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84" r:id="rId3"/>
    <p:sldId id="280" r:id="rId4"/>
    <p:sldId id="290" r:id="rId5"/>
    <p:sldId id="292" r:id="rId6"/>
    <p:sldId id="293" r:id="rId7"/>
    <p:sldId id="294" r:id="rId8"/>
    <p:sldId id="282" r:id="rId9"/>
    <p:sldId id="29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uwenhuijs, Erin" initials="NE" lastIdx="8" clrIdx="0">
    <p:extLst>
      <p:ext uri="{19B8F6BF-5375-455C-9EA6-DF929625EA0E}">
        <p15:presenceInfo xmlns:p15="http://schemas.microsoft.com/office/powerpoint/2012/main" userId="S-1-5-21-23474375-2114010904-669932061-437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74618" autoAdjust="0"/>
  </p:normalViewPr>
  <p:slideViewPr>
    <p:cSldViewPr snapToGrid="0">
      <p:cViewPr varScale="1">
        <p:scale>
          <a:sx n="81" d="100"/>
          <a:sy n="81" d="100"/>
        </p:scale>
        <p:origin x="16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7C2A1-4329-460C-B332-2E7E500E69F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2C21-DD57-4E9A-A5ED-4C1C3242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community-health-assessment-prioritization-meeting-tickets-63182412195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405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30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60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032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7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743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9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398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250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200" dirty="0"/>
              <a:t>https://www.eventbrite.com/e/community-health-assessment-prioritization-meeting-tickets-631824121957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hlinkClick r:id="rId3"/>
              </a:rPr>
              <a:t>Community Health Assessment Prioritization Meeting Tickets, Wed, Aug 23, 2023 at 1:30 PM | Eventbrite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7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5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4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0"/>
            <a:ext cx="1596623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1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82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3"/>
            <a:ext cx="707067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2"/>
            <a:ext cx="381485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0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1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20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000" y="1277427"/>
            <a:ext cx="8128000" cy="448157"/>
          </a:xfrm>
        </p:spPr>
        <p:txBody>
          <a:bodyPr lIns="0" tIns="0" rIns="0" bIns="0"/>
          <a:lstStyle>
            <a:lvl1pPr>
              <a:defRPr sz="2912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31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60479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507026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7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9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9"/>
            <a:ext cx="8401429" cy="819151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0"/>
            <a:ext cx="1596623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7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28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7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3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3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2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9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7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1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9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57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83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726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8914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103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1700808"/>
            <a:ext cx="5715595" cy="22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1584" y="4293096"/>
            <a:ext cx="7034363" cy="706355"/>
          </a:xfrm>
        </p:spPr>
        <p:txBody>
          <a:bodyPr>
            <a:noAutofit/>
          </a:bodyPr>
          <a:lstStyle/>
          <a:p>
            <a:pPr algn="ctr"/>
            <a:r>
              <a:rPr lang="en-US" sz="3733" dirty="0"/>
              <a:t>¡</a:t>
            </a:r>
            <a:r>
              <a:rPr lang="en-US" sz="3733" dirty="0" err="1"/>
              <a:t>Bienvenidos</a:t>
            </a:r>
            <a:r>
              <a:rPr lang="en-US" sz="3733" dirty="0"/>
              <a:t>!</a:t>
            </a:r>
          </a:p>
          <a:p>
            <a:pPr algn="ctr"/>
            <a:r>
              <a:rPr lang="en-US" sz="3733" dirty="0"/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3215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148" y="1086732"/>
            <a:ext cx="10282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225" y="2571905"/>
            <a:ext cx="55445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lnSpc>
                <a:spcPct val="114000"/>
              </a:lnSpc>
            </a:pPr>
            <a:r>
              <a:rPr lang="en-US" sz="4000" b="1" i="1" dirty="0">
                <a:solidFill>
                  <a:srgbClr val="E7E6E6"/>
                </a:solidFill>
              </a:rPr>
              <a:t>¡GRACIAS </a:t>
            </a:r>
            <a:r>
              <a:rPr lang="en-US" sz="4000" b="1" i="1" dirty="0" err="1">
                <a:solidFill>
                  <a:srgbClr val="E7E6E6"/>
                </a:solidFill>
              </a:rPr>
              <a:t>por</a:t>
            </a:r>
            <a:r>
              <a:rPr lang="en-US" sz="4000" b="1" i="1" dirty="0">
                <a:solidFill>
                  <a:srgbClr val="E7E6E6"/>
                </a:solidFill>
              </a:rPr>
              <a:t> </a:t>
            </a:r>
            <a:r>
              <a:rPr lang="en-US" sz="4000" b="1" i="1" dirty="0" err="1">
                <a:solidFill>
                  <a:srgbClr val="E7E6E6"/>
                </a:solidFill>
              </a:rPr>
              <a:t>participar</a:t>
            </a:r>
            <a:r>
              <a:rPr lang="en-US" sz="4000" b="1" i="1" dirty="0">
                <a:solidFill>
                  <a:srgbClr val="E7E6E6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03" y="5388732"/>
            <a:ext cx="3341298" cy="128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7148" y="632638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LHNC@countyofnapa.org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222" y="3417595"/>
            <a:ext cx="662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</a:rPr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38601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105" y="2484386"/>
            <a:ext cx="110360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3600" dirty="0">
                <a:solidFill>
                  <a:schemeClr val="accent1"/>
                </a:solidFill>
              </a:rPr>
              <a:t>Introducciones/</a:t>
            </a:r>
            <a:r>
              <a:rPr lang="en-US" sz="3600" dirty="0">
                <a:solidFill>
                  <a:schemeClr val="accent1"/>
                </a:solidFill>
              </a:rPr>
              <a:t>Introductions </a:t>
            </a:r>
            <a:endParaRPr lang="es-419" sz="3600" dirty="0">
              <a:solidFill>
                <a:schemeClr val="accent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419" sz="3600" dirty="0">
                <a:solidFill>
                  <a:schemeClr val="accent1"/>
                </a:solidFill>
              </a:rPr>
              <a:t>Resumen de Equipo</a:t>
            </a:r>
            <a:r>
              <a:rPr lang="en-US" sz="3600" dirty="0">
                <a:solidFill>
                  <a:schemeClr val="accent1"/>
                </a:solidFill>
              </a:rPr>
              <a:t>/Team Recap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Last meeting/</a:t>
            </a:r>
            <a:r>
              <a:rPr lang="en-US" sz="3600" dirty="0" err="1">
                <a:solidFill>
                  <a:schemeClr val="accent1"/>
                </a:solidFill>
              </a:rPr>
              <a:t>Última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err="1">
                <a:solidFill>
                  <a:schemeClr val="accent1"/>
                </a:solidFill>
              </a:rPr>
              <a:t>reunión</a:t>
            </a:r>
            <a:endParaRPr lang="en-US" sz="3600" dirty="0">
              <a:solidFill>
                <a:schemeClr val="accent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419" sz="3600" dirty="0">
                <a:solidFill>
                  <a:schemeClr val="accent1"/>
                </a:solidFill>
              </a:rPr>
              <a:t>Oportunidades</a:t>
            </a:r>
            <a:r>
              <a:rPr lang="en-US" sz="3600" dirty="0">
                <a:solidFill>
                  <a:schemeClr val="accent1"/>
                </a:solidFill>
              </a:rPr>
              <a:t> de </a:t>
            </a:r>
            <a:r>
              <a:rPr lang="es-419" sz="3600" dirty="0">
                <a:solidFill>
                  <a:schemeClr val="accent1"/>
                </a:solidFill>
              </a:rPr>
              <a:t>ideación</a:t>
            </a:r>
            <a:r>
              <a:rPr lang="en-US" sz="3600" dirty="0">
                <a:solidFill>
                  <a:schemeClr val="accent1"/>
                </a:solidFill>
              </a:rPr>
              <a:t>/Ideation Opportunities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419" sz="3600" dirty="0">
                <a:solidFill>
                  <a:schemeClr val="accent1"/>
                </a:solidFill>
              </a:rPr>
              <a:t>Próximos</a:t>
            </a:r>
            <a:r>
              <a:rPr lang="en-US" sz="3600" dirty="0">
                <a:solidFill>
                  <a:schemeClr val="accent1"/>
                </a:solidFill>
              </a:rPr>
              <a:t> Pasos /Next Steps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4281" y="1385906"/>
            <a:ext cx="2165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7699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2035" y="914400"/>
            <a:ext cx="5593543" cy="540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419" sz="2800" dirty="0"/>
              <a:t>Introducciones</a:t>
            </a:r>
            <a:r>
              <a:rPr lang="en-US" sz="2800" dirty="0"/>
              <a:t>/Introductions </a:t>
            </a:r>
            <a:r>
              <a:rPr lang="es-ES" sz="2800" dirty="0"/>
              <a:t>
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800" dirty="0"/>
              <a:t>Nombre y organización que representa / </a:t>
            </a:r>
            <a:r>
              <a:rPr lang="en-US" sz="2800" dirty="0"/>
              <a:t>Name</a:t>
            </a:r>
            <a:r>
              <a:rPr lang="es-ES" sz="2800" dirty="0"/>
              <a:t> and </a:t>
            </a:r>
            <a:r>
              <a:rPr lang="en-US" sz="2800" dirty="0"/>
              <a:t>organization</a:t>
            </a:r>
            <a:r>
              <a:rPr lang="es-ES" sz="2800" dirty="0"/>
              <a:t> </a:t>
            </a:r>
            <a:r>
              <a:rPr lang="en-US" sz="2800" dirty="0"/>
              <a:t>you</a:t>
            </a:r>
            <a:r>
              <a:rPr lang="es-ES" sz="2800" dirty="0"/>
              <a:t> </a:t>
            </a:r>
            <a:r>
              <a:rPr lang="en-US" sz="2800" dirty="0"/>
              <a:t>represent</a:t>
            </a:r>
            <a:r>
              <a:rPr lang="es-ES" sz="28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800" dirty="0"/>
              <a:t>D</a:t>
            </a:r>
            <a:r>
              <a:rPr lang="es-ES" sz="2800" dirty="0">
                <a:effectLst/>
              </a:rPr>
              <a:t>e 1 a 9, ¿con cuál de estos ositos se identifica más esta semana?/ </a:t>
            </a:r>
            <a:r>
              <a:rPr lang="en-US" sz="2800" dirty="0">
                <a:effectLst/>
              </a:rPr>
              <a:t>From 1 to 9, which of these bears do you most identify with this week?</a:t>
            </a:r>
            <a:endParaRPr lang="en-US" sz="4000" dirty="0">
              <a:solidFill>
                <a:prstClr val="black"/>
              </a:solidFill>
            </a:endParaRPr>
          </a:p>
          <a:p>
            <a:pPr defTabSz="1219170" latinLnBrk="1"/>
            <a:endParaRPr lang="en-US" sz="3600" dirty="0">
              <a:solidFill>
                <a:srgbClr val="5B9BD5"/>
              </a:solidFill>
            </a:endParaRPr>
          </a:p>
        </p:txBody>
      </p:sp>
      <p:pic>
        <p:nvPicPr>
          <p:cNvPr id="6" name="Picture 4" descr="Social Emotional check-in How are you feeling: TEDDY BEARS freebie">
            <a:extLst>
              <a:ext uri="{FF2B5EF4-FFF2-40B4-BE49-F238E27FC236}">
                <a16:creationId xmlns:a16="http://schemas.microsoft.com/office/drawing/2014/main" id="{9311785F-6A71-552C-5B20-B092E7105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78" y="1073502"/>
            <a:ext cx="5888745" cy="471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9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476" y="204335"/>
            <a:ext cx="7164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Resumen</a:t>
            </a:r>
            <a:r>
              <a:rPr lang="en-US" sz="4000" dirty="0"/>
              <a:t> de </a:t>
            </a:r>
            <a:r>
              <a:rPr lang="en-US" sz="4000" dirty="0" err="1"/>
              <a:t>Equipo</a:t>
            </a:r>
            <a:r>
              <a:rPr lang="en-US" sz="4000" dirty="0"/>
              <a:t>/ Team Recap</a:t>
            </a:r>
          </a:p>
        </p:txBody>
      </p:sp>
      <p:sp>
        <p:nvSpPr>
          <p:cNvPr id="8" name="Oval 7"/>
          <p:cNvSpPr/>
          <p:nvPr/>
        </p:nvSpPr>
        <p:spPr>
          <a:xfrm>
            <a:off x="11457992" y="912221"/>
            <a:ext cx="1324947" cy="13457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8645" y="1376326"/>
            <a:ext cx="118733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400" dirty="0"/>
              <a:t>3 '</a:t>
            </a:r>
            <a:r>
              <a:rPr lang="es-ES" sz="2400" dirty="0" err="1"/>
              <a:t>Sprints</a:t>
            </a:r>
            <a:r>
              <a:rPr lang="es-ES" sz="2400" dirty="0"/>
              <a:t> de Diseño' centrado en el ser humano completados con hispanohablantes de la comunidad en persona y virtual. Compartimos los resultados de los ‘</a:t>
            </a:r>
            <a:r>
              <a:rPr lang="es-ES" sz="2400" dirty="0" err="1"/>
              <a:t>sprints</a:t>
            </a:r>
            <a:r>
              <a:rPr lang="es-ES" sz="2400" dirty="0"/>
              <a:t> de diseño’ con los socios del LHNC a través de reuniones de socios y </a:t>
            </a:r>
            <a:r>
              <a:rPr lang="es-ES" sz="2400" b="1" dirty="0"/>
              <a:t>un informe escrito</a:t>
            </a:r>
            <a:r>
              <a:rPr lang="es-ES" sz="2400" dirty="0"/>
              <a:t>. Creamos </a:t>
            </a:r>
            <a:r>
              <a:rPr lang="es-ES" sz="2400" b="1" dirty="0"/>
              <a:t>una lista de lugares para distribuir folletos </a:t>
            </a:r>
            <a:r>
              <a:rPr lang="es-ES" sz="2400" dirty="0"/>
              <a:t>por todo el condado de Napa que los socios del LHNC pueden utilizar.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Completed 3 Human Centered Design Sprints with Spanish-speaking community members in person and online in 2022. Shared results of design sprints with LHNC partners via partner meetings and </a:t>
            </a:r>
            <a:r>
              <a:rPr lang="en-US" sz="2400" b="1" dirty="0"/>
              <a:t>a written report</a:t>
            </a:r>
            <a:r>
              <a:rPr lang="en-US" sz="2400" dirty="0"/>
              <a:t>. Created </a:t>
            </a:r>
            <a:r>
              <a:rPr lang="en-US" sz="2400" b="1" dirty="0"/>
              <a:t>a list of places to place flyers</a:t>
            </a:r>
            <a:r>
              <a:rPr lang="en-US" sz="2400" dirty="0"/>
              <a:t> throughout Napa County for LHNC partners to utilize </a:t>
            </a:r>
            <a:endParaRPr lang="es-E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483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476" y="204335"/>
            <a:ext cx="7628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000" dirty="0"/>
              <a:t>Última</a:t>
            </a:r>
            <a:r>
              <a:rPr lang="en-US" sz="4000" dirty="0"/>
              <a:t> </a:t>
            </a:r>
            <a:r>
              <a:rPr lang="en-US" sz="4000" dirty="0" err="1"/>
              <a:t>reunión</a:t>
            </a:r>
            <a:r>
              <a:rPr lang="en-US" sz="4000" dirty="0"/>
              <a:t>/Last Meeting - 2/23</a:t>
            </a:r>
          </a:p>
        </p:txBody>
      </p:sp>
      <p:sp>
        <p:nvSpPr>
          <p:cNvPr id="8" name="Oval 7"/>
          <p:cNvSpPr/>
          <p:nvPr/>
        </p:nvSpPr>
        <p:spPr>
          <a:xfrm>
            <a:off x="11457992" y="912221"/>
            <a:ext cx="1324947" cy="13457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45857" y="1000527"/>
            <a:ext cx="61121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 err="1"/>
              <a:t>Reviewed</a:t>
            </a:r>
            <a:r>
              <a:rPr lang="es-ES" dirty="0"/>
              <a:t> </a:t>
            </a:r>
            <a:r>
              <a:rPr lang="es-ES" dirty="0" err="1"/>
              <a:t>themes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community</a:t>
            </a:r>
            <a:r>
              <a:rPr lang="es-ES" dirty="0"/>
              <a:t> </a:t>
            </a:r>
            <a:r>
              <a:rPr lang="es-ES" dirty="0" err="1"/>
              <a:t>feedback</a:t>
            </a:r>
            <a:r>
              <a:rPr lang="es-ES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1828800" lvl="3" indent="-457200">
              <a:buFont typeface="+mj-lt"/>
              <a:buAutoNum type="arabicPeriod"/>
            </a:pPr>
            <a:r>
              <a:rPr lang="en-US" b="1" u="sng" dirty="0"/>
              <a:t>Community Organizations, Friends and Family, Facebook, and In-Person Activity or Communication </a:t>
            </a:r>
            <a:r>
              <a:rPr lang="en-US" dirty="0"/>
              <a:t>were the most used methods people received their information</a:t>
            </a:r>
          </a:p>
          <a:p>
            <a:pPr marL="1828800" lvl="3" indent="-457200">
              <a:buFont typeface="+mj-lt"/>
              <a:buAutoNum type="arabicPeriod"/>
            </a:pPr>
            <a:endParaRPr lang="en-US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Some participants felt they had access to information and resources through </a:t>
            </a:r>
            <a:r>
              <a:rPr lang="en-US" b="1" u="sng" dirty="0"/>
              <a:t>trusted messengers.</a:t>
            </a:r>
          </a:p>
          <a:p>
            <a:pPr marL="1828800" lvl="3" indent="-457200">
              <a:buFont typeface="+mj-lt"/>
              <a:buAutoNum type="arabicPeriod"/>
            </a:pPr>
            <a:endParaRPr lang="en-US" b="1" dirty="0"/>
          </a:p>
          <a:p>
            <a:pPr marL="1828800" lvl="3" indent="-457200">
              <a:buFont typeface="+mj-lt"/>
              <a:buAutoNum type="arabicPeriod"/>
            </a:pPr>
            <a:r>
              <a:rPr lang="en-US" b="1" u="sng" dirty="0"/>
              <a:t>More information </a:t>
            </a:r>
            <a:r>
              <a:rPr lang="en-US" dirty="0"/>
              <a:t>of Social Services/assistance, central place/number/resource for information; mental health resources; emergency preparedness; programs, and events for children.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BD082-AE27-92DF-9E50-1C82E784E94E}"/>
              </a:ext>
            </a:extLst>
          </p:cNvPr>
          <p:cNvSpPr txBox="1"/>
          <p:nvPr/>
        </p:nvSpPr>
        <p:spPr>
          <a:xfrm>
            <a:off x="0" y="948690"/>
            <a:ext cx="61121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s-419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419" dirty="0"/>
              <a:t>Revisamos los temas de los comentarios de la comunidad: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419" dirty="0"/>
          </a:p>
          <a:p>
            <a:pPr marL="1828800" lvl="3" indent="-457200">
              <a:buFont typeface="+mj-lt"/>
              <a:buAutoNum type="arabicPeriod"/>
            </a:pPr>
            <a:r>
              <a:rPr lang="es-419" b="1" u="sng" dirty="0"/>
              <a:t>Las organizaciones comunitarias, los amigos y la familia, Facebook y la actividad o comunicación en persona </a:t>
            </a:r>
            <a:r>
              <a:rPr lang="es-419" dirty="0"/>
              <a:t>fueron los métodos más utilizados para recibir información</a:t>
            </a:r>
          </a:p>
          <a:p>
            <a:pPr marL="1828800" lvl="3" indent="-457200">
              <a:buFont typeface="+mj-lt"/>
              <a:buAutoNum type="arabicPeriod"/>
            </a:pPr>
            <a:endParaRPr lang="es-419" dirty="0"/>
          </a:p>
          <a:p>
            <a:pPr marL="1828800" lvl="3" indent="-457200">
              <a:buFont typeface="+mj-lt"/>
              <a:buAutoNum type="arabicPeriod"/>
            </a:pPr>
            <a:r>
              <a:rPr lang="es-419" dirty="0"/>
              <a:t>Algunos participantes sentían que tenían acceso a información y recursos a través de </a:t>
            </a:r>
            <a:r>
              <a:rPr lang="es-419" b="1" u="sng" dirty="0"/>
              <a:t>mensajeros de confianza</a:t>
            </a:r>
            <a:r>
              <a:rPr lang="es-419" u="sng" dirty="0"/>
              <a:t>. </a:t>
            </a:r>
          </a:p>
          <a:p>
            <a:pPr marL="1828800" lvl="3" indent="-457200">
              <a:buFont typeface="+mj-lt"/>
              <a:buAutoNum type="arabicPeriod"/>
            </a:pPr>
            <a:endParaRPr lang="es-419" dirty="0"/>
          </a:p>
          <a:p>
            <a:pPr marL="1828800" lvl="3" indent="-457200">
              <a:buFont typeface="+mj-lt"/>
              <a:buAutoNum type="arabicPeriod"/>
            </a:pPr>
            <a:r>
              <a:rPr lang="es-419" b="1" u="sng" dirty="0"/>
              <a:t>Más información </a:t>
            </a:r>
            <a:r>
              <a:rPr lang="es-419" dirty="0"/>
              <a:t>sobre servicios sociales/asistencia, un lugar/número/recurso central de información; recursos de salud mental; preparación para emergencias; programas y eventos para niños.</a:t>
            </a:r>
          </a:p>
          <a:p>
            <a:pPr marL="1828800" lvl="3" indent="-457200">
              <a:buFont typeface="+mj-lt"/>
              <a:buAutoNum type="arabicPeriod"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1897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105" y="2077155"/>
            <a:ext cx="11036061" cy="2703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En nuestra última reunión, discutimos las oportunidades del grupo para continuar el trabajo mediante preguntas del tipo “Cómo podríamos...". /</a:t>
            </a:r>
            <a:r>
              <a:rPr lang="en-US" sz="3200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At our last meeting, we discussed opportunities for the group to continue the work by asking ‘ How might we...' questions.</a:t>
            </a:r>
            <a:r>
              <a:rPr lang="en-US" sz="2400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4105" y="454709"/>
            <a:ext cx="4607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1"/>
                </a:solidFill>
              </a:rPr>
              <a:t>Ideación</a:t>
            </a:r>
            <a:r>
              <a:rPr lang="en-US" sz="4800" dirty="0">
                <a:solidFill>
                  <a:schemeClr val="accent1"/>
                </a:solidFill>
              </a:rPr>
              <a:t>/Ideation</a:t>
            </a:r>
          </a:p>
        </p:txBody>
      </p:sp>
    </p:spTree>
    <p:extLst>
      <p:ext uri="{BB962C8B-B14F-4D97-AF65-F5344CB8AC3E}">
        <p14:creationId xmlns:p14="http://schemas.microsoft.com/office/powerpoint/2010/main" val="46210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105" y="454709"/>
            <a:ext cx="4607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1"/>
                </a:solidFill>
              </a:rPr>
              <a:t>Ideación</a:t>
            </a:r>
            <a:r>
              <a:rPr lang="en-US" sz="4800" dirty="0">
                <a:solidFill>
                  <a:schemeClr val="accent1"/>
                </a:solidFill>
              </a:rPr>
              <a:t>/Ideation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6901B8-AA14-0848-3B63-B818448B06E1}"/>
              </a:ext>
            </a:extLst>
          </p:cNvPr>
          <p:cNvSpPr/>
          <p:nvPr/>
        </p:nvSpPr>
        <p:spPr>
          <a:xfrm>
            <a:off x="1074056" y="1285704"/>
            <a:ext cx="3135083" cy="47086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Crear una lista de mensajeros de confianza. Proporciónela a los socios de LHNC y del condado y que compartan información cuando sea apropiado.</a:t>
            </a:r>
          </a:p>
          <a:p>
            <a:pPr algn="ctr"/>
            <a:endParaRPr lang="en-US" sz="2000" dirty="0">
              <a:solidFill>
                <a:schemeClr val="accent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Create a list of trusted messengers. Provide it to LHNC and county partners and have them share info whenever appropriate.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2874CCB-A252-BC17-4D1D-A323F6B1B0AA}"/>
              </a:ext>
            </a:extLst>
          </p:cNvPr>
          <p:cNvSpPr/>
          <p:nvPr/>
        </p:nvSpPr>
        <p:spPr>
          <a:xfrm>
            <a:off x="4528456" y="1285706"/>
            <a:ext cx="3135085" cy="47086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Cree una red de traductores dispuestos a revisar los materiales traducidos antes de su publicación. </a:t>
            </a:r>
          </a:p>
          <a:p>
            <a:pPr algn="ctr"/>
            <a:endParaRPr lang="en-US" sz="2000" dirty="0">
              <a:solidFill>
                <a:schemeClr val="accent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Create a network of translators who are willing to look over translated materials before they are published.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8E0C3DC-95EE-CC8E-D5FB-8262DE677B40}"/>
              </a:ext>
            </a:extLst>
          </p:cNvPr>
          <p:cNvSpPr/>
          <p:nvPr/>
        </p:nvSpPr>
        <p:spPr>
          <a:xfrm>
            <a:off x="7982857" y="1285707"/>
            <a:ext cx="3135086" cy="48538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>
              <a:solidFill>
                <a:schemeClr val="accent1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s-ES" sz="1700" dirty="0">
                <a:solidFill>
                  <a:schemeClr val="accent1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Organizar reuniones comunitarias/ferias informativas trimestrales en español donde la gente pueda hacer preguntas y recibir información sobre los servicios y ayudas.  Podrían ser en los apartamentos o en otro lugar céntrico (por ejemplo, una escuela).</a:t>
            </a:r>
          </a:p>
          <a:p>
            <a:pPr algn="ctr"/>
            <a:endParaRPr lang="en-US" sz="1700" dirty="0">
              <a:solidFill>
                <a:schemeClr val="accent1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1700" dirty="0">
                <a:solidFill>
                  <a:schemeClr val="accent1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</a:t>
            </a:r>
            <a:r>
              <a:rPr lang="en-US" sz="17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ave quarterly community meetings/info fairs in Spanish where people can ask questions and be connected to services.  These could be held at the apartments or another central location</a:t>
            </a:r>
          </a:p>
          <a:p>
            <a:pPr algn="ctr"/>
            <a:endParaRPr lang="en-US" sz="17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1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303" y="753282"/>
            <a:ext cx="5480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dirty="0">
                <a:solidFill>
                  <a:schemeClr val="accent1"/>
                </a:solidFill>
              </a:rPr>
              <a:t>Próximos</a:t>
            </a:r>
            <a:r>
              <a:rPr lang="en-US" sz="3600" dirty="0">
                <a:solidFill>
                  <a:schemeClr val="accent1"/>
                </a:solidFill>
              </a:rPr>
              <a:t> Pasos/ Next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0531-8467-5D1A-3EA3-88C54AAC05A3}"/>
              </a:ext>
            </a:extLst>
          </p:cNvPr>
          <p:cNvSpPr txBox="1"/>
          <p:nvPr/>
        </p:nvSpPr>
        <p:spPr>
          <a:xfrm>
            <a:off x="784303" y="1399613"/>
            <a:ext cx="97805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</a:rPr>
              <a:t>Lesli</a:t>
            </a:r>
            <a:r>
              <a:rPr lang="es-ES" sz="2400" dirty="0">
                <a:solidFill>
                  <a:schemeClr val="accent1"/>
                </a:solidFill>
              </a:rPr>
              <a:t> trabajará en un plan para el proyecto seleccionado por el equipo./</a:t>
            </a:r>
            <a:r>
              <a:rPr lang="en-US" sz="2400" b="1" dirty="0">
                <a:solidFill>
                  <a:schemeClr val="accent1"/>
                </a:solidFill>
              </a:rPr>
              <a:t>Lesli</a:t>
            </a:r>
            <a:r>
              <a:rPr lang="en-US" sz="2400" dirty="0">
                <a:solidFill>
                  <a:schemeClr val="accent1"/>
                </a:solidFill>
              </a:rPr>
              <a:t> will work on plan for the project selected by the team.</a:t>
            </a:r>
            <a:endParaRPr lang="es-ES" sz="2400" dirty="0">
              <a:solidFill>
                <a:schemeClr val="accent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s-419" sz="2400" dirty="0">
              <a:solidFill>
                <a:schemeClr val="accent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1"/>
                </a:solidFill>
              </a:rPr>
              <a:t>Lesli </a:t>
            </a:r>
            <a:r>
              <a:rPr lang="es-ES" sz="2400" dirty="0">
                <a:solidFill>
                  <a:schemeClr val="accent1"/>
                </a:solidFill>
              </a:rPr>
              <a:t>conectará con socios y organizaciones de la comunidad./</a:t>
            </a:r>
            <a:r>
              <a:rPr lang="en-US" sz="2400" b="1" dirty="0">
                <a:solidFill>
                  <a:schemeClr val="accent1"/>
                </a:solidFill>
              </a:rPr>
              <a:t>Lesli </a:t>
            </a:r>
            <a:r>
              <a:rPr lang="en-US" sz="2400" dirty="0">
                <a:solidFill>
                  <a:schemeClr val="accent1"/>
                </a:solidFill>
              </a:rPr>
              <a:t>will work through the following steps for this project</a:t>
            </a:r>
            <a:endParaRPr lang="es-419" sz="2400" dirty="0">
              <a:solidFill>
                <a:schemeClr val="accent1"/>
              </a:solidFill>
            </a:endParaRPr>
          </a:p>
          <a:p>
            <a:pPr lvl="2"/>
            <a:endParaRPr lang="es-ES" sz="2400" dirty="0">
              <a:solidFill>
                <a:schemeClr val="accent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1"/>
                </a:solidFill>
              </a:rPr>
              <a:t>FECHA PROPUESTA PARA LA PRÓXIMA REUNIÓN: </a:t>
            </a:r>
            <a:r>
              <a:rPr lang="en-US" sz="2400" b="1" dirty="0" err="1">
                <a:solidFill>
                  <a:schemeClr val="accent1"/>
                </a:solidFill>
              </a:rPr>
              <a:t>Miercoles</a:t>
            </a:r>
            <a:r>
              <a:rPr lang="en-US" sz="2400" b="1" dirty="0">
                <a:solidFill>
                  <a:schemeClr val="accent1"/>
                </a:solidFill>
              </a:rPr>
              <a:t>, 30 de Agosto, 9-10 am / </a:t>
            </a:r>
            <a:r>
              <a:rPr lang="en-US" sz="2400" dirty="0">
                <a:solidFill>
                  <a:schemeClr val="accent1"/>
                </a:solidFill>
              </a:rPr>
              <a:t>PROPOSED DATE FOR NEXT MEETING: </a:t>
            </a:r>
            <a:r>
              <a:rPr lang="en-US" sz="2400" b="1" dirty="0">
                <a:solidFill>
                  <a:schemeClr val="accent1"/>
                </a:solidFill>
              </a:rPr>
              <a:t>Wednesday, August 30, 9-10 am</a:t>
            </a:r>
            <a:endParaRPr lang="es-419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9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304" y="753282"/>
            <a:ext cx="10623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effectLst/>
              </a:rPr>
              <a:t>Reunión para Establecer Prioridades de la Evaluación de Salud Comunitaria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ommunity Health Assessment Prioritization Meeting">
            <a:extLst>
              <a:ext uri="{FF2B5EF4-FFF2-40B4-BE49-F238E27FC236}">
                <a16:creationId xmlns:a16="http://schemas.microsoft.com/office/drawing/2014/main" id="{C65D7179-5D56-2694-1B3A-F1A72712A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04" y="1944902"/>
            <a:ext cx="7109448" cy="355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B7980A-2B14-7000-6AD1-2612FCBC204F}"/>
              </a:ext>
            </a:extLst>
          </p:cNvPr>
          <p:cNvSpPr txBox="1"/>
          <p:nvPr/>
        </p:nvSpPr>
        <p:spPr>
          <a:xfrm>
            <a:off x="8113486" y="1944902"/>
            <a:ext cx="3294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effectLst/>
              </a:rPr>
              <a:t>Fecha: 23 de agosto </a:t>
            </a:r>
          </a:p>
          <a:p>
            <a:endParaRPr lang="es-ES" sz="2400" b="1" dirty="0">
              <a:effectLst/>
            </a:endParaRPr>
          </a:p>
          <a:p>
            <a:r>
              <a:rPr lang="es-ES" sz="2400" b="1" dirty="0"/>
              <a:t>Hora: </a:t>
            </a:r>
            <a:r>
              <a:rPr lang="es-ES" sz="2400" b="1" dirty="0">
                <a:effectLst/>
              </a:rPr>
              <a:t> 1:30 – 3:30 PM</a:t>
            </a:r>
          </a:p>
          <a:p>
            <a:endParaRPr lang="es-ES" sz="2400" b="1" dirty="0">
              <a:effectLst/>
            </a:endParaRPr>
          </a:p>
          <a:p>
            <a:r>
              <a:rPr lang="es-419" sz="2400" b="1" dirty="0"/>
              <a:t>Ubicación</a:t>
            </a:r>
            <a:r>
              <a:rPr lang="es-419" sz="2400" dirty="0"/>
              <a:t>: </a:t>
            </a:r>
            <a:r>
              <a:rPr lang="en-US" sz="2400" b="1" i="0" dirty="0">
                <a:effectLst/>
              </a:rPr>
              <a:t>2751 Napa Valley Corporate Dr</a:t>
            </a:r>
            <a:r>
              <a:rPr lang="en-US" sz="2400" b="0" i="0" dirty="0">
                <a:effectLst/>
              </a:rPr>
              <a:t> </a:t>
            </a:r>
            <a:r>
              <a:rPr lang="en-US" sz="2400" dirty="0" err="1"/>
              <a:t>E</a:t>
            </a:r>
            <a:r>
              <a:rPr lang="en-US" sz="2400" b="0" i="0" dirty="0" err="1">
                <a:effectLst/>
              </a:rPr>
              <a:t>dificio</a:t>
            </a:r>
            <a:r>
              <a:rPr lang="en-US" sz="2400" b="0" i="0" dirty="0">
                <a:effectLst/>
              </a:rPr>
              <a:t> A - Sala de </a:t>
            </a:r>
            <a:r>
              <a:rPr lang="en-US" sz="2400" b="0" i="0" dirty="0" err="1">
                <a:effectLst/>
              </a:rPr>
              <a:t>conferencias</a:t>
            </a:r>
            <a:r>
              <a:rPr lang="en-US" sz="2400" b="0" i="0" dirty="0">
                <a:effectLst/>
              </a:rPr>
              <a:t> Oak, Napa, CA</a:t>
            </a:r>
            <a:endParaRPr lang="es-419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67174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1023</Words>
  <Application>Microsoft Office PowerPoint</Application>
  <PresentationFormat>Widescreen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Corbel</vt:lpstr>
      <vt:lpstr>Palatino Linotype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Napa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Nieuwenhuijs, Erin</dc:creator>
  <cp:lastModifiedBy>Servin Medina, Lesli</cp:lastModifiedBy>
  <cp:revision>50</cp:revision>
  <dcterms:created xsi:type="dcterms:W3CDTF">2022-02-07T17:16:37Z</dcterms:created>
  <dcterms:modified xsi:type="dcterms:W3CDTF">2023-07-12T17:23:52Z</dcterms:modified>
</cp:coreProperties>
</file>