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84" r:id="rId3"/>
    <p:sldId id="280" r:id="rId4"/>
    <p:sldId id="292" r:id="rId5"/>
    <p:sldId id="296" r:id="rId6"/>
    <p:sldId id="293" r:id="rId7"/>
    <p:sldId id="297" r:id="rId8"/>
    <p:sldId id="290" r:id="rId9"/>
    <p:sldId id="282"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euwenhuijs, Erin" initials="NE" lastIdx="8" clrIdx="0">
    <p:extLst>
      <p:ext uri="{19B8F6BF-5375-455C-9EA6-DF929625EA0E}">
        <p15:presenceInfo xmlns:p15="http://schemas.microsoft.com/office/powerpoint/2012/main" userId="S-1-5-21-23474375-2114010904-669932061-437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4" autoAdjust="0"/>
    <p:restoredTop sz="96357" autoAdjust="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A7C2A1-4329-460C-B332-2E7E500E69FE}" type="datetimeFigureOut">
              <a:rPr lang="en-US" smtClean="0"/>
              <a:t>8/30/2023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52C21-DD57-4E9A-A5ED-4C1C324295F1}" type="slidenum">
              <a:rPr lang="en-US" smtClean="0"/>
              <a:t>‹#›</a:t>
            </a:fld>
            <a:endParaRPr lang="en-US"/>
          </a:p>
        </p:txBody>
      </p:sp>
    </p:spTree>
    <p:extLst>
      <p:ext uri="{BB962C8B-B14F-4D97-AF65-F5344CB8AC3E}">
        <p14:creationId xmlns:p14="http://schemas.microsoft.com/office/powerpoint/2010/main" val="3681530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7405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130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16605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91032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a:t>
            </a:r>
            <a:r>
              <a:rPr lang="en-US" baseline="0" dirty="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35743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a:t>
            </a:r>
            <a:r>
              <a:rPr lang="en-US" baseline="0" dirty="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2996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88899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6538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a:t>
            </a:r>
            <a:r>
              <a:rPr lang="en-US" baseline="0" dirty="0"/>
              <a:t>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75741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eaLnBrk="0" fontAlgn="base" hangingPunct="0">
              <a:spcBef>
                <a:spcPct val="0"/>
              </a:spcBef>
              <a:spcAft>
                <a:spcPct val="0"/>
              </a:spcAft>
              <a:buFont typeface="Arial" panose="020B0604020202020204" pitchFamily="34" charset="0"/>
              <a:buChar char="•"/>
            </a:pPr>
            <a:r>
              <a:rPr lang="en-US" altLang="en-US" sz="1200" dirty="0"/>
              <a:t>For Spanish Interpretation:</a:t>
            </a:r>
          </a:p>
          <a:p>
            <a:pPr lvl="0" eaLnBrk="0" fontAlgn="base" hangingPunct="0">
              <a:spcBef>
                <a:spcPct val="0"/>
              </a:spcBef>
              <a:spcAft>
                <a:spcPct val="0"/>
              </a:spcAft>
            </a:pPr>
            <a:r>
              <a:rPr lang="en-US" altLang="en-US" sz="1200" dirty="0"/>
              <a:t>	In your meeting/webinar controls, click </a:t>
            </a:r>
            <a:r>
              <a:rPr lang="en-US" altLang="en-US" sz="1200" b="1" dirty="0"/>
              <a:t>Interpretation</a:t>
            </a:r>
            <a:r>
              <a:rPr lang="en-US" altLang="en-US" sz="1200" dirty="0"/>
              <a:t>    </a:t>
            </a:r>
          </a:p>
          <a:p>
            <a:pPr lvl="0" eaLnBrk="0" fontAlgn="base" hangingPunct="0">
              <a:spcBef>
                <a:spcPct val="0"/>
              </a:spcBef>
              <a:spcAft>
                <a:spcPct val="0"/>
              </a:spcAft>
            </a:pPr>
            <a:r>
              <a:rPr lang="en-US" altLang="en-US" sz="1200" dirty="0"/>
              <a:t>	 Click the language that you would like to hear.</a:t>
            </a:r>
            <a:br>
              <a:rPr lang="en-US" altLang="en-US" sz="1200" dirty="0"/>
            </a:br>
            <a:r>
              <a:rPr lang="en-US" sz="1200" dirty="0"/>
              <a:t>We will track questions in the chat and reach out with any answers that we can’t answer immediately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3790C18A-31AA-4ABE-8106-6AC91B76898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1"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525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5"/>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4"/>
            <a:ext cx="7034363"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3" y="5537925"/>
            <a:ext cx="7034363" cy="706355"/>
          </a:xfrm>
        </p:spPr>
        <p:txBody>
          <a:bodyPr>
            <a:normAutofit/>
          </a:bodyPr>
          <a:lstStyle>
            <a:lvl1pPr marL="0" indent="0" algn="l">
              <a:lnSpc>
                <a:spcPct val="114000"/>
              </a:lnSpc>
              <a:spcBef>
                <a:spcPts val="0"/>
              </a:spcBef>
              <a:buNone/>
              <a:defRPr sz="2000" b="0" i="1" baseline="0">
                <a:solidFill>
                  <a:schemeClr val="tx2"/>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4" y="6314440"/>
            <a:ext cx="1596623" cy="365125"/>
          </a:xfrm>
        </p:spPr>
        <p:txBody>
          <a:bodyPr/>
          <a:lstStyle>
            <a:lvl1pPr algn="l">
              <a:defRPr sz="1200">
                <a:solidFill>
                  <a:schemeClr val="tx2"/>
                </a:solidFill>
              </a:defRPr>
            </a:lvl1pPr>
          </a:lstStyle>
          <a:p>
            <a:fld id="{1D8BD707-D9CF-40AE-B4C6-C98DA3205C09}" type="datetimeFigureOut">
              <a:rPr lang="en-US" smtClean="0"/>
              <a:t>8/30/2023</a:t>
            </a:fld>
            <a:endParaRPr lang="en-US"/>
          </a:p>
        </p:txBody>
      </p:sp>
      <p:sp>
        <p:nvSpPr>
          <p:cNvPr id="5" name="Footer Placeholder 4"/>
          <p:cNvSpPr>
            <a:spLocks noGrp="1"/>
          </p:cNvSpPr>
          <p:nvPr>
            <p:ph type="ftr" sz="quarter" idx="11"/>
          </p:nvPr>
        </p:nvSpPr>
        <p:spPr>
          <a:xfrm>
            <a:off x="3000592" y="6314440"/>
            <a:ext cx="5122683" cy="365125"/>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accent1"/>
                </a:solidFill>
              </a:defRPr>
            </a:lvl1pPr>
          </a:lstStyle>
          <a:p>
            <a:fld id="{B6F15528-21DE-4FAA-801E-634DDDAF4B2B}" type="slidenum">
              <a:rPr lang="en-US" smtClean="0"/>
              <a:t>‹#›</a:t>
            </a:fld>
            <a:endParaRPr lang="en-US"/>
          </a:p>
        </p:txBody>
      </p:sp>
      <p:cxnSp>
        <p:nvCxnSpPr>
          <p:cNvPr id="9" name="Straight Connector 8" title="Verticle Rule Line"/>
          <p:cNvCxnSpPr/>
          <p:nvPr/>
        </p:nvCxnSpPr>
        <p:spPr>
          <a:xfrm>
            <a:off x="773855" y="1257301"/>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18211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1" y="640080"/>
            <a:ext cx="6248399" cy="55841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54881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Vertical Title 1"/>
          <p:cNvSpPr>
            <a:spLocks noGrp="1"/>
          </p:cNvSpPr>
          <p:nvPr>
            <p:ph type="title" orient="vert"/>
          </p:nvPr>
        </p:nvSpPr>
        <p:spPr>
          <a:xfrm>
            <a:off x="7990766" y="642931"/>
            <a:ext cx="2446671" cy="467810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642933"/>
            <a:ext cx="7070679"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2"/>
            <a:ext cx="3814856" cy="365125"/>
          </a:xfrm>
        </p:spPr>
        <p:txBody>
          <a:bodyPr/>
          <a:lstStyle/>
          <a:p>
            <a:fld id="{1D8BD707-D9CF-40AE-B4C6-C98DA3205C09}" type="datetimeFigureOut">
              <a:rPr lang="en-US" smtClean="0"/>
              <a:t>8/30/2023</a:t>
            </a:fld>
            <a:endParaRPr lang="en-US"/>
          </a:p>
        </p:txBody>
      </p:sp>
      <p:sp>
        <p:nvSpPr>
          <p:cNvPr id="5" name="Footer Placeholder 4"/>
          <p:cNvSpPr>
            <a:spLocks noGrp="1"/>
          </p:cNvSpPr>
          <p:nvPr>
            <p:ph type="ftr" sz="quarter" idx="11"/>
          </p:nvPr>
        </p:nvSpPr>
        <p:spPr>
          <a:xfrm>
            <a:off x="6536187" y="6315950"/>
            <a:ext cx="3814856" cy="365125"/>
          </a:xfrm>
        </p:spPr>
        <p:txBody>
          <a:bodyPr/>
          <a:lstStyle/>
          <a:p>
            <a:endParaRPr lang="en-US"/>
          </a:p>
        </p:txBody>
      </p:sp>
      <p:sp>
        <p:nvSpPr>
          <p:cNvPr id="6" name="Slide Number Placeholder 5"/>
          <p:cNvSpPr>
            <a:spLocks noGrp="1"/>
          </p:cNvSpPr>
          <p:nvPr>
            <p:ph type="sldNum" sz="quarter" idx="12"/>
          </p:nvPr>
        </p:nvSpPr>
        <p:spPr>
          <a:xfrm>
            <a:off x="11784011" y="5607592"/>
            <a:ext cx="407988" cy="365125"/>
          </a:xfrm>
        </p:spPr>
        <p:txBody>
          <a:bodyPr/>
          <a:lstStyle/>
          <a:p>
            <a:fld id="{B6F15528-21DE-4FAA-801E-634DDDAF4B2B}" type="slidenum">
              <a:rPr lang="en-US" smtClean="0"/>
              <a:t>‹#›</a:t>
            </a:fld>
            <a:endParaRPr lang="en-US"/>
          </a:p>
        </p:txBody>
      </p:sp>
      <p:cxnSp>
        <p:nvCxnSpPr>
          <p:cNvPr id="13" name="Straight Connector 12" title="Horizontal Rule Line"/>
          <p:cNvCxnSpPr/>
          <p:nvPr/>
        </p:nvCxnSpPr>
        <p:spPr>
          <a:xfrm>
            <a:off x="1" y="6199731"/>
            <a:ext cx="10260011"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6520268"/>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032000" y="1277427"/>
            <a:ext cx="8128000" cy="448157"/>
          </a:xfrm>
        </p:spPr>
        <p:txBody>
          <a:bodyPr lIns="0" tIns="0" rIns="0" bIns="0"/>
          <a:lstStyle>
            <a:lvl1pPr>
              <a:defRPr sz="2912" b="1" i="1">
                <a:solidFill>
                  <a:schemeClr val="tx1"/>
                </a:solidFill>
                <a:latin typeface="Palatino Linotype"/>
                <a:cs typeface="Palatino Linotype"/>
              </a:defRPr>
            </a:lvl1pPr>
          </a:lstStyle>
          <a:p>
            <a:endParaRPr/>
          </a:p>
        </p:txBody>
      </p:sp>
      <p:sp>
        <p:nvSpPr>
          <p:cNvPr id="3" name="Holder 3"/>
          <p:cNvSpPr>
            <a:spLocks noGrp="1"/>
          </p:cNvSpPr>
          <p:nvPr>
            <p:ph sz="half" idx="2"/>
          </p:nvPr>
        </p:nvSpPr>
        <p:spPr>
          <a:xfrm>
            <a:off x="609600" y="1577341"/>
            <a:ext cx="5303520" cy="34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79" y="1577341"/>
            <a:ext cx="5303520" cy="34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8655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313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12192000" cy="1179288"/>
          </a:xfrm>
          <a:prstGeom prst="rect">
            <a:avLst/>
          </a:prstGeom>
        </p:spPr>
        <p:txBody>
          <a:bodyPr anchor="ctr"/>
          <a:lstStyle>
            <a:lvl1pPr algn="l">
              <a:defRPr>
                <a:solidFill>
                  <a:schemeClr val="tx1">
                    <a:lumMod val="75000"/>
                    <a:lumOff val="25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527381" y="1604797"/>
            <a:ext cx="11329259"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541173" y="2507026"/>
            <a:ext cx="11329259"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160745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59563" y="0"/>
            <a:ext cx="10032437" cy="1179288"/>
          </a:xfrm>
          <a:prstGeom prst="rect">
            <a:avLst/>
          </a:prstGeom>
        </p:spPr>
        <p:txBody>
          <a:bodyPr anchor="ctr"/>
          <a:lstStyle>
            <a:lvl1pPr algn="l">
              <a:defRPr>
                <a:solidFill>
                  <a:schemeClr val="bg1"/>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2639616" y="1316766"/>
            <a:ext cx="9217024" cy="614197"/>
          </a:xfrm>
          <a:prstGeom prst="rect">
            <a:avLst/>
          </a:prstGeom>
        </p:spPr>
        <p:txBody>
          <a:bodyPr anchor="ctr"/>
          <a:lstStyle>
            <a:lvl1pPr marL="0" indent="0">
              <a:buNone/>
              <a:defRPr sz="2667">
                <a:solidFill>
                  <a:schemeClr val="bg1"/>
                </a:solidFill>
              </a:defRPr>
            </a:lvl1pPr>
          </a:lstStyle>
          <a:p>
            <a:pPr lvl="0"/>
            <a:r>
              <a:rPr lang="en-US" altLang="ko-KR" dirty="0"/>
              <a:t>Click to edit Master text styles</a:t>
            </a:r>
          </a:p>
        </p:txBody>
      </p:sp>
      <p:sp>
        <p:nvSpPr>
          <p:cNvPr id="5" name="Content Placeholder 2"/>
          <p:cNvSpPr>
            <a:spLocks noGrp="1"/>
          </p:cNvSpPr>
          <p:nvPr>
            <p:ph idx="10"/>
          </p:nvPr>
        </p:nvSpPr>
        <p:spPr>
          <a:xfrm>
            <a:off x="2653408" y="2218994"/>
            <a:ext cx="9217024" cy="3994316"/>
          </a:xfrm>
          <a:prstGeom prst="rect">
            <a:avLst/>
          </a:prstGeom>
        </p:spPr>
        <p:txBody>
          <a:bodyPr lIns="396000" anchor="t"/>
          <a:lstStyle>
            <a:lvl1pPr marL="0" indent="0">
              <a:buNone/>
              <a:defRPr sz="1867">
                <a:solidFill>
                  <a:schemeClr val="bg1"/>
                </a:solidFill>
              </a:defRPr>
            </a:lvl1pPr>
          </a:lstStyle>
          <a:p>
            <a:pPr lvl="0"/>
            <a:r>
              <a:rPr lang="en-US" altLang="ko-KR" dirty="0"/>
              <a:t>Click to edit Master text styles</a:t>
            </a:r>
          </a:p>
        </p:txBody>
      </p:sp>
    </p:spTree>
    <p:extLst>
      <p:ext uri="{BB962C8B-B14F-4D97-AF65-F5344CB8AC3E}">
        <p14:creationId xmlns:p14="http://schemas.microsoft.com/office/powerpoint/2010/main" val="2867763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8/30/2023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5610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9"/>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title"/>
          </p:nvPr>
        </p:nvSpPr>
        <p:spPr>
          <a:xfrm>
            <a:off x="1947674" y="2571724"/>
            <a:ext cx="8296655" cy="3286153"/>
          </a:xfrm>
        </p:spPr>
        <p:txBody>
          <a:bodyPr anchor="t">
            <a:normAutofit/>
          </a:bodyPr>
          <a:lstStyle>
            <a:lvl1pPr>
              <a:lnSpc>
                <a:spcPct val="85000"/>
              </a:lnSpc>
              <a:defRPr sz="77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9"/>
            <a:ext cx="8401429" cy="819151"/>
          </a:xfrm>
        </p:spPr>
        <p:txBody>
          <a:bodyPr anchor="ctr">
            <a:normAutofit/>
          </a:bodyPr>
          <a:lstStyle>
            <a:lvl1pPr marL="0" indent="0" algn="r">
              <a:lnSpc>
                <a:spcPct val="113000"/>
              </a:lnSpc>
              <a:spcBef>
                <a:spcPts val="0"/>
              </a:spcBef>
              <a:buNone/>
              <a:defRPr sz="2000" b="0" i="1" baseline="0">
                <a:solidFill>
                  <a:schemeClr val="accent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40"/>
            <a:ext cx="1596623" cy="365125"/>
          </a:xfrm>
        </p:spPr>
        <p:txBody>
          <a:bodyPr/>
          <a:lstStyle>
            <a:lvl1pPr>
              <a:defRPr sz="1200">
                <a:solidFill>
                  <a:schemeClr val="accent1"/>
                </a:solidFill>
              </a:defRPr>
            </a:lvl1pPr>
          </a:lstStyle>
          <a:p>
            <a:fld id="{C3DA15B3-215A-45CF-B568-4C88ABA533CA}" type="datetimeFigureOut">
              <a:rPr lang="en-US" smtClean="0"/>
              <a:t>8/30/2023</a:t>
            </a:fld>
            <a:endParaRPr lang="en-US"/>
          </a:p>
        </p:txBody>
      </p:sp>
      <p:sp>
        <p:nvSpPr>
          <p:cNvPr id="5" name="Footer Placeholder 4"/>
          <p:cNvSpPr>
            <a:spLocks noGrp="1"/>
          </p:cNvSpPr>
          <p:nvPr>
            <p:ph type="ftr" sz="quarter" idx="11"/>
          </p:nvPr>
        </p:nvSpPr>
        <p:spPr>
          <a:xfrm>
            <a:off x="1947673" y="6314440"/>
            <a:ext cx="6480227" cy="365125"/>
          </a:xfrm>
        </p:spPr>
        <p:txBody>
          <a:bodyPr/>
          <a:lstStyle>
            <a:lvl1pPr>
              <a:defRPr b="0">
                <a:solidFill>
                  <a:schemeClr val="accent1"/>
                </a:solidFill>
              </a:defRPr>
            </a:lvl1pPr>
          </a:lstStyle>
          <a:p>
            <a:endParaRPr lang="en-US"/>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75B4C650-3265-4BD1-9BD0-0AAC9439BF20}" type="slidenum">
              <a:rPr lang="en-US" smtClean="0"/>
              <a:t>‹#›</a:t>
            </a:fld>
            <a:endParaRPr lang="en-US"/>
          </a:p>
        </p:txBody>
      </p:sp>
      <p:cxnSp>
        <p:nvCxnSpPr>
          <p:cNvPr id="10" name="Straight Connector 9" title="Horizontal Rule Line"/>
          <p:cNvCxnSpPr/>
          <p:nvPr/>
        </p:nvCxnSpPr>
        <p:spPr>
          <a:xfrm flipH="1">
            <a:off x="2" y="6178167"/>
            <a:ext cx="10244327"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289059"/>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06639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7"/>
            <a:ext cx="6248400" cy="914400"/>
          </a:xfrm>
        </p:spPr>
        <p:txBody>
          <a:bodyPr anchor="b">
            <a:normAutofit/>
          </a:bodyPr>
          <a:lstStyle>
            <a:lvl1pPr marL="0" indent="0">
              <a:buNone/>
              <a:defRPr sz="2400" b="0" i="1" baseline="0">
                <a:solidFill>
                  <a:schemeClr val="tx1">
                    <a:lumMod val="85000"/>
                    <a:lumOff val="1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8/30/2023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685123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8/30/2023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918603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8/30/2023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1410926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3"/>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3"/>
            <a:ext cx="3838776" cy="3239537"/>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27185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2"/>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2"/>
            <a:ext cx="6172200" cy="6857999"/>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8/30/2023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735452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1"/>
            <a:ext cx="407988" cy="819151"/>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Placeholder 1"/>
          <p:cNvSpPr>
            <a:spLocks noGrp="1"/>
          </p:cNvSpPr>
          <p:nvPr>
            <p:ph type="title"/>
          </p:nvPr>
        </p:nvSpPr>
        <p:spPr>
          <a:xfrm>
            <a:off x="762000" y="559679"/>
            <a:ext cx="3833907"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1" y="569067"/>
            <a:ext cx="6248399"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accent1"/>
                </a:solidFill>
                <a:latin typeface="+mj-lt"/>
              </a:defRPr>
            </a:lvl1pPr>
          </a:lstStyle>
          <a:p>
            <a:fld id="{63937D59-5EDB-4C39-B697-625748F703B6}" type="datetimeFigureOut">
              <a:rPr lang="en-US" smtClean="0"/>
              <a:t>8/30/2023</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accent1"/>
                </a:solidFill>
                <a:latin typeface="+mj-lt"/>
              </a:defRPr>
            </a:lvl1pPr>
          </a:lstStyle>
          <a:p>
            <a:endParaRPr lang="en-US"/>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0F31DC1F-5561-484E-AB46-68C682854F61}" type="slidenum">
              <a:rPr lang="en-US" smtClean="0"/>
              <a:t>‹#›</a:t>
            </a:fld>
            <a:endParaRPr lang="en-US"/>
          </a:p>
        </p:txBody>
      </p:sp>
      <p:cxnSp>
        <p:nvCxnSpPr>
          <p:cNvPr id="10" name="Straight Connector 9" title="Horizontal Rule Line"/>
          <p:cNvCxnSpPr/>
          <p:nvPr/>
        </p:nvCxnSpPr>
        <p:spPr>
          <a:xfrm>
            <a:off x="0" y="6199731"/>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5930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r" defTabSz="914377" rtl="0" eaLnBrk="1" latinLnBrk="0" hangingPunct="1">
        <a:lnSpc>
          <a:spcPct val="90000"/>
        </a:lnSpc>
        <a:spcBef>
          <a:spcPct val="0"/>
        </a:spcBef>
        <a:buNone/>
        <a:defRPr sz="5000" b="0" i="1" kern="1200" baseline="0">
          <a:solidFill>
            <a:schemeClr val="accent1"/>
          </a:solidFill>
          <a:latin typeface="+mj-lt"/>
          <a:ea typeface="+mj-ea"/>
          <a:cs typeface="+mj-cs"/>
        </a:defRPr>
      </a:lvl1pPr>
    </p:titleStyle>
    <p:bodyStyle>
      <a:lvl1pPr marL="283457" indent="-283457" algn="l" defTabSz="914377"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783" indent="-283457" algn="l" defTabSz="914377"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2971" indent="-283457" algn="l" defTabSz="914377"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160" indent="-283457" algn="l" defTabSz="914377"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349" indent="-283457" algn="l" defTabSz="914377"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537"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726" indent="-283457" algn="l" defTabSz="914377"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8914" indent="-283457" algn="l" defTabSz="914377"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103" indent="-283457" algn="l" defTabSz="914377"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HNCBilingualTransp draf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1691" y="1700808"/>
            <a:ext cx="5715595" cy="22082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5" name="Subtitle 4"/>
          <p:cNvSpPr>
            <a:spLocks noGrp="1"/>
          </p:cNvSpPr>
          <p:nvPr>
            <p:ph type="subTitle" idx="1"/>
          </p:nvPr>
        </p:nvSpPr>
        <p:spPr>
          <a:xfrm>
            <a:off x="2351584" y="4293096"/>
            <a:ext cx="7034363" cy="706355"/>
          </a:xfrm>
        </p:spPr>
        <p:txBody>
          <a:bodyPr>
            <a:noAutofit/>
          </a:bodyPr>
          <a:lstStyle/>
          <a:p>
            <a:pPr algn="ctr"/>
            <a:r>
              <a:rPr lang="en-US" sz="3733" dirty="0"/>
              <a:t>¡</a:t>
            </a:r>
            <a:r>
              <a:rPr lang="en-US" sz="3733" dirty="0" err="1"/>
              <a:t>Bienvenidos</a:t>
            </a:r>
            <a:r>
              <a:rPr lang="en-US" sz="3733" dirty="0"/>
              <a:t>!</a:t>
            </a:r>
          </a:p>
          <a:p>
            <a:pPr algn="ctr"/>
            <a:r>
              <a:rPr lang="en-US" sz="3733" dirty="0"/>
              <a:t>Welcome!</a:t>
            </a:r>
          </a:p>
        </p:txBody>
      </p:sp>
    </p:spTree>
    <p:extLst>
      <p:ext uri="{BB962C8B-B14F-4D97-AF65-F5344CB8AC3E}">
        <p14:creationId xmlns:p14="http://schemas.microsoft.com/office/powerpoint/2010/main" val="33215438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148" y="1086732"/>
            <a:ext cx="10282686" cy="1138773"/>
          </a:xfrm>
          <a:prstGeom prst="rect">
            <a:avLst/>
          </a:prstGeom>
        </p:spPr>
        <p:txBody>
          <a:bodyPr wrap="square">
            <a:spAutoFit/>
          </a:bodyPr>
          <a:lstStyle/>
          <a:p>
            <a:pPr lvl="1"/>
            <a:endParaRPr lang="en-US" sz="3600" dirty="0">
              <a:solidFill>
                <a:schemeClr val="tx2"/>
              </a:solidFill>
            </a:endParaRP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4" name="Rectangle 3"/>
          <p:cNvSpPr/>
          <p:nvPr/>
        </p:nvSpPr>
        <p:spPr>
          <a:xfrm>
            <a:off x="3266225" y="2571905"/>
            <a:ext cx="5544531" cy="754053"/>
          </a:xfrm>
          <a:prstGeom prst="rect">
            <a:avLst/>
          </a:prstGeom>
        </p:spPr>
        <p:txBody>
          <a:bodyPr wrap="none">
            <a:spAutoFit/>
          </a:bodyPr>
          <a:lstStyle/>
          <a:p>
            <a:pPr lvl="0" algn="ctr" defTabSz="685800">
              <a:lnSpc>
                <a:spcPct val="114000"/>
              </a:lnSpc>
            </a:pPr>
            <a:r>
              <a:rPr lang="en-US" sz="4000" b="1" i="1" dirty="0">
                <a:solidFill>
                  <a:srgbClr val="E7E6E6"/>
                </a:solidFill>
              </a:rPr>
              <a:t>¡GRACIAS </a:t>
            </a:r>
            <a:r>
              <a:rPr lang="en-US" sz="4000" b="1" i="1" dirty="0" err="1">
                <a:solidFill>
                  <a:srgbClr val="E7E6E6"/>
                </a:solidFill>
              </a:rPr>
              <a:t>por</a:t>
            </a:r>
            <a:r>
              <a:rPr lang="en-US" sz="4000" b="1" i="1" dirty="0">
                <a:solidFill>
                  <a:srgbClr val="E7E6E6"/>
                </a:solidFill>
              </a:rPr>
              <a:t> </a:t>
            </a:r>
            <a:r>
              <a:rPr lang="en-US" sz="4000" b="1" i="1" dirty="0" err="1">
                <a:solidFill>
                  <a:srgbClr val="E7E6E6"/>
                </a:solidFill>
              </a:rPr>
              <a:t>participar</a:t>
            </a:r>
            <a:r>
              <a:rPr lang="en-US" sz="4000" b="1" i="1" dirty="0">
                <a:solidFill>
                  <a:srgbClr val="E7E6E6"/>
                </a:solidFill>
              </a:rPr>
              <a:t>!</a:t>
            </a:r>
          </a:p>
        </p:txBody>
      </p:sp>
      <p:pic>
        <p:nvPicPr>
          <p:cNvPr id="5" name="Picture 4"/>
          <p:cNvPicPr>
            <a:picLocks noChangeAspect="1"/>
          </p:cNvPicPr>
          <p:nvPr/>
        </p:nvPicPr>
        <p:blipFill>
          <a:blip r:embed="rId3"/>
          <a:stretch>
            <a:fillRect/>
          </a:stretch>
        </p:blipFill>
        <p:spPr>
          <a:xfrm>
            <a:off x="8678703" y="5388732"/>
            <a:ext cx="3341298" cy="1289499"/>
          </a:xfrm>
          <a:prstGeom prst="rect">
            <a:avLst/>
          </a:prstGeom>
        </p:spPr>
      </p:pic>
      <p:sp>
        <p:nvSpPr>
          <p:cNvPr id="7" name="TextBox 6"/>
          <p:cNvSpPr txBox="1"/>
          <p:nvPr/>
        </p:nvSpPr>
        <p:spPr>
          <a:xfrm>
            <a:off x="897148" y="6326388"/>
            <a:ext cx="3530134" cy="461665"/>
          </a:xfrm>
          <a:prstGeom prst="rect">
            <a:avLst/>
          </a:prstGeom>
          <a:noFill/>
        </p:spPr>
        <p:txBody>
          <a:bodyPr wrap="none" rtlCol="0">
            <a:spAutoFit/>
          </a:bodyPr>
          <a:lstStyle/>
          <a:p>
            <a:r>
              <a:rPr lang="en-US" sz="2400">
                <a:solidFill>
                  <a:schemeClr val="tx2"/>
                </a:solidFill>
              </a:rPr>
              <a:t>LHNC@countyofnapa.org</a:t>
            </a:r>
            <a:endParaRPr lang="en-US" sz="2400" dirty="0">
              <a:solidFill>
                <a:schemeClr val="tx2"/>
              </a:solidFill>
            </a:endParaRPr>
          </a:p>
        </p:txBody>
      </p:sp>
      <p:sp>
        <p:nvSpPr>
          <p:cNvPr id="6" name="TextBox 5"/>
          <p:cNvSpPr txBox="1"/>
          <p:nvPr/>
        </p:nvSpPr>
        <p:spPr>
          <a:xfrm>
            <a:off x="2881222" y="3417595"/>
            <a:ext cx="6629957" cy="707886"/>
          </a:xfrm>
          <a:prstGeom prst="rect">
            <a:avLst/>
          </a:prstGeom>
          <a:noFill/>
        </p:spPr>
        <p:txBody>
          <a:bodyPr wrap="none" rtlCol="0">
            <a:spAutoFit/>
          </a:bodyPr>
          <a:lstStyle/>
          <a:p>
            <a:r>
              <a:rPr lang="en-US" sz="4000" b="1" i="1" dirty="0">
                <a:solidFill>
                  <a:schemeClr val="tx2"/>
                </a:solidFill>
              </a:rPr>
              <a:t>THANK YOU for participating!</a:t>
            </a:r>
          </a:p>
        </p:txBody>
      </p:sp>
    </p:spTree>
    <p:extLst>
      <p:ext uri="{BB962C8B-B14F-4D97-AF65-F5344CB8AC3E}">
        <p14:creationId xmlns:p14="http://schemas.microsoft.com/office/powerpoint/2010/main" val="3860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4105" y="2484386"/>
            <a:ext cx="11036061" cy="2862322"/>
          </a:xfrm>
          <a:prstGeom prst="rect">
            <a:avLst/>
          </a:prstGeom>
        </p:spPr>
        <p:txBody>
          <a:bodyPr wrap="square">
            <a:spAutoFit/>
          </a:bodyPr>
          <a:lstStyle/>
          <a:p>
            <a:pPr marL="457200" indent="-457200">
              <a:buFont typeface="Arial" panose="020B0604020202020204" pitchFamily="34" charset="0"/>
              <a:buChar char="•"/>
            </a:pPr>
            <a:r>
              <a:rPr lang="es-419" sz="3600" dirty="0">
                <a:solidFill>
                  <a:schemeClr val="accent1"/>
                </a:solidFill>
              </a:rPr>
              <a:t>Introducciones/</a:t>
            </a:r>
            <a:r>
              <a:rPr lang="en-US" sz="3600" dirty="0">
                <a:solidFill>
                  <a:schemeClr val="accent1"/>
                </a:solidFill>
              </a:rPr>
              <a:t>Introductions </a:t>
            </a:r>
            <a:endParaRPr lang="es-419" sz="3600" dirty="0">
              <a:solidFill>
                <a:schemeClr val="accent1"/>
              </a:solidFill>
            </a:endParaRPr>
          </a:p>
          <a:p>
            <a:pPr marL="457200" lvl="0" indent="-457200">
              <a:buFont typeface="Arial" panose="020B0604020202020204" pitchFamily="34" charset="0"/>
              <a:buChar char="•"/>
            </a:pPr>
            <a:r>
              <a:rPr lang="es-419" sz="3600" dirty="0">
                <a:solidFill>
                  <a:schemeClr val="accent1"/>
                </a:solidFill>
              </a:rPr>
              <a:t>Última</a:t>
            </a:r>
            <a:r>
              <a:rPr lang="en-US" sz="3600" dirty="0">
                <a:solidFill>
                  <a:schemeClr val="accent1"/>
                </a:solidFill>
              </a:rPr>
              <a:t> reunion/</a:t>
            </a:r>
            <a:r>
              <a:rPr lang="en-US" sz="3600">
                <a:solidFill>
                  <a:schemeClr val="accent1"/>
                </a:solidFill>
              </a:rPr>
              <a:t>Last Meeting</a:t>
            </a:r>
            <a:endParaRPr lang="en-US" sz="3600" dirty="0">
              <a:solidFill>
                <a:schemeClr val="accent1"/>
              </a:solidFill>
            </a:endParaRPr>
          </a:p>
          <a:p>
            <a:pPr marL="457200" lvl="0" indent="-457200">
              <a:buFont typeface="Arial" panose="020B0604020202020204" pitchFamily="34" charset="0"/>
              <a:buChar char="•"/>
            </a:pPr>
            <a:r>
              <a:rPr lang="es-419" sz="3600" dirty="0">
                <a:solidFill>
                  <a:schemeClr val="accent1"/>
                </a:solidFill>
              </a:rPr>
              <a:t>Desarrollo de prototipos/</a:t>
            </a:r>
            <a:r>
              <a:rPr lang="en-US" sz="3600" dirty="0">
                <a:solidFill>
                  <a:schemeClr val="accent1"/>
                </a:solidFill>
              </a:rPr>
              <a:t>Prototype Development</a:t>
            </a:r>
          </a:p>
          <a:p>
            <a:pPr marL="457200" lvl="0" indent="-457200">
              <a:buFont typeface="Arial" panose="020B0604020202020204" pitchFamily="34" charset="0"/>
              <a:buChar char="•"/>
            </a:pPr>
            <a:r>
              <a:rPr lang="en-US" sz="3600" dirty="0" err="1">
                <a:solidFill>
                  <a:schemeClr val="accent1"/>
                </a:solidFill>
              </a:rPr>
              <a:t>Mensajeros</a:t>
            </a:r>
            <a:r>
              <a:rPr lang="en-US" sz="3600" dirty="0">
                <a:solidFill>
                  <a:schemeClr val="accent1"/>
                </a:solidFill>
              </a:rPr>
              <a:t> de </a:t>
            </a:r>
            <a:r>
              <a:rPr lang="en-US" sz="3600" dirty="0" err="1">
                <a:solidFill>
                  <a:schemeClr val="accent1"/>
                </a:solidFill>
              </a:rPr>
              <a:t>confianza</a:t>
            </a:r>
            <a:r>
              <a:rPr lang="en-US" sz="3600" dirty="0">
                <a:solidFill>
                  <a:schemeClr val="accent1"/>
                </a:solidFill>
              </a:rPr>
              <a:t>/Trusted </a:t>
            </a:r>
            <a:r>
              <a:rPr lang="en-US" sz="3600" dirty="0" err="1">
                <a:solidFill>
                  <a:schemeClr val="accent1"/>
                </a:solidFill>
              </a:rPr>
              <a:t>Messangers</a:t>
            </a:r>
            <a:endParaRPr lang="en-US" sz="3600" dirty="0">
              <a:solidFill>
                <a:schemeClr val="accent1"/>
              </a:solidFill>
            </a:endParaRPr>
          </a:p>
          <a:p>
            <a:pPr marL="457200" lvl="0" indent="-457200">
              <a:buFont typeface="Arial" panose="020B0604020202020204" pitchFamily="34" charset="0"/>
              <a:buChar char="•"/>
            </a:pPr>
            <a:r>
              <a:rPr lang="es-419" sz="3600" dirty="0">
                <a:solidFill>
                  <a:schemeClr val="accent1"/>
                </a:solidFill>
              </a:rPr>
              <a:t>Próximos</a:t>
            </a:r>
            <a:r>
              <a:rPr lang="en-US" sz="3600" dirty="0">
                <a:solidFill>
                  <a:schemeClr val="accent1"/>
                </a:solidFill>
              </a:rPr>
              <a:t> Pasos /Next Steps</a:t>
            </a:r>
          </a:p>
        </p:txBody>
      </p:sp>
      <p:sp>
        <p:nvSpPr>
          <p:cNvPr id="2" name="TextBox 1"/>
          <p:cNvSpPr txBox="1"/>
          <p:nvPr/>
        </p:nvSpPr>
        <p:spPr>
          <a:xfrm>
            <a:off x="694281" y="1385906"/>
            <a:ext cx="2165979" cy="830997"/>
          </a:xfrm>
          <a:prstGeom prst="rect">
            <a:avLst/>
          </a:prstGeom>
          <a:noFill/>
        </p:spPr>
        <p:txBody>
          <a:bodyPr wrap="none" rtlCol="0">
            <a:spAutoFit/>
          </a:bodyPr>
          <a:lstStyle/>
          <a:p>
            <a:pPr algn="ctr"/>
            <a:r>
              <a:rPr lang="en-US" sz="4800" dirty="0">
                <a:solidFill>
                  <a:schemeClr val="accent1"/>
                </a:solidFill>
              </a:rPr>
              <a:t>Agenda</a:t>
            </a:r>
          </a:p>
        </p:txBody>
      </p:sp>
    </p:spTree>
    <p:extLst>
      <p:ext uri="{BB962C8B-B14F-4D97-AF65-F5344CB8AC3E}">
        <p14:creationId xmlns:p14="http://schemas.microsoft.com/office/powerpoint/2010/main" val="2676996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1611155" y="5262113"/>
            <a:ext cx="1000664" cy="98341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12035" y="914400"/>
            <a:ext cx="5593543" cy="5406545"/>
          </a:xfrm>
          <a:prstGeom prst="rect">
            <a:avLst/>
          </a:prstGeom>
          <a:noFill/>
        </p:spPr>
        <p:txBody>
          <a:bodyPr wrap="square" rtlCol="0">
            <a:spAutoFit/>
          </a:bodyPr>
          <a:lstStyle/>
          <a:p>
            <a:pPr lvl="1"/>
            <a:r>
              <a:rPr lang="es-419" sz="2800" dirty="0"/>
              <a:t>Introducciones</a:t>
            </a:r>
            <a:r>
              <a:rPr lang="en-US" sz="2800" dirty="0"/>
              <a:t>/Introductions </a:t>
            </a:r>
            <a:r>
              <a:rPr lang="es-ES" sz="2800" dirty="0"/>
              <a:t>
</a:t>
            </a:r>
          </a:p>
          <a:p>
            <a:pPr marL="914400" lvl="1" indent="-457200">
              <a:buFont typeface="Arial" panose="020B0604020202020204" pitchFamily="34" charset="0"/>
              <a:buChar char="•"/>
            </a:pPr>
            <a:r>
              <a:rPr lang="es-ES" sz="2800" dirty="0"/>
              <a:t>Nombre y organización que representa / </a:t>
            </a:r>
            <a:r>
              <a:rPr lang="en-US" sz="2800" dirty="0"/>
              <a:t>Name</a:t>
            </a:r>
            <a:r>
              <a:rPr lang="es-ES" sz="2800" dirty="0"/>
              <a:t> and </a:t>
            </a:r>
            <a:r>
              <a:rPr lang="en-US" sz="2800" dirty="0"/>
              <a:t>organization</a:t>
            </a:r>
            <a:r>
              <a:rPr lang="es-ES" sz="2800" dirty="0"/>
              <a:t> </a:t>
            </a:r>
            <a:r>
              <a:rPr lang="en-US" sz="2800" dirty="0"/>
              <a:t>you</a:t>
            </a:r>
            <a:r>
              <a:rPr lang="es-ES" sz="2800" dirty="0"/>
              <a:t> </a:t>
            </a:r>
            <a:r>
              <a:rPr lang="en-US" sz="2800" dirty="0"/>
              <a:t>represent</a:t>
            </a:r>
            <a:r>
              <a:rPr lang="es-ES" sz="2800" dirty="0"/>
              <a:t> </a:t>
            </a:r>
          </a:p>
          <a:p>
            <a:pPr marL="914400" lvl="1" indent="-457200">
              <a:buFont typeface="Arial" panose="020B0604020202020204" pitchFamily="34" charset="0"/>
              <a:buChar char="•"/>
            </a:pPr>
            <a:endParaRPr lang="en-US" sz="2800" dirty="0"/>
          </a:p>
          <a:p>
            <a:pPr marL="914400" lvl="1" indent="-457200">
              <a:buFont typeface="Arial" panose="020B0604020202020204" pitchFamily="34" charset="0"/>
              <a:buChar char="•"/>
            </a:pPr>
            <a:r>
              <a:rPr lang="es-ES" sz="2800" dirty="0"/>
              <a:t>D</a:t>
            </a:r>
            <a:r>
              <a:rPr lang="es-ES" sz="2800" dirty="0">
                <a:effectLst/>
              </a:rPr>
              <a:t>e 1 a 9, ¿con cuál de estos gatos se identifica más esta semana?/ </a:t>
            </a:r>
            <a:r>
              <a:rPr lang="en-US" sz="2800" dirty="0">
                <a:effectLst/>
              </a:rPr>
              <a:t>From 1 to 9, which of these bears do you most identify with this week?</a:t>
            </a:r>
            <a:endParaRPr lang="en-US" sz="4000" dirty="0">
              <a:solidFill>
                <a:prstClr val="black"/>
              </a:solidFill>
            </a:endParaRPr>
          </a:p>
          <a:p>
            <a:pPr defTabSz="1219170" latinLnBrk="1"/>
            <a:endParaRPr lang="en-US" sz="3600" dirty="0">
              <a:solidFill>
                <a:srgbClr val="5B9BD5"/>
              </a:solidFill>
            </a:endParaRPr>
          </a:p>
        </p:txBody>
      </p:sp>
      <p:pic>
        <p:nvPicPr>
          <p:cNvPr id="6" name="Picture 4" descr="Social Emotional check-in How are you feeling: TEDDY BEARS freebie">
            <a:extLst>
              <a:ext uri="{FF2B5EF4-FFF2-40B4-BE49-F238E27FC236}">
                <a16:creationId xmlns:a16="http://schemas.microsoft.com/office/drawing/2014/main" id="{9311785F-6A71-552C-5B20-B092E71058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5578" y="1073502"/>
            <a:ext cx="5611373" cy="448909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Pin on Kittehs">
            <a:extLst>
              <a:ext uri="{FF2B5EF4-FFF2-40B4-BE49-F238E27FC236}">
                <a16:creationId xmlns:a16="http://schemas.microsoft.com/office/drawing/2014/main" id="{C82DFC8A-0252-7609-CCF3-1879BC608F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5578" y="714883"/>
            <a:ext cx="5805577" cy="5805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9292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8476" y="204335"/>
            <a:ext cx="7576113" cy="707886"/>
          </a:xfrm>
          <a:prstGeom prst="rect">
            <a:avLst/>
          </a:prstGeom>
          <a:noFill/>
        </p:spPr>
        <p:txBody>
          <a:bodyPr wrap="none" rtlCol="0">
            <a:spAutoFit/>
          </a:bodyPr>
          <a:lstStyle/>
          <a:p>
            <a:r>
              <a:rPr lang="es-419" sz="4000" dirty="0"/>
              <a:t>Última</a:t>
            </a:r>
            <a:r>
              <a:rPr lang="en-US" sz="4000" dirty="0"/>
              <a:t> </a:t>
            </a:r>
            <a:r>
              <a:rPr lang="en-US" sz="4000" dirty="0" err="1"/>
              <a:t>reunión</a:t>
            </a:r>
            <a:r>
              <a:rPr lang="en-US" sz="4000" dirty="0"/>
              <a:t>/Last Meeting – 7/12</a:t>
            </a:r>
          </a:p>
        </p:txBody>
      </p:sp>
      <p:sp>
        <p:nvSpPr>
          <p:cNvPr id="8" name="Oval 7"/>
          <p:cNvSpPr/>
          <p:nvPr/>
        </p:nvSpPr>
        <p:spPr>
          <a:xfrm>
            <a:off x="11457992" y="912221"/>
            <a:ext cx="1324947" cy="13457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345857" y="1000527"/>
            <a:ext cx="6112135" cy="5016758"/>
          </a:xfrm>
          <a:prstGeom prst="rect">
            <a:avLst/>
          </a:prstGeom>
          <a:noFill/>
        </p:spPr>
        <p:txBody>
          <a:bodyPr wrap="square" rtlCol="0">
            <a:spAutoFit/>
          </a:bodyPr>
          <a:lstStyle/>
          <a:p>
            <a:pPr marL="1200150" lvl="2" indent="-285750">
              <a:buFont typeface="Arial" panose="020B0604020202020204" pitchFamily="34" charset="0"/>
              <a:buChar char="•"/>
            </a:pPr>
            <a:r>
              <a:rPr lang="en-US" sz="2000" dirty="0"/>
              <a:t>Ideation of 4 areas that we could work on</a:t>
            </a:r>
          </a:p>
          <a:p>
            <a:pPr marL="1200150" lvl="2" indent="-285750">
              <a:buFont typeface="Arial" panose="020B0604020202020204" pitchFamily="34" charset="0"/>
              <a:buChar char="•"/>
            </a:pPr>
            <a:endParaRPr lang="es-ES" sz="2000" dirty="0"/>
          </a:p>
          <a:p>
            <a:pPr marL="1828800" lvl="3" indent="-457200">
              <a:buFont typeface="+mj-lt"/>
              <a:buAutoNum type="arabicPeriod"/>
            </a:pPr>
            <a:r>
              <a:rPr lang="en-US" sz="2000" dirty="0"/>
              <a:t>Create a list of trusted messengers in Spanish.</a:t>
            </a:r>
          </a:p>
          <a:p>
            <a:pPr marL="1828800" lvl="3" indent="-457200">
              <a:buFont typeface="+mj-lt"/>
              <a:buAutoNum type="arabicPeriod"/>
            </a:pPr>
            <a:endParaRPr lang="en-US" sz="2000" dirty="0"/>
          </a:p>
          <a:p>
            <a:pPr marL="1828800" lvl="3" indent="-457200">
              <a:buFont typeface="+mj-lt"/>
              <a:buAutoNum type="arabicPeriod"/>
            </a:pPr>
            <a:r>
              <a:rPr lang="en-US" sz="2000" dirty="0"/>
              <a:t>Develop a phone tree of trusted messengers.</a:t>
            </a:r>
          </a:p>
          <a:p>
            <a:pPr marL="1828800" lvl="3" indent="-457200">
              <a:buFont typeface="+mj-lt"/>
              <a:buAutoNum type="arabicPeriod"/>
            </a:pPr>
            <a:endParaRPr lang="en-US" sz="2000" dirty="0"/>
          </a:p>
          <a:p>
            <a:pPr marL="1828800" lvl="3" indent="-457200">
              <a:buFont typeface="+mj-lt"/>
              <a:buAutoNum type="arabicPeriod"/>
            </a:pPr>
            <a:r>
              <a:rPr lang="en-US" sz="2000" dirty="0"/>
              <a:t>Develop a network of translators that can review translated materials in Spanish.</a:t>
            </a:r>
          </a:p>
          <a:p>
            <a:pPr marL="1828800" lvl="3" indent="-457200">
              <a:buFont typeface="+mj-lt"/>
              <a:buAutoNum type="arabicPeriod"/>
            </a:pPr>
            <a:endParaRPr lang="en-US" sz="2000" dirty="0"/>
          </a:p>
          <a:p>
            <a:pPr marL="1828800" lvl="3" indent="-457200">
              <a:buFont typeface="+mj-lt"/>
              <a:buAutoNum type="arabicPeriod"/>
            </a:pPr>
            <a:r>
              <a:rPr lang="en-US" sz="2000" dirty="0"/>
              <a:t>Organize quarterly community meetings/fairs/events in Spanish where people can ask questions and be connected to services.</a:t>
            </a:r>
          </a:p>
        </p:txBody>
      </p:sp>
      <p:sp>
        <p:nvSpPr>
          <p:cNvPr id="3" name="TextBox 2">
            <a:extLst>
              <a:ext uri="{FF2B5EF4-FFF2-40B4-BE49-F238E27FC236}">
                <a16:creationId xmlns:a16="http://schemas.microsoft.com/office/drawing/2014/main" id="{DDABD082-AE27-92DF-9E50-1C82E784E94E}"/>
              </a:ext>
            </a:extLst>
          </p:cNvPr>
          <p:cNvSpPr txBox="1"/>
          <p:nvPr/>
        </p:nvSpPr>
        <p:spPr>
          <a:xfrm>
            <a:off x="0" y="948690"/>
            <a:ext cx="6112135" cy="5324535"/>
          </a:xfrm>
          <a:prstGeom prst="rect">
            <a:avLst/>
          </a:prstGeom>
          <a:noFill/>
        </p:spPr>
        <p:txBody>
          <a:bodyPr wrap="square" rtlCol="0">
            <a:spAutoFit/>
          </a:bodyPr>
          <a:lstStyle/>
          <a:p>
            <a:pPr marL="1200150" lvl="2" indent="-285750">
              <a:buFont typeface="Arial" panose="020B0604020202020204" pitchFamily="34" charset="0"/>
              <a:buChar char="•"/>
            </a:pPr>
            <a:r>
              <a:rPr lang="es-ES" sz="2000" dirty="0"/>
              <a:t>Ideación de 4 áreas en las que podríamos trabajar</a:t>
            </a:r>
          </a:p>
          <a:p>
            <a:pPr marL="1200150" lvl="2" indent="-285750">
              <a:buFont typeface="Arial" panose="020B0604020202020204" pitchFamily="34" charset="0"/>
              <a:buChar char="•"/>
            </a:pPr>
            <a:endParaRPr lang="es-419" sz="2000" dirty="0"/>
          </a:p>
          <a:p>
            <a:pPr marL="1828800" lvl="3" indent="-457200">
              <a:buFont typeface="+mj-lt"/>
              <a:buAutoNum type="arabicPeriod"/>
            </a:pPr>
            <a:r>
              <a:rPr lang="es-ES" sz="2000" dirty="0"/>
              <a:t>Crear una lista de mensajeros de confianza en español.</a:t>
            </a:r>
          </a:p>
          <a:p>
            <a:pPr marL="1828800" lvl="3" indent="-457200">
              <a:buFont typeface="+mj-lt"/>
              <a:buAutoNum type="arabicPeriod"/>
            </a:pPr>
            <a:endParaRPr lang="es-ES" sz="2000" u="sng" dirty="0"/>
          </a:p>
          <a:p>
            <a:pPr marL="1828800" lvl="3" indent="-457200">
              <a:buFont typeface="+mj-lt"/>
              <a:buAutoNum type="arabicPeriod"/>
            </a:pPr>
            <a:r>
              <a:rPr lang="es-ES" sz="2000" dirty="0"/>
              <a:t>Desarrollar una red telefónica de mensajeros de confianza.</a:t>
            </a:r>
          </a:p>
          <a:p>
            <a:pPr marL="1828800" lvl="3" indent="-457200">
              <a:buFont typeface="+mj-lt"/>
              <a:buAutoNum type="arabicPeriod"/>
            </a:pPr>
            <a:endParaRPr lang="es-419" sz="2000" dirty="0"/>
          </a:p>
          <a:p>
            <a:pPr marL="1828800" lvl="3" indent="-457200">
              <a:buFont typeface="+mj-lt"/>
              <a:buAutoNum type="arabicPeriod"/>
            </a:pPr>
            <a:r>
              <a:rPr lang="es-ES" sz="2000" dirty="0"/>
              <a:t>Desarrollar una red de traductores que pueden revisar materiales traducidos en español.</a:t>
            </a:r>
          </a:p>
          <a:p>
            <a:pPr marL="1828800" lvl="3" indent="-457200">
              <a:buFont typeface="+mj-lt"/>
              <a:buAutoNum type="arabicPeriod"/>
            </a:pPr>
            <a:endParaRPr lang="es-419" sz="2000" dirty="0"/>
          </a:p>
          <a:p>
            <a:pPr marL="1828800" lvl="3" indent="-457200">
              <a:buFont typeface="+mj-lt"/>
              <a:buAutoNum type="arabicPeriod"/>
            </a:pPr>
            <a:r>
              <a:rPr lang="es-ES" sz="2000" dirty="0"/>
              <a:t>Organizar reuniones/ferias/eventos comunitarios trimestrales en español donde la gente pueda hacer preguntas y conectar con servicios y ayudas.</a:t>
            </a:r>
            <a:endParaRPr lang="es-419" sz="2000" dirty="0"/>
          </a:p>
        </p:txBody>
      </p:sp>
    </p:spTree>
    <p:extLst>
      <p:ext uri="{BB962C8B-B14F-4D97-AF65-F5344CB8AC3E}">
        <p14:creationId xmlns:p14="http://schemas.microsoft.com/office/powerpoint/2010/main" val="101897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8476" y="204335"/>
            <a:ext cx="7576113" cy="707886"/>
          </a:xfrm>
          <a:prstGeom prst="rect">
            <a:avLst/>
          </a:prstGeom>
          <a:noFill/>
        </p:spPr>
        <p:txBody>
          <a:bodyPr wrap="none" rtlCol="0">
            <a:spAutoFit/>
          </a:bodyPr>
          <a:lstStyle/>
          <a:p>
            <a:r>
              <a:rPr lang="es-419" sz="4000" dirty="0"/>
              <a:t>Última</a:t>
            </a:r>
            <a:r>
              <a:rPr lang="en-US" sz="4000" dirty="0"/>
              <a:t> </a:t>
            </a:r>
            <a:r>
              <a:rPr lang="en-US" sz="4000" dirty="0" err="1"/>
              <a:t>reunión</a:t>
            </a:r>
            <a:r>
              <a:rPr lang="en-US" sz="4000" dirty="0"/>
              <a:t>/Last Meeting – 7/12</a:t>
            </a:r>
          </a:p>
        </p:txBody>
      </p:sp>
      <p:sp>
        <p:nvSpPr>
          <p:cNvPr id="8" name="Oval 7"/>
          <p:cNvSpPr/>
          <p:nvPr/>
        </p:nvSpPr>
        <p:spPr>
          <a:xfrm>
            <a:off x="11457992" y="912221"/>
            <a:ext cx="1324947" cy="13457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5345857" y="1000527"/>
            <a:ext cx="6112135" cy="4247317"/>
          </a:xfrm>
          <a:prstGeom prst="rect">
            <a:avLst/>
          </a:prstGeom>
          <a:noFill/>
        </p:spPr>
        <p:txBody>
          <a:bodyPr wrap="square" rtlCol="0">
            <a:spAutoFit/>
          </a:bodyPr>
          <a:lstStyle/>
          <a:p>
            <a:pPr marL="1200150" lvl="2" indent="-285750">
              <a:buFont typeface="Arial" panose="020B0604020202020204" pitchFamily="34" charset="0"/>
              <a:buChar char="•"/>
            </a:pPr>
            <a:r>
              <a:rPr lang="en-US" dirty="0"/>
              <a:t>Ideation of 4 areas that we could work on</a:t>
            </a:r>
          </a:p>
          <a:p>
            <a:pPr marL="1200150" lvl="2" indent="-285750">
              <a:buFont typeface="Arial" panose="020B0604020202020204" pitchFamily="34" charset="0"/>
              <a:buChar char="•"/>
            </a:pPr>
            <a:endParaRPr lang="es-ES" dirty="0"/>
          </a:p>
          <a:p>
            <a:pPr marL="1828800" lvl="3" indent="-457200">
              <a:buFont typeface="+mj-lt"/>
              <a:buAutoNum type="arabicPeriod"/>
            </a:pPr>
            <a:r>
              <a:rPr lang="en-US" dirty="0"/>
              <a:t>Create a list of trusted messengers in Spanish.</a:t>
            </a:r>
          </a:p>
          <a:p>
            <a:pPr marL="1828800" lvl="3" indent="-457200">
              <a:buFont typeface="+mj-lt"/>
              <a:buAutoNum type="arabicPeriod"/>
            </a:pPr>
            <a:endParaRPr lang="en-US" dirty="0"/>
          </a:p>
          <a:p>
            <a:pPr marL="1828800" lvl="3" indent="-457200">
              <a:buFont typeface="+mj-lt"/>
              <a:buAutoNum type="arabicPeriod"/>
            </a:pPr>
            <a:r>
              <a:rPr lang="en-US" dirty="0"/>
              <a:t>Develop a phone tree of trusted messengers.</a:t>
            </a:r>
          </a:p>
          <a:p>
            <a:pPr marL="1828800" lvl="3" indent="-457200">
              <a:buFont typeface="+mj-lt"/>
              <a:buAutoNum type="arabicPeriod"/>
            </a:pPr>
            <a:endParaRPr lang="en-US" dirty="0"/>
          </a:p>
          <a:p>
            <a:pPr marL="1828800" lvl="3" indent="-457200">
              <a:buFont typeface="+mj-lt"/>
              <a:buAutoNum type="arabicPeriod"/>
            </a:pPr>
            <a:r>
              <a:rPr lang="en-US" dirty="0"/>
              <a:t>Develop a network of translators that can review translated materials in Spanish.</a:t>
            </a:r>
          </a:p>
          <a:p>
            <a:pPr marL="1828800" lvl="3" indent="-457200">
              <a:buFont typeface="+mj-lt"/>
              <a:buAutoNum type="arabicPeriod"/>
            </a:pPr>
            <a:endParaRPr lang="en-US" dirty="0"/>
          </a:p>
          <a:p>
            <a:pPr marL="1828800" lvl="3" indent="-457200">
              <a:buFont typeface="+mj-lt"/>
              <a:buAutoNum type="arabicPeriod"/>
            </a:pPr>
            <a:r>
              <a:rPr lang="en-US" dirty="0"/>
              <a:t>Organize quarterly community meetings/fairs/events in Spanish where people can ask questions and be connected to services.</a:t>
            </a:r>
          </a:p>
        </p:txBody>
      </p:sp>
      <p:sp>
        <p:nvSpPr>
          <p:cNvPr id="3" name="TextBox 2">
            <a:extLst>
              <a:ext uri="{FF2B5EF4-FFF2-40B4-BE49-F238E27FC236}">
                <a16:creationId xmlns:a16="http://schemas.microsoft.com/office/drawing/2014/main" id="{DDABD082-AE27-92DF-9E50-1C82E784E94E}"/>
              </a:ext>
            </a:extLst>
          </p:cNvPr>
          <p:cNvSpPr txBox="1"/>
          <p:nvPr/>
        </p:nvSpPr>
        <p:spPr>
          <a:xfrm>
            <a:off x="0" y="948690"/>
            <a:ext cx="6112135" cy="4524315"/>
          </a:xfrm>
          <a:prstGeom prst="rect">
            <a:avLst/>
          </a:prstGeom>
          <a:noFill/>
        </p:spPr>
        <p:txBody>
          <a:bodyPr wrap="square" rtlCol="0">
            <a:spAutoFit/>
          </a:bodyPr>
          <a:lstStyle/>
          <a:p>
            <a:pPr marL="1200150" lvl="2" indent="-285750">
              <a:buFont typeface="Arial" panose="020B0604020202020204" pitchFamily="34" charset="0"/>
              <a:buChar char="•"/>
            </a:pPr>
            <a:r>
              <a:rPr lang="es-ES" dirty="0"/>
              <a:t>Ideación de 4 áreas en las que podríamos trabajar</a:t>
            </a:r>
          </a:p>
          <a:p>
            <a:pPr marL="1200150" lvl="2" indent="-285750">
              <a:buFont typeface="Arial" panose="020B0604020202020204" pitchFamily="34" charset="0"/>
              <a:buChar char="•"/>
            </a:pPr>
            <a:endParaRPr lang="es-419" dirty="0"/>
          </a:p>
          <a:p>
            <a:pPr marL="1828800" lvl="3" indent="-457200">
              <a:buFont typeface="+mj-lt"/>
              <a:buAutoNum type="arabicPeriod"/>
            </a:pPr>
            <a:r>
              <a:rPr lang="es-ES" dirty="0"/>
              <a:t>Crear una lista de mensajeros de confianza en español.</a:t>
            </a:r>
          </a:p>
          <a:p>
            <a:pPr marL="1828800" lvl="3" indent="-457200">
              <a:buFont typeface="+mj-lt"/>
              <a:buAutoNum type="arabicPeriod"/>
            </a:pPr>
            <a:endParaRPr lang="es-ES" u="sng" dirty="0"/>
          </a:p>
          <a:p>
            <a:pPr marL="1828800" lvl="3" indent="-457200">
              <a:buFont typeface="+mj-lt"/>
              <a:buAutoNum type="arabicPeriod"/>
            </a:pPr>
            <a:r>
              <a:rPr lang="es-ES" dirty="0"/>
              <a:t>Desarrollar una red telefónica de mensajeros de confianza.</a:t>
            </a:r>
          </a:p>
          <a:p>
            <a:pPr marL="1828800" lvl="3" indent="-457200">
              <a:buFont typeface="+mj-lt"/>
              <a:buAutoNum type="arabicPeriod"/>
            </a:pPr>
            <a:endParaRPr lang="es-419" dirty="0"/>
          </a:p>
          <a:p>
            <a:pPr marL="1828800" lvl="3" indent="-457200">
              <a:buFont typeface="+mj-lt"/>
              <a:buAutoNum type="arabicPeriod"/>
            </a:pPr>
            <a:r>
              <a:rPr lang="es-ES" dirty="0"/>
              <a:t>Desarrollar una red de traductores que pueden revisar materiales traducidos en español.</a:t>
            </a:r>
          </a:p>
          <a:p>
            <a:pPr marL="1828800" lvl="3" indent="-457200">
              <a:buFont typeface="+mj-lt"/>
              <a:buAutoNum type="arabicPeriod"/>
            </a:pPr>
            <a:endParaRPr lang="es-419" dirty="0"/>
          </a:p>
          <a:p>
            <a:pPr marL="1828800" lvl="3" indent="-457200">
              <a:buFont typeface="+mj-lt"/>
              <a:buAutoNum type="arabicPeriod"/>
            </a:pPr>
            <a:r>
              <a:rPr lang="es-ES" dirty="0"/>
              <a:t>Organizar reuniones/ferias/eventos comunitarios trimestrales en español donde la gente pueda hacer preguntas y conectar con servicios y ayudas.</a:t>
            </a:r>
            <a:endParaRPr lang="es-419" dirty="0"/>
          </a:p>
        </p:txBody>
      </p:sp>
      <p:sp>
        <p:nvSpPr>
          <p:cNvPr id="4" name="Rectangle: Rounded Corners 3">
            <a:extLst>
              <a:ext uri="{FF2B5EF4-FFF2-40B4-BE49-F238E27FC236}">
                <a16:creationId xmlns:a16="http://schemas.microsoft.com/office/drawing/2014/main" id="{263500B4-74E8-70E0-4D1B-A5835F9EE781}"/>
              </a:ext>
            </a:extLst>
          </p:cNvPr>
          <p:cNvSpPr/>
          <p:nvPr/>
        </p:nvSpPr>
        <p:spPr>
          <a:xfrm>
            <a:off x="1352550" y="1447800"/>
            <a:ext cx="9544050" cy="707886"/>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B5F3975F-E82A-B681-D5ED-9295779F3B0C}"/>
              </a:ext>
            </a:extLst>
          </p:cNvPr>
          <p:cNvSpPr/>
          <p:nvPr/>
        </p:nvSpPr>
        <p:spPr>
          <a:xfrm>
            <a:off x="1323974" y="3994428"/>
            <a:ext cx="10134017" cy="1478577"/>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18A51194-24A8-B379-5FB2-787948C9D572}"/>
              </a:ext>
            </a:extLst>
          </p:cNvPr>
          <p:cNvSpPr/>
          <p:nvPr/>
        </p:nvSpPr>
        <p:spPr>
          <a:xfrm>
            <a:off x="1352550" y="5695117"/>
            <a:ext cx="10105441" cy="85725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b="1" dirty="0">
                <a:solidFill>
                  <a:schemeClr val="accent1"/>
                </a:solidFill>
              </a:rPr>
              <a:t>Las opciones 1 y 4</a:t>
            </a:r>
            <a:r>
              <a:rPr lang="es-ES" sz="2800" dirty="0">
                <a:solidFill>
                  <a:schemeClr val="accent1"/>
                </a:solidFill>
              </a:rPr>
              <a:t> fueron las que recibieron más votos.</a:t>
            </a:r>
          </a:p>
          <a:p>
            <a:pPr algn="ctr"/>
            <a:r>
              <a:rPr lang="es-ES" sz="2800" dirty="0">
                <a:solidFill>
                  <a:schemeClr val="accent1"/>
                </a:solidFill>
              </a:rPr>
              <a:t> </a:t>
            </a:r>
            <a:r>
              <a:rPr lang="es-ES" sz="2800" b="1" i="1" dirty="0" err="1">
                <a:solidFill>
                  <a:schemeClr val="accent1"/>
                </a:solidFill>
              </a:rPr>
              <a:t>Options</a:t>
            </a:r>
            <a:r>
              <a:rPr lang="es-ES" sz="2800" b="1" i="1" dirty="0">
                <a:solidFill>
                  <a:schemeClr val="accent1"/>
                </a:solidFill>
              </a:rPr>
              <a:t> 1 and 4</a:t>
            </a:r>
            <a:r>
              <a:rPr lang="es-ES" sz="2800" i="1" dirty="0">
                <a:solidFill>
                  <a:schemeClr val="accent1"/>
                </a:solidFill>
              </a:rPr>
              <a:t> </a:t>
            </a:r>
            <a:r>
              <a:rPr lang="es-ES" sz="2800" i="1" dirty="0" err="1">
                <a:solidFill>
                  <a:schemeClr val="accent1"/>
                </a:solidFill>
              </a:rPr>
              <a:t>received</a:t>
            </a:r>
            <a:r>
              <a:rPr lang="es-ES" sz="2800" i="1" dirty="0">
                <a:solidFill>
                  <a:schemeClr val="accent1"/>
                </a:solidFill>
              </a:rPr>
              <a:t> </a:t>
            </a:r>
            <a:r>
              <a:rPr lang="es-ES" sz="2800" i="1" dirty="0" err="1">
                <a:solidFill>
                  <a:schemeClr val="accent1"/>
                </a:solidFill>
              </a:rPr>
              <a:t>the</a:t>
            </a:r>
            <a:r>
              <a:rPr lang="es-ES" sz="2800" i="1" dirty="0">
                <a:solidFill>
                  <a:schemeClr val="accent1"/>
                </a:solidFill>
              </a:rPr>
              <a:t> </a:t>
            </a:r>
            <a:r>
              <a:rPr lang="es-ES" sz="2800" i="1" dirty="0" err="1">
                <a:solidFill>
                  <a:schemeClr val="accent1"/>
                </a:solidFill>
              </a:rPr>
              <a:t>most</a:t>
            </a:r>
            <a:r>
              <a:rPr lang="es-ES" sz="2800" i="1" dirty="0">
                <a:solidFill>
                  <a:schemeClr val="accent1"/>
                </a:solidFill>
              </a:rPr>
              <a:t> votes. </a:t>
            </a:r>
            <a:endParaRPr lang="en-US" sz="2800" i="1" dirty="0">
              <a:solidFill>
                <a:schemeClr val="accent1"/>
              </a:solidFill>
            </a:endParaRPr>
          </a:p>
        </p:txBody>
      </p:sp>
    </p:spTree>
    <p:extLst>
      <p:ext uri="{BB962C8B-B14F-4D97-AF65-F5344CB8AC3E}">
        <p14:creationId xmlns:p14="http://schemas.microsoft.com/office/powerpoint/2010/main" val="4058812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6749" y="419101"/>
            <a:ext cx="4937546" cy="5940088"/>
          </a:xfrm>
          <a:prstGeom prst="rect">
            <a:avLst/>
          </a:prstGeom>
        </p:spPr>
        <p:txBody>
          <a:bodyPr wrap="square">
            <a:spAutoFit/>
          </a:bodyPr>
          <a:lstStyle/>
          <a:p>
            <a:pPr marL="1200150" lvl="2" indent="-285750">
              <a:buFont typeface="Arial" panose="020B0604020202020204" pitchFamily="34" charset="0"/>
              <a:buChar char="•"/>
            </a:pPr>
            <a:r>
              <a:rPr lang="es-ES" sz="1900" dirty="0"/>
              <a:t>¿Qué aspectos debemos tener en </a:t>
            </a:r>
            <a:r>
              <a:rPr lang="es-ES" dirty="0"/>
              <a:t>cuenta</a:t>
            </a:r>
            <a:r>
              <a:rPr lang="es-ES" sz="1900" dirty="0"/>
              <a:t> a la hora de alcanzar a la comunidad hispanohablante? </a:t>
            </a:r>
            <a:r>
              <a:rPr lang="en-US" sz="1900" i="1" dirty="0"/>
              <a:t>What elements should we consider when wanting to outreach to the Spanish-speaking community? </a:t>
            </a:r>
          </a:p>
          <a:p>
            <a:pPr marL="1200150" lvl="2" indent="-285750">
              <a:buFont typeface="Arial" panose="020B0604020202020204" pitchFamily="34" charset="0"/>
              <a:buChar char="•"/>
            </a:pPr>
            <a:endParaRPr lang="en-US" sz="1900" i="1" dirty="0"/>
          </a:p>
          <a:p>
            <a:pPr marL="1200150" lvl="2" indent="-285750">
              <a:buFont typeface="Arial" panose="020B0604020202020204" pitchFamily="34" charset="0"/>
              <a:buChar char="•"/>
            </a:pPr>
            <a:r>
              <a:rPr lang="es-ES" sz="1900" dirty="0"/>
              <a:t>¿Cómo podemos reforzar la confianza entre los proveedores de servicios y las organizaciones, y los miembros de la comunidad? </a:t>
            </a:r>
            <a:r>
              <a:rPr lang="en-US" sz="1900" i="1" dirty="0"/>
              <a:t>How do we strengthen trust between organization and service providers and community members?</a:t>
            </a:r>
          </a:p>
          <a:p>
            <a:pPr lvl="2"/>
            <a:endParaRPr lang="en-US" sz="1900" i="1" dirty="0"/>
          </a:p>
          <a:p>
            <a:pPr marL="1200150" lvl="2" indent="-285750">
              <a:buFont typeface="Arial" panose="020B0604020202020204" pitchFamily="34" charset="0"/>
              <a:buChar char="•"/>
            </a:pPr>
            <a:r>
              <a:rPr lang="es-ES" sz="1900" dirty="0"/>
              <a:t>¿Cuáles son los socios y miembros de la comunidad que deberíamos involucrar? </a:t>
            </a:r>
            <a:r>
              <a:rPr lang="en-US" sz="1900" i="1" dirty="0"/>
              <a:t>What are partners and community members we might want to engage?</a:t>
            </a:r>
            <a:endParaRPr lang="es-ES" sz="1900" i="1" dirty="0"/>
          </a:p>
        </p:txBody>
      </p:sp>
      <p:sp>
        <p:nvSpPr>
          <p:cNvPr id="3" name="Rectangle 2">
            <a:extLst>
              <a:ext uri="{FF2B5EF4-FFF2-40B4-BE49-F238E27FC236}">
                <a16:creationId xmlns:a16="http://schemas.microsoft.com/office/drawing/2014/main" id="{F4CB687C-F9DC-3704-6F62-750576DBC5E4}"/>
              </a:ext>
            </a:extLst>
          </p:cNvPr>
          <p:cNvSpPr/>
          <p:nvPr/>
        </p:nvSpPr>
        <p:spPr>
          <a:xfrm>
            <a:off x="4894053" y="419101"/>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Consider just doing Spanish to create a safe space for folks– no bilingual </a:t>
            </a:r>
          </a:p>
        </p:txBody>
      </p:sp>
      <p:sp>
        <p:nvSpPr>
          <p:cNvPr id="4" name="Rectangle 3">
            <a:extLst>
              <a:ext uri="{FF2B5EF4-FFF2-40B4-BE49-F238E27FC236}">
                <a16:creationId xmlns:a16="http://schemas.microsoft.com/office/drawing/2014/main" id="{1660672F-6E84-44DE-01F8-7BE98E6DBF57}"/>
              </a:ext>
            </a:extLst>
          </p:cNvPr>
          <p:cNvSpPr/>
          <p:nvPr/>
        </p:nvSpPr>
        <p:spPr>
          <a:xfrm>
            <a:off x="4894053" y="2514600"/>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Smaller groups create trust with folks</a:t>
            </a:r>
          </a:p>
        </p:txBody>
      </p:sp>
      <p:sp>
        <p:nvSpPr>
          <p:cNvPr id="6" name="Rectangle 5">
            <a:extLst>
              <a:ext uri="{FF2B5EF4-FFF2-40B4-BE49-F238E27FC236}">
                <a16:creationId xmlns:a16="http://schemas.microsoft.com/office/drawing/2014/main" id="{B6C8DDAC-8F96-962D-EA02-10459E2D4AA8}"/>
              </a:ext>
            </a:extLst>
          </p:cNvPr>
          <p:cNvSpPr/>
          <p:nvPr/>
        </p:nvSpPr>
        <p:spPr>
          <a:xfrm>
            <a:off x="4894053" y="4610100"/>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COAD; Parent University; Front Desk at MUH (LS); Mobile home parks; staff at low-income housing (coffee and treats with residents)</a:t>
            </a:r>
          </a:p>
        </p:txBody>
      </p:sp>
      <p:sp>
        <p:nvSpPr>
          <p:cNvPr id="7" name="Rectangle 6">
            <a:extLst>
              <a:ext uri="{FF2B5EF4-FFF2-40B4-BE49-F238E27FC236}">
                <a16:creationId xmlns:a16="http://schemas.microsoft.com/office/drawing/2014/main" id="{7CAD1B00-11F8-B479-6CBD-105022C0C985}"/>
              </a:ext>
            </a:extLst>
          </p:cNvPr>
          <p:cNvSpPr/>
          <p:nvPr/>
        </p:nvSpPr>
        <p:spPr>
          <a:xfrm>
            <a:off x="7056228" y="419100"/>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Creating physical spaces in the community to share information (safe, clean, maintained); laundromats </a:t>
            </a:r>
          </a:p>
        </p:txBody>
      </p:sp>
      <p:sp>
        <p:nvSpPr>
          <p:cNvPr id="8" name="Rectangle 7">
            <a:extLst>
              <a:ext uri="{FF2B5EF4-FFF2-40B4-BE49-F238E27FC236}">
                <a16:creationId xmlns:a16="http://schemas.microsoft.com/office/drawing/2014/main" id="{A6F34898-17AF-CCA5-614A-765E698DB1A5}"/>
              </a:ext>
            </a:extLst>
          </p:cNvPr>
          <p:cNvSpPr/>
          <p:nvPr/>
        </p:nvSpPr>
        <p:spPr>
          <a:xfrm>
            <a:off x="7034930" y="2514600"/>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Create connections with coordinators and </a:t>
            </a:r>
            <a:r>
              <a:rPr lang="en-US" u="sng" dirty="0">
                <a:solidFill>
                  <a:schemeClr val="tx1"/>
                </a:solidFill>
              </a:rPr>
              <a:t>continue</a:t>
            </a:r>
            <a:r>
              <a:rPr lang="en-US" dirty="0">
                <a:solidFill>
                  <a:schemeClr val="tx1"/>
                </a:solidFill>
              </a:rPr>
              <a:t> contact</a:t>
            </a:r>
          </a:p>
        </p:txBody>
      </p:sp>
      <p:sp>
        <p:nvSpPr>
          <p:cNvPr id="9" name="Rectangle 8">
            <a:extLst>
              <a:ext uri="{FF2B5EF4-FFF2-40B4-BE49-F238E27FC236}">
                <a16:creationId xmlns:a16="http://schemas.microsoft.com/office/drawing/2014/main" id="{5BFF4DA2-39D0-92DD-3053-AEA98EB6B9FB}"/>
              </a:ext>
            </a:extLst>
          </p:cNvPr>
          <p:cNvSpPr/>
          <p:nvPr/>
        </p:nvSpPr>
        <p:spPr>
          <a:xfrm>
            <a:off x="6903828" y="4591044"/>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Farmer worker Foundation; Parks and Rec.; Vineyard Management Co. x2 (outreach to temp. and seasonal workers)</a:t>
            </a:r>
          </a:p>
        </p:txBody>
      </p:sp>
      <p:sp>
        <p:nvSpPr>
          <p:cNvPr id="2" name="Rectangle 1">
            <a:extLst>
              <a:ext uri="{FF2B5EF4-FFF2-40B4-BE49-F238E27FC236}">
                <a16:creationId xmlns:a16="http://schemas.microsoft.com/office/drawing/2014/main" id="{3C971265-3429-5356-FFFE-F033854C42CC}"/>
              </a:ext>
            </a:extLst>
          </p:cNvPr>
          <p:cNvSpPr/>
          <p:nvPr/>
        </p:nvSpPr>
        <p:spPr>
          <a:xfrm>
            <a:off x="9107784" y="4231485"/>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UpValley Promotoras model; get folks from other industries outside public sector and share information</a:t>
            </a:r>
          </a:p>
        </p:txBody>
      </p:sp>
      <p:sp>
        <p:nvSpPr>
          <p:cNvPr id="10" name="Rectangle 9">
            <a:extLst>
              <a:ext uri="{FF2B5EF4-FFF2-40B4-BE49-F238E27FC236}">
                <a16:creationId xmlns:a16="http://schemas.microsoft.com/office/drawing/2014/main" id="{37998751-0663-3FA4-2B0A-424A6D49E1C2}"/>
              </a:ext>
            </a:extLst>
          </p:cNvPr>
          <p:cNvSpPr/>
          <p:nvPr/>
        </p:nvSpPr>
        <p:spPr>
          <a:xfrm>
            <a:off x="10300881" y="3090860"/>
            <a:ext cx="1215518" cy="125253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Land stewards or other community members that become community advocates and share information with their </a:t>
            </a:r>
            <a:r>
              <a:rPr lang="en-US" sz="900" dirty="0" err="1">
                <a:solidFill>
                  <a:schemeClr val="tx1"/>
                </a:solidFill>
              </a:rPr>
              <a:t>netwqorks</a:t>
            </a:r>
            <a:r>
              <a:rPr lang="en-US" sz="900" dirty="0">
                <a:solidFill>
                  <a:schemeClr val="tx1"/>
                </a:solidFill>
              </a:rPr>
              <a:t> </a:t>
            </a:r>
          </a:p>
        </p:txBody>
      </p:sp>
      <p:sp>
        <p:nvSpPr>
          <p:cNvPr id="11" name="Rectangle 10">
            <a:extLst>
              <a:ext uri="{FF2B5EF4-FFF2-40B4-BE49-F238E27FC236}">
                <a16:creationId xmlns:a16="http://schemas.microsoft.com/office/drawing/2014/main" id="{D72DE9A9-BE76-0CF0-80E6-6C3D2A1AC07C}"/>
              </a:ext>
            </a:extLst>
          </p:cNvPr>
          <p:cNvSpPr/>
          <p:nvPr/>
        </p:nvSpPr>
        <p:spPr>
          <a:xfrm>
            <a:off x="9647701" y="70242"/>
            <a:ext cx="1868698" cy="128587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Hub of information for the community that can be shared </a:t>
            </a:r>
          </a:p>
        </p:txBody>
      </p:sp>
      <p:sp>
        <p:nvSpPr>
          <p:cNvPr id="12" name="Rectangle 11">
            <a:extLst>
              <a:ext uri="{FF2B5EF4-FFF2-40B4-BE49-F238E27FC236}">
                <a16:creationId xmlns:a16="http://schemas.microsoft.com/office/drawing/2014/main" id="{BD7B0179-5DC0-1210-BBB1-7DD9BFEF1D6A}"/>
              </a:ext>
            </a:extLst>
          </p:cNvPr>
          <p:cNvSpPr/>
          <p:nvPr/>
        </p:nvSpPr>
        <p:spPr>
          <a:xfrm>
            <a:off x="10734536" y="1223960"/>
            <a:ext cx="1405119" cy="1066801"/>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Not just Spanish – indigenous languages too! </a:t>
            </a:r>
          </a:p>
        </p:txBody>
      </p:sp>
      <p:sp>
        <p:nvSpPr>
          <p:cNvPr id="13" name="Rectangle 12">
            <a:extLst>
              <a:ext uri="{FF2B5EF4-FFF2-40B4-BE49-F238E27FC236}">
                <a16:creationId xmlns:a16="http://schemas.microsoft.com/office/drawing/2014/main" id="{4541851A-537F-A4CF-236E-0F57F3D27E4F}"/>
              </a:ext>
            </a:extLst>
          </p:cNvPr>
          <p:cNvSpPr/>
          <p:nvPr/>
        </p:nvSpPr>
        <p:spPr>
          <a:xfrm>
            <a:off x="9107784" y="1223960"/>
            <a:ext cx="1564347" cy="128587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Folks who could answer questions; work with orgs; maybe elected official (supervisor) ?; </a:t>
            </a:r>
            <a:r>
              <a:rPr lang="en-US" sz="1100" b="1" dirty="0">
                <a:solidFill>
                  <a:schemeClr val="tx1"/>
                </a:solidFill>
              </a:rPr>
              <a:t>CLC</a:t>
            </a:r>
            <a:r>
              <a:rPr lang="en-US" sz="1100" dirty="0">
                <a:solidFill>
                  <a:schemeClr val="tx1"/>
                </a:solidFill>
              </a:rPr>
              <a:t> working on civic empowerment</a:t>
            </a:r>
          </a:p>
        </p:txBody>
      </p:sp>
    </p:spTree>
    <p:extLst>
      <p:ext uri="{BB962C8B-B14F-4D97-AF65-F5344CB8AC3E}">
        <p14:creationId xmlns:p14="http://schemas.microsoft.com/office/powerpoint/2010/main" val="462107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66749" y="419101"/>
            <a:ext cx="4937546" cy="5940088"/>
          </a:xfrm>
          <a:prstGeom prst="rect">
            <a:avLst/>
          </a:prstGeom>
        </p:spPr>
        <p:txBody>
          <a:bodyPr wrap="square">
            <a:spAutoFit/>
          </a:bodyPr>
          <a:lstStyle/>
          <a:p>
            <a:pPr marL="1200150" lvl="2" indent="-285750">
              <a:buFont typeface="Arial" panose="020B0604020202020204" pitchFamily="34" charset="0"/>
              <a:buChar char="•"/>
            </a:pPr>
            <a:r>
              <a:rPr lang="es-ES" sz="1900" dirty="0"/>
              <a:t>¿Qué aspectos debemos tener en </a:t>
            </a:r>
            <a:r>
              <a:rPr lang="es-ES" dirty="0"/>
              <a:t>cuenta</a:t>
            </a:r>
            <a:r>
              <a:rPr lang="es-ES" sz="1900" dirty="0"/>
              <a:t> a la hora de alcanzar a la comunidad hispanohablante? </a:t>
            </a:r>
            <a:r>
              <a:rPr lang="en-US" sz="1900" i="1" dirty="0"/>
              <a:t>What elements should we consider when wanting to outreach to the Spanish-speaking community? </a:t>
            </a:r>
          </a:p>
          <a:p>
            <a:pPr marL="1200150" lvl="2" indent="-285750">
              <a:buFont typeface="Arial" panose="020B0604020202020204" pitchFamily="34" charset="0"/>
              <a:buChar char="•"/>
            </a:pPr>
            <a:endParaRPr lang="en-US" sz="1900" i="1" dirty="0"/>
          </a:p>
          <a:p>
            <a:pPr marL="1200150" lvl="2" indent="-285750">
              <a:buFont typeface="Arial" panose="020B0604020202020204" pitchFamily="34" charset="0"/>
              <a:buChar char="•"/>
            </a:pPr>
            <a:r>
              <a:rPr lang="es-ES" sz="1900" dirty="0"/>
              <a:t>¿Cómo podemos reforzar la confianza entre los proveedores de servicios y las organizaciones, y los miembros de la comunidad? </a:t>
            </a:r>
            <a:r>
              <a:rPr lang="en-US" sz="1900" i="1" dirty="0"/>
              <a:t>How do we strengthen trust between organization and service providers and community members?</a:t>
            </a:r>
          </a:p>
          <a:p>
            <a:pPr lvl="2"/>
            <a:endParaRPr lang="en-US" sz="1900" i="1" dirty="0"/>
          </a:p>
          <a:p>
            <a:pPr marL="1200150" lvl="2" indent="-285750">
              <a:buFont typeface="Arial" panose="020B0604020202020204" pitchFamily="34" charset="0"/>
              <a:buChar char="•"/>
            </a:pPr>
            <a:r>
              <a:rPr lang="es-ES" sz="1900" dirty="0"/>
              <a:t>¿Cuáles son los socios y miembros de la comunidad que deberíamos involucrar? </a:t>
            </a:r>
            <a:r>
              <a:rPr lang="en-US" sz="1900" i="1" dirty="0"/>
              <a:t>What are partners and community members we might want to engage?</a:t>
            </a:r>
            <a:endParaRPr lang="es-ES" sz="1900" i="1" dirty="0"/>
          </a:p>
        </p:txBody>
      </p:sp>
      <p:sp>
        <p:nvSpPr>
          <p:cNvPr id="3" name="Rectangle 2">
            <a:extLst>
              <a:ext uri="{FF2B5EF4-FFF2-40B4-BE49-F238E27FC236}">
                <a16:creationId xmlns:a16="http://schemas.microsoft.com/office/drawing/2014/main" id="{F4CB687C-F9DC-3704-6F62-750576DBC5E4}"/>
              </a:ext>
            </a:extLst>
          </p:cNvPr>
          <p:cNvSpPr/>
          <p:nvPr/>
        </p:nvSpPr>
        <p:spPr>
          <a:xfrm>
            <a:off x="4894053" y="419101"/>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rPr>
              <a:t>Considera solo utilizar el español para crear un espacio seguro para la gente, no bilingüe.</a:t>
            </a:r>
            <a:endParaRPr lang="en-US" sz="1600" dirty="0">
              <a:solidFill>
                <a:schemeClr val="tx1"/>
              </a:solidFill>
            </a:endParaRPr>
          </a:p>
        </p:txBody>
      </p:sp>
      <p:sp>
        <p:nvSpPr>
          <p:cNvPr id="4" name="Rectangle 3">
            <a:extLst>
              <a:ext uri="{FF2B5EF4-FFF2-40B4-BE49-F238E27FC236}">
                <a16:creationId xmlns:a16="http://schemas.microsoft.com/office/drawing/2014/main" id="{1660672F-6E84-44DE-01F8-7BE98E6DBF57}"/>
              </a:ext>
            </a:extLst>
          </p:cNvPr>
          <p:cNvSpPr/>
          <p:nvPr/>
        </p:nvSpPr>
        <p:spPr>
          <a:xfrm>
            <a:off x="4894053" y="2514600"/>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Grupos más pequeños crean confianza con la gente</a:t>
            </a:r>
            <a:endParaRPr lang="en-US" dirty="0">
              <a:solidFill>
                <a:schemeClr val="tx1"/>
              </a:solidFill>
            </a:endParaRPr>
          </a:p>
        </p:txBody>
      </p:sp>
      <p:sp>
        <p:nvSpPr>
          <p:cNvPr id="6" name="Rectangle 5">
            <a:extLst>
              <a:ext uri="{FF2B5EF4-FFF2-40B4-BE49-F238E27FC236}">
                <a16:creationId xmlns:a16="http://schemas.microsoft.com/office/drawing/2014/main" id="{B6C8DDAC-8F96-962D-EA02-10459E2D4AA8}"/>
              </a:ext>
            </a:extLst>
          </p:cNvPr>
          <p:cNvSpPr/>
          <p:nvPr/>
        </p:nvSpPr>
        <p:spPr>
          <a:xfrm>
            <a:off x="4894053" y="4610100"/>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rPr>
              <a:t>COAD; Universidad de Padres; las que se encargan de la recepción en las casas multifamiliares (de las entrevistas en grupo de LHNC); los parques de casas móviles; el personal de las viviendas de renta baja (ej. café y pan para los residentes).</a:t>
            </a:r>
            <a:endParaRPr lang="en-US" sz="1100" dirty="0">
              <a:solidFill>
                <a:schemeClr val="tx1"/>
              </a:solidFill>
            </a:endParaRPr>
          </a:p>
        </p:txBody>
      </p:sp>
      <p:sp>
        <p:nvSpPr>
          <p:cNvPr id="7" name="Rectangle 6">
            <a:extLst>
              <a:ext uri="{FF2B5EF4-FFF2-40B4-BE49-F238E27FC236}">
                <a16:creationId xmlns:a16="http://schemas.microsoft.com/office/drawing/2014/main" id="{7CAD1B00-11F8-B479-6CBD-105022C0C985}"/>
              </a:ext>
            </a:extLst>
          </p:cNvPr>
          <p:cNvSpPr/>
          <p:nvPr/>
        </p:nvSpPr>
        <p:spPr>
          <a:xfrm>
            <a:off x="7056228" y="419100"/>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solidFill>
              </a:rPr>
              <a:t>Crear espacios físicos en la comunidad para compartir información (que sean seguros, limpios, mantenidos) - </a:t>
            </a:r>
            <a:r>
              <a:rPr lang="es-ES" sz="1400" dirty="0" err="1">
                <a:solidFill>
                  <a:schemeClr val="tx1"/>
                </a:solidFill>
              </a:rPr>
              <a:t>ej</a:t>
            </a:r>
            <a:r>
              <a:rPr lang="es-ES" sz="1400" dirty="0">
                <a:solidFill>
                  <a:schemeClr val="tx1"/>
                </a:solidFill>
              </a:rPr>
              <a:t>: boletines de lavanderías</a:t>
            </a:r>
            <a:endParaRPr lang="en-US" sz="1400" dirty="0">
              <a:solidFill>
                <a:schemeClr val="tx1"/>
              </a:solidFill>
            </a:endParaRPr>
          </a:p>
        </p:txBody>
      </p:sp>
      <p:sp>
        <p:nvSpPr>
          <p:cNvPr id="8" name="Rectangle 7">
            <a:extLst>
              <a:ext uri="{FF2B5EF4-FFF2-40B4-BE49-F238E27FC236}">
                <a16:creationId xmlns:a16="http://schemas.microsoft.com/office/drawing/2014/main" id="{A6F34898-17AF-CCA5-614A-765E698DB1A5}"/>
              </a:ext>
            </a:extLst>
          </p:cNvPr>
          <p:cNvSpPr/>
          <p:nvPr/>
        </p:nvSpPr>
        <p:spPr>
          <a:xfrm>
            <a:off x="7034930" y="2514600"/>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Crear conexiones con los coordinadores y </a:t>
            </a:r>
            <a:r>
              <a:rPr lang="es-ES" u="sng" dirty="0">
                <a:solidFill>
                  <a:schemeClr val="tx1"/>
                </a:solidFill>
              </a:rPr>
              <a:t>mantener</a:t>
            </a:r>
            <a:r>
              <a:rPr lang="es-ES" dirty="0">
                <a:solidFill>
                  <a:schemeClr val="tx1"/>
                </a:solidFill>
              </a:rPr>
              <a:t> las conexiones </a:t>
            </a:r>
            <a:endParaRPr lang="en-US" dirty="0">
              <a:solidFill>
                <a:schemeClr val="tx1"/>
              </a:solidFill>
            </a:endParaRPr>
          </a:p>
        </p:txBody>
      </p:sp>
      <p:sp>
        <p:nvSpPr>
          <p:cNvPr id="9" name="Rectangle 8">
            <a:extLst>
              <a:ext uri="{FF2B5EF4-FFF2-40B4-BE49-F238E27FC236}">
                <a16:creationId xmlns:a16="http://schemas.microsoft.com/office/drawing/2014/main" id="{5BFF4DA2-39D0-92DD-3053-AEA98EB6B9FB}"/>
              </a:ext>
            </a:extLst>
          </p:cNvPr>
          <p:cNvSpPr/>
          <p:nvPr/>
        </p:nvSpPr>
        <p:spPr>
          <a:xfrm>
            <a:off x="6903828" y="4591044"/>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solidFill>
              </a:rPr>
              <a:t>Napa Valley </a:t>
            </a:r>
            <a:r>
              <a:rPr lang="es-ES" sz="1400" dirty="0" err="1">
                <a:solidFill>
                  <a:schemeClr val="tx1"/>
                </a:solidFill>
              </a:rPr>
              <a:t>Farmerworker</a:t>
            </a:r>
            <a:r>
              <a:rPr lang="es-ES" sz="1400" dirty="0">
                <a:solidFill>
                  <a:schemeClr val="tx1"/>
                </a:solidFill>
              </a:rPr>
              <a:t> </a:t>
            </a:r>
            <a:r>
              <a:rPr lang="es-ES" sz="1400" dirty="0" err="1">
                <a:solidFill>
                  <a:schemeClr val="tx1"/>
                </a:solidFill>
              </a:rPr>
              <a:t>Foundation</a:t>
            </a:r>
            <a:r>
              <a:rPr lang="es-ES" sz="1400" dirty="0">
                <a:solidFill>
                  <a:schemeClr val="tx1"/>
                </a:solidFill>
              </a:rPr>
              <a:t>; Parks and Rec.; </a:t>
            </a:r>
            <a:r>
              <a:rPr lang="es-ES" sz="1400" dirty="0" err="1">
                <a:solidFill>
                  <a:schemeClr val="tx1"/>
                </a:solidFill>
              </a:rPr>
              <a:t>negozcios</a:t>
            </a:r>
            <a:r>
              <a:rPr lang="es-ES" sz="1400" dirty="0">
                <a:solidFill>
                  <a:schemeClr val="tx1"/>
                </a:solidFill>
              </a:rPr>
              <a:t> de manejo de los viñedos x2 (alcance a trabajadores temporales)</a:t>
            </a:r>
            <a:endParaRPr lang="en-US" sz="1400" dirty="0">
              <a:solidFill>
                <a:schemeClr val="tx1"/>
              </a:solidFill>
            </a:endParaRPr>
          </a:p>
        </p:txBody>
      </p:sp>
      <p:sp>
        <p:nvSpPr>
          <p:cNvPr id="2" name="Rectangle 1">
            <a:extLst>
              <a:ext uri="{FF2B5EF4-FFF2-40B4-BE49-F238E27FC236}">
                <a16:creationId xmlns:a16="http://schemas.microsoft.com/office/drawing/2014/main" id="{3C971265-3429-5356-FFFE-F033854C42CC}"/>
              </a:ext>
            </a:extLst>
          </p:cNvPr>
          <p:cNvSpPr/>
          <p:nvPr/>
        </p:nvSpPr>
        <p:spPr>
          <a:xfrm>
            <a:off x="9107784" y="4231485"/>
            <a:ext cx="1868698" cy="1828799"/>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solidFill>
              </a:rPr>
              <a:t>Modelo de las Promotoras de UpValley; reunir a gente de otras industrias fuera del sector público y compartir información con ellos.</a:t>
            </a:r>
            <a:endParaRPr lang="en-US" sz="1400" dirty="0">
              <a:solidFill>
                <a:schemeClr val="tx1"/>
              </a:solidFill>
            </a:endParaRPr>
          </a:p>
        </p:txBody>
      </p:sp>
      <p:sp>
        <p:nvSpPr>
          <p:cNvPr id="10" name="Rectangle 9">
            <a:extLst>
              <a:ext uri="{FF2B5EF4-FFF2-40B4-BE49-F238E27FC236}">
                <a16:creationId xmlns:a16="http://schemas.microsoft.com/office/drawing/2014/main" id="{37998751-0663-3FA4-2B0A-424A6D49E1C2}"/>
              </a:ext>
            </a:extLst>
          </p:cNvPr>
          <p:cNvSpPr/>
          <p:nvPr/>
        </p:nvSpPr>
        <p:spPr>
          <a:xfrm>
            <a:off x="10300880" y="3090860"/>
            <a:ext cx="1647685" cy="147638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rPr>
              <a:t>Cuidadores de la tierra (trabajadores agrícolas) u otros miembros de la comunidad que son conectores comunitarios y comparten información con sus redes.</a:t>
            </a:r>
            <a:endParaRPr lang="en-US" sz="1100" dirty="0">
              <a:solidFill>
                <a:schemeClr val="tx1"/>
              </a:solidFill>
            </a:endParaRPr>
          </a:p>
        </p:txBody>
      </p:sp>
      <p:sp>
        <p:nvSpPr>
          <p:cNvPr id="11" name="Rectangle 10">
            <a:extLst>
              <a:ext uri="{FF2B5EF4-FFF2-40B4-BE49-F238E27FC236}">
                <a16:creationId xmlns:a16="http://schemas.microsoft.com/office/drawing/2014/main" id="{D72DE9A9-BE76-0CF0-80E6-6C3D2A1AC07C}"/>
              </a:ext>
            </a:extLst>
          </p:cNvPr>
          <p:cNvSpPr/>
          <p:nvPr/>
        </p:nvSpPr>
        <p:spPr>
          <a:xfrm>
            <a:off x="9647701" y="70242"/>
            <a:ext cx="1868698" cy="128587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a:solidFill>
                  <a:schemeClr val="tx1"/>
                </a:solidFill>
              </a:rPr>
              <a:t>Centro de información para la comunidad que puede ser compartido</a:t>
            </a:r>
            <a:endParaRPr lang="en-US" sz="1400" dirty="0">
              <a:solidFill>
                <a:schemeClr val="tx1"/>
              </a:solidFill>
            </a:endParaRPr>
          </a:p>
        </p:txBody>
      </p:sp>
      <p:sp>
        <p:nvSpPr>
          <p:cNvPr id="12" name="Rectangle 11">
            <a:extLst>
              <a:ext uri="{FF2B5EF4-FFF2-40B4-BE49-F238E27FC236}">
                <a16:creationId xmlns:a16="http://schemas.microsoft.com/office/drawing/2014/main" id="{BD7B0179-5DC0-1210-BBB1-7DD9BFEF1D6A}"/>
              </a:ext>
            </a:extLst>
          </p:cNvPr>
          <p:cNvSpPr/>
          <p:nvPr/>
        </p:nvSpPr>
        <p:spPr>
          <a:xfrm>
            <a:off x="10734536" y="1223960"/>
            <a:ext cx="1405119" cy="1066801"/>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rPr>
              <a:t>No sólo español,  -también idiomas indígenas</a:t>
            </a:r>
            <a:endParaRPr lang="en-US" sz="1100" dirty="0">
              <a:solidFill>
                <a:schemeClr val="tx1"/>
              </a:solidFill>
            </a:endParaRPr>
          </a:p>
        </p:txBody>
      </p:sp>
      <p:sp>
        <p:nvSpPr>
          <p:cNvPr id="13" name="Rectangle 12">
            <a:extLst>
              <a:ext uri="{FF2B5EF4-FFF2-40B4-BE49-F238E27FC236}">
                <a16:creationId xmlns:a16="http://schemas.microsoft.com/office/drawing/2014/main" id="{4541851A-537F-A4CF-236E-0F57F3D27E4F}"/>
              </a:ext>
            </a:extLst>
          </p:cNvPr>
          <p:cNvSpPr/>
          <p:nvPr/>
        </p:nvSpPr>
        <p:spPr>
          <a:xfrm>
            <a:off x="9024446" y="1223960"/>
            <a:ext cx="1647686" cy="18669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100" dirty="0">
                <a:solidFill>
                  <a:schemeClr val="tx1"/>
                </a:solidFill>
              </a:rPr>
              <a:t>Personas que puedan contestar preguntas; trabajar con organizaciones; tal vez un oficial electo (supervisor); La organización CLC está trabajando en el empoderamiento cívico para la comunidad hispanohablante. </a:t>
            </a:r>
            <a:endParaRPr lang="en-US" sz="1100" dirty="0">
              <a:solidFill>
                <a:schemeClr val="tx1"/>
              </a:solidFill>
            </a:endParaRPr>
          </a:p>
        </p:txBody>
      </p:sp>
    </p:spTree>
    <p:extLst>
      <p:ext uri="{BB962C8B-B14F-4D97-AF65-F5344CB8AC3E}">
        <p14:creationId xmlns:p14="http://schemas.microsoft.com/office/powerpoint/2010/main" val="1437984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8476" y="204335"/>
            <a:ext cx="9836604" cy="707886"/>
          </a:xfrm>
          <a:prstGeom prst="rect">
            <a:avLst/>
          </a:prstGeom>
          <a:noFill/>
        </p:spPr>
        <p:txBody>
          <a:bodyPr wrap="none" rtlCol="0">
            <a:spAutoFit/>
          </a:bodyPr>
          <a:lstStyle/>
          <a:p>
            <a:r>
              <a:rPr lang="es-419" sz="4000" dirty="0"/>
              <a:t>Mensajeros de Confianza/</a:t>
            </a:r>
            <a:r>
              <a:rPr lang="es-419" sz="4000" dirty="0" err="1"/>
              <a:t>Trusted</a:t>
            </a:r>
            <a:r>
              <a:rPr lang="es-419" sz="4000" dirty="0"/>
              <a:t> </a:t>
            </a:r>
            <a:r>
              <a:rPr lang="es-419" sz="4000" dirty="0" err="1"/>
              <a:t>Messengers</a:t>
            </a:r>
            <a:endParaRPr lang="es-419" sz="4000" dirty="0"/>
          </a:p>
        </p:txBody>
      </p:sp>
      <p:sp>
        <p:nvSpPr>
          <p:cNvPr id="8" name="Oval 7"/>
          <p:cNvSpPr/>
          <p:nvPr/>
        </p:nvSpPr>
        <p:spPr>
          <a:xfrm>
            <a:off x="11457992" y="912221"/>
            <a:ext cx="1324947" cy="13457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18645" y="1376326"/>
            <a:ext cx="11873355" cy="5693866"/>
          </a:xfrm>
          <a:prstGeom prst="rect">
            <a:avLst/>
          </a:prstGeom>
          <a:noFill/>
        </p:spPr>
        <p:txBody>
          <a:bodyPr wrap="square" rtlCol="0">
            <a:spAutoFit/>
          </a:bodyPr>
          <a:lstStyle/>
          <a:p>
            <a:pPr marL="1371600" lvl="2" indent="-457200">
              <a:buFont typeface="Arial" panose="020B0604020202020204" pitchFamily="34" charset="0"/>
              <a:buChar char="•"/>
            </a:pPr>
            <a:r>
              <a:rPr lang="es-ES" sz="2800" dirty="0">
                <a:effectLst/>
                <a:ea typeface="Times New Roman" panose="02020603050405020304" pitchFamily="18" charset="0"/>
              </a:rPr>
              <a:t>LHNC colaborará más con COAD para trabajar más eficazmente para incorporar los mensajeros de confianza y los miembros de la comunidad con experiencia vivida en el sistema de comunicación. Oportunidad de colaborar con sus grupo de información pública y alcance (PI&amp;O por sus siglas en inglés) y de acceso al idioma.</a:t>
            </a:r>
            <a:endParaRPr lang="en-US" sz="2800" dirty="0">
              <a:ea typeface="Times New Roman" panose="02020603050405020304" pitchFamily="18" charset="0"/>
            </a:endParaRPr>
          </a:p>
          <a:p>
            <a:pPr lvl="2"/>
            <a:endParaRPr lang="en-US" sz="2800" dirty="0">
              <a:effectLst/>
              <a:ea typeface="Times New Roman" panose="02020603050405020304" pitchFamily="18" charset="0"/>
            </a:endParaRPr>
          </a:p>
          <a:p>
            <a:pPr marL="1371600" lvl="2" indent="-457200">
              <a:buFont typeface="Arial" panose="020B0604020202020204" pitchFamily="34" charset="0"/>
              <a:buChar char="•"/>
            </a:pPr>
            <a:r>
              <a:rPr lang="en-US" sz="2800" dirty="0">
                <a:effectLst/>
                <a:ea typeface="Times New Roman" panose="02020603050405020304" pitchFamily="18" charset="0"/>
              </a:rPr>
              <a:t>LHNC will be partnering more with COAD on working to more effectively bring trusted messengers and community members with lived experience into the communications stream. Opportunity to collaborate with their Communications &amp; Language Access group.</a:t>
            </a:r>
            <a:endParaRPr lang="es-ES" sz="2800" dirty="0"/>
          </a:p>
          <a:p>
            <a:pPr marL="1200150" lvl="2" indent="-285750">
              <a:buFont typeface="Arial" panose="020B0604020202020204" pitchFamily="34" charset="0"/>
              <a:buChar char="•"/>
            </a:pPr>
            <a:endParaRPr lang="en-US" sz="2800" dirty="0"/>
          </a:p>
          <a:p>
            <a:pPr lvl="2"/>
            <a:endParaRPr lang="en-US" sz="2800" dirty="0"/>
          </a:p>
          <a:p>
            <a:endParaRPr lang="en-US" sz="2800" dirty="0"/>
          </a:p>
        </p:txBody>
      </p:sp>
    </p:spTree>
    <p:extLst>
      <p:ext uri="{BB962C8B-B14F-4D97-AF65-F5344CB8AC3E}">
        <p14:creationId xmlns:p14="http://schemas.microsoft.com/office/powerpoint/2010/main" val="864833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1611155" y="5262113"/>
            <a:ext cx="1000664" cy="98341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84303" y="753282"/>
            <a:ext cx="5480924" cy="646331"/>
          </a:xfrm>
          <a:prstGeom prst="rect">
            <a:avLst/>
          </a:prstGeom>
          <a:noFill/>
        </p:spPr>
        <p:txBody>
          <a:bodyPr wrap="none" rtlCol="0">
            <a:spAutoFit/>
          </a:bodyPr>
          <a:lstStyle/>
          <a:p>
            <a:r>
              <a:rPr lang="es-419" sz="3600" dirty="0">
                <a:solidFill>
                  <a:schemeClr val="accent1"/>
                </a:solidFill>
              </a:rPr>
              <a:t>Próximos</a:t>
            </a:r>
            <a:r>
              <a:rPr lang="en-US" sz="3600" dirty="0">
                <a:solidFill>
                  <a:schemeClr val="accent1"/>
                </a:solidFill>
              </a:rPr>
              <a:t> Pasos/ Next Steps</a:t>
            </a:r>
          </a:p>
        </p:txBody>
      </p:sp>
      <p:sp>
        <p:nvSpPr>
          <p:cNvPr id="7" name="TextBox 6">
            <a:extLst>
              <a:ext uri="{FF2B5EF4-FFF2-40B4-BE49-F238E27FC236}">
                <a16:creationId xmlns:a16="http://schemas.microsoft.com/office/drawing/2014/main" id="{92F70531-8467-5D1A-3EA3-88C54AAC05A3}"/>
              </a:ext>
            </a:extLst>
          </p:cNvPr>
          <p:cNvSpPr txBox="1"/>
          <p:nvPr/>
        </p:nvSpPr>
        <p:spPr>
          <a:xfrm>
            <a:off x="784303" y="1399613"/>
            <a:ext cx="9780534" cy="4401205"/>
          </a:xfrm>
          <a:prstGeom prst="rect">
            <a:avLst/>
          </a:prstGeom>
          <a:noFill/>
        </p:spPr>
        <p:txBody>
          <a:bodyPr wrap="square" rtlCol="0">
            <a:spAutoFit/>
          </a:bodyPr>
          <a:lstStyle/>
          <a:p>
            <a:pPr marL="1371600" lvl="2" indent="-457200">
              <a:buFont typeface="Arial" panose="020B0604020202020204" pitchFamily="34" charset="0"/>
              <a:buChar char="•"/>
            </a:pPr>
            <a:r>
              <a:rPr lang="es-ES" sz="2000" b="1" dirty="0">
                <a:solidFill>
                  <a:schemeClr val="accent1"/>
                </a:solidFill>
              </a:rPr>
              <a:t>Lesli</a:t>
            </a:r>
            <a:r>
              <a:rPr lang="es-ES" sz="2000" dirty="0">
                <a:solidFill>
                  <a:schemeClr val="accent1"/>
                </a:solidFill>
              </a:rPr>
              <a:t> incorporará los comentarios para desarrollar un prototipo de alcance dirigido a los miembros hispanohablantes de la comunidad. Compartirá un plan de trabajo detallado en la próxima reunión.</a:t>
            </a:r>
            <a:r>
              <a:rPr lang="en-US" sz="2000" dirty="0">
                <a:solidFill>
                  <a:schemeClr val="accent1"/>
                </a:solidFill>
              </a:rPr>
              <a:t> </a:t>
            </a:r>
            <a:r>
              <a:rPr lang="en-US" sz="2000" b="1" i="1" dirty="0">
                <a:solidFill>
                  <a:schemeClr val="accent1"/>
                </a:solidFill>
              </a:rPr>
              <a:t>Lesli</a:t>
            </a:r>
            <a:r>
              <a:rPr lang="en-US" sz="2000" i="1" dirty="0">
                <a:solidFill>
                  <a:schemeClr val="accent1"/>
                </a:solidFill>
              </a:rPr>
              <a:t> will incorporate feedback into a prototype for targeted outreach to Spanish-speaking community members. Share a detailed workplan next meeting. </a:t>
            </a:r>
          </a:p>
          <a:p>
            <a:pPr marL="1371600" lvl="2" indent="-457200">
              <a:buFont typeface="Arial" panose="020B0604020202020204" pitchFamily="34" charset="0"/>
              <a:buChar char="•"/>
            </a:pPr>
            <a:endParaRPr lang="en-US" sz="2000" i="1" dirty="0">
              <a:solidFill>
                <a:schemeClr val="accent1"/>
              </a:solidFill>
            </a:endParaRPr>
          </a:p>
          <a:p>
            <a:pPr marL="1371600" lvl="2" indent="-457200">
              <a:buFont typeface="Arial" panose="020B0604020202020204" pitchFamily="34" charset="0"/>
              <a:buChar char="•"/>
            </a:pPr>
            <a:r>
              <a:rPr lang="es-ES" sz="2000" b="1" dirty="0">
                <a:solidFill>
                  <a:schemeClr val="accent1"/>
                </a:solidFill>
              </a:rPr>
              <a:t>LHNC</a:t>
            </a:r>
            <a:r>
              <a:rPr lang="es-ES" sz="2000" dirty="0">
                <a:solidFill>
                  <a:schemeClr val="accent1"/>
                </a:solidFill>
              </a:rPr>
              <a:t> continuará trabajando con el grupo de Comunicaciones y Acceso al Idioma de COAD para identificar y amplificar mensajeros de confianza en la comunidad.</a:t>
            </a:r>
            <a:r>
              <a:rPr lang="en-US" sz="2000" dirty="0">
                <a:solidFill>
                  <a:schemeClr val="accent1"/>
                </a:solidFill>
              </a:rPr>
              <a:t> </a:t>
            </a:r>
            <a:r>
              <a:rPr lang="en-US" sz="2000" b="1" i="1" dirty="0">
                <a:solidFill>
                  <a:schemeClr val="accent1"/>
                </a:solidFill>
              </a:rPr>
              <a:t>LHNC</a:t>
            </a:r>
            <a:r>
              <a:rPr lang="en-US" sz="2000" i="1" dirty="0">
                <a:solidFill>
                  <a:schemeClr val="accent1"/>
                </a:solidFill>
              </a:rPr>
              <a:t> will continue to work with COAD's Communications and Language Access group to identify and amplify trusted messenger in the community.</a:t>
            </a:r>
            <a:endParaRPr lang="es-ES" sz="2000" i="1" dirty="0">
              <a:solidFill>
                <a:schemeClr val="accent1"/>
              </a:solidFill>
            </a:endParaRPr>
          </a:p>
          <a:p>
            <a:pPr lvl="2"/>
            <a:endParaRPr lang="es-ES" sz="2000" dirty="0">
              <a:solidFill>
                <a:schemeClr val="accent1"/>
              </a:solidFill>
            </a:endParaRPr>
          </a:p>
          <a:p>
            <a:pPr marL="1371600" lvl="2" indent="-457200">
              <a:buFont typeface="Arial" panose="020B0604020202020204" pitchFamily="34" charset="0"/>
              <a:buChar char="•"/>
            </a:pPr>
            <a:r>
              <a:rPr lang="es-ES" sz="2000" dirty="0">
                <a:solidFill>
                  <a:schemeClr val="accent1"/>
                </a:solidFill>
              </a:rPr>
              <a:t>FECHA PARA LA PRÓXIMA REUNIÓN: </a:t>
            </a:r>
            <a:r>
              <a:rPr lang="es-419" sz="2000" b="1" dirty="0" err="1">
                <a:solidFill>
                  <a:schemeClr val="accent1"/>
                </a:solidFill>
              </a:rPr>
              <a:t>miercoles</a:t>
            </a:r>
            <a:r>
              <a:rPr lang="en-US" sz="2000" b="1" dirty="0">
                <a:solidFill>
                  <a:schemeClr val="accent1"/>
                </a:solidFill>
              </a:rPr>
              <a:t>, 27 de </a:t>
            </a:r>
            <a:r>
              <a:rPr lang="es-419" sz="2000" b="1" dirty="0">
                <a:solidFill>
                  <a:schemeClr val="accent1"/>
                </a:solidFill>
              </a:rPr>
              <a:t>septiembre</a:t>
            </a:r>
            <a:r>
              <a:rPr lang="en-US" sz="2000" b="1" dirty="0">
                <a:solidFill>
                  <a:schemeClr val="accent1"/>
                </a:solidFill>
              </a:rPr>
              <a:t>, 9-10 am </a:t>
            </a:r>
            <a:r>
              <a:rPr lang="en-US" sz="2000" i="1" dirty="0">
                <a:solidFill>
                  <a:schemeClr val="accent1"/>
                </a:solidFill>
              </a:rPr>
              <a:t>PROPOSED DATE FOR NEXT MEETING: </a:t>
            </a:r>
            <a:r>
              <a:rPr lang="en-US" sz="2000" b="1" i="1" dirty="0">
                <a:solidFill>
                  <a:schemeClr val="accent1"/>
                </a:solidFill>
              </a:rPr>
              <a:t>Wednesday, September 27, 9-10 am</a:t>
            </a:r>
            <a:endParaRPr lang="es-419" sz="2000" b="1" i="1" dirty="0">
              <a:solidFill>
                <a:schemeClr val="accent1"/>
              </a:solidFill>
            </a:endParaRPr>
          </a:p>
        </p:txBody>
      </p:sp>
    </p:spTree>
    <p:extLst>
      <p:ext uri="{BB962C8B-B14F-4D97-AF65-F5344CB8AC3E}">
        <p14:creationId xmlns:p14="http://schemas.microsoft.com/office/powerpoint/2010/main" val="2134699122"/>
      </p:ext>
    </p:extLst>
  </p:cSld>
  <p:clrMapOvr>
    <a:masterClrMapping/>
  </p:clrMapOvr>
</p:sld>
</file>

<file path=ppt/theme/theme1.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0A845BBA-79DB-48B1-B20E-7DB1D92248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5889</TotalTime>
  <Words>1426</Words>
  <Application>Microsoft Office PowerPoint</Application>
  <PresentationFormat>Widescreen</PresentationFormat>
  <Paragraphs>126</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Schoolbook</vt:lpstr>
      <vt:lpstr>Corbel</vt:lpstr>
      <vt:lpstr>Palatino Linotype</vt:lpstr>
      <vt:lpstr>Headlines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County of Napa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Nieuwenhuijs, Erin</dc:creator>
  <cp:lastModifiedBy>Servin Medina, Lesli</cp:lastModifiedBy>
  <cp:revision>59</cp:revision>
  <dcterms:created xsi:type="dcterms:W3CDTF">2022-02-07T17:16:37Z</dcterms:created>
  <dcterms:modified xsi:type="dcterms:W3CDTF">2023-08-30T22:23:12Z</dcterms:modified>
</cp:coreProperties>
</file>