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2"/>
  </p:notesMasterIdLst>
  <p:sldIdLst>
    <p:sldId id="258" r:id="rId3"/>
    <p:sldId id="270" r:id="rId4"/>
    <p:sldId id="265" r:id="rId5"/>
    <p:sldId id="280" r:id="rId6"/>
    <p:sldId id="291" r:id="rId7"/>
    <p:sldId id="289" r:id="rId8"/>
    <p:sldId id="285" r:id="rId9"/>
    <p:sldId id="290" r:id="rId10"/>
    <p:sldId id="257" r:id="rId11"/>
    <p:sldId id="292" r:id="rId12"/>
    <p:sldId id="293" r:id="rId13"/>
    <p:sldId id="259" r:id="rId14"/>
    <p:sldId id="260" r:id="rId15"/>
    <p:sldId id="261" r:id="rId16"/>
    <p:sldId id="262" r:id="rId17"/>
    <p:sldId id="263" r:id="rId18"/>
    <p:sldId id="264" r:id="rId19"/>
    <p:sldId id="282"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euwenhuijs, Erin" initials="NE" lastIdx="8" clrIdx="0">
    <p:extLst>
      <p:ext uri="{19B8F6BF-5375-455C-9EA6-DF929625EA0E}">
        <p15:presenceInfo xmlns:p15="http://schemas.microsoft.com/office/powerpoint/2012/main" userId="S-1-5-21-23474375-2114010904-669932061-437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5849"/>
    <a:srgbClr val="A690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4" autoAdjust="0"/>
    <p:restoredTop sz="94660"/>
  </p:normalViewPr>
  <p:slideViewPr>
    <p:cSldViewPr snapToGrid="0">
      <p:cViewPr varScale="1">
        <p:scale>
          <a:sx n="61" d="100"/>
          <a:sy n="61" d="100"/>
        </p:scale>
        <p:origin x="48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0A95D1-19D3-4D06-9A1D-5F7201121A96}"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35A68C3D-0065-4FD6-AC56-7A666334928C}">
      <dgm:prSet phldrT="[Text]"/>
      <dgm:spPr>
        <a:xfrm rot="5400000">
          <a:off x="-78772" y="81496"/>
          <a:ext cx="525152" cy="367606"/>
        </a:xfrm>
        <a:prstGeom prst="chevron">
          <a:avLst/>
        </a:prstGeom>
        <a:solidFill>
          <a:srgbClr val="D94945"/>
        </a:solidFill>
        <a:ln w="12700" cap="flat" cmpd="sng" algn="ctr">
          <a:solidFill>
            <a:srgbClr val="ED7D31">
              <a:hueOff val="0"/>
              <a:satOff val="0"/>
              <a:lumOff val="0"/>
              <a:alphaOff val="0"/>
            </a:srgb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JAN</a:t>
          </a:r>
        </a:p>
      </dgm:t>
    </dgm:pt>
    <dgm:pt modelId="{9D4CF036-A63E-4CFB-BED8-5879F2845C72}" type="parTrans" cxnId="{1885A4F0-B62C-46E8-B6DC-989965648BC9}">
      <dgm:prSet/>
      <dgm:spPr/>
      <dgm:t>
        <a:bodyPr/>
        <a:lstStyle/>
        <a:p>
          <a:endParaRPr lang="en-US"/>
        </a:p>
      </dgm:t>
    </dgm:pt>
    <dgm:pt modelId="{0639E24C-70F2-40F5-BE39-3AAB81CCD0DC}" type="sibTrans" cxnId="{1885A4F0-B62C-46E8-B6DC-989965648BC9}">
      <dgm:prSet/>
      <dgm:spPr>
        <a:solidFill>
          <a:srgbClr val="D94945"/>
        </a:solidFill>
      </dgm:spPr>
      <dgm:t>
        <a:bodyPr/>
        <a:lstStyle/>
        <a:p>
          <a:endParaRPr lang="en-US"/>
        </a:p>
      </dgm:t>
    </dgm:pt>
    <dgm:pt modelId="{B2BB99E1-4794-4ECD-AA3F-7CEC07C5E12E}">
      <dgm:prSet phldrT="[Text]" custT="1"/>
      <dgm:spPr>
        <a:xfrm rot="5400000">
          <a:off x="2332466" y="-1962135"/>
          <a:ext cx="341348" cy="4271068"/>
        </a:xfrm>
        <a:prstGeom prst="round2SameRect">
          <a:avLst/>
        </a:prstGeom>
        <a:solidFill>
          <a:sysClr val="window" lastClr="FFFFFF">
            <a:alpha val="90000"/>
            <a:hueOff val="0"/>
            <a:satOff val="0"/>
            <a:lumOff val="0"/>
            <a:alphaOff val="0"/>
          </a:sysClr>
        </a:solidFill>
        <a:ln w="12700" cap="flat" cmpd="sng" algn="ctr">
          <a:solidFill>
            <a:srgbClr val="D94945"/>
          </a:solidFill>
          <a:prstDash val="solid"/>
          <a:miter lim="800000"/>
        </a:ln>
        <a:effectLst/>
      </dgm:spPr>
      <dgm:t>
        <a:bodyPr/>
        <a:lstStyle/>
        <a:p>
          <a:pPr>
            <a:buChar char="•"/>
          </a:pPr>
          <a:r>
            <a:rPr lang="en-US" sz="1600" dirty="0">
              <a:solidFill>
                <a:sysClr val="windowText" lastClr="000000">
                  <a:hueOff val="0"/>
                  <a:satOff val="0"/>
                  <a:lumOff val="0"/>
                  <a:alphaOff val="0"/>
                </a:sysClr>
              </a:solidFill>
              <a:latin typeface="Calibri" panose="020F0502020204030204"/>
              <a:ea typeface="+mn-ea"/>
              <a:cs typeface="+mn-cs"/>
            </a:rPr>
            <a:t>Finalize outreach plan and staff survey based on LHNC partner feedback</a:t>
          </a:r>
        </a:p>
      </dgm:t>
    </dgm:pt>
    <dgm:pt modelId="{D09C9537-96ED-47F4-B099-A9A096996764}" type="parTrans" cxnId="{4A58C940-3E47-4F81-B17A-4C9E732CEAE5}">
      <dgm:prSet/>
      <dgm:spPr/>
      <dgm:t>
        <a:bodyPr/>
        <a:lstStyle/>
        <a:p>
          <a:endParaRPr lang="en-US"/>
        </a:p>
      </dgm:t>
    </dgm:pt>
    <dgm:pt modelId="{6364C619-C264-4758-8F80-6B71957704FE}" type="sibTrans" cxnId="{4A58C940-3E47-4F81-B17A-4C9E732CEAE5}">
      <dgm:prSet/>
      <dgm:spPr/>
      <dgm:t>
        <a:bodyPr/>
        <a:lstStyle/>
        <a:p>
          <a:endParaRPr lang="en-US"/>
        </a:p>
      </dgm:t>
    </dgm:pt>
    <dgm:pt modelId="{8E2392C6-39A4-4271-9B5E-5818D6B72215}">
      <dgm:prSet phldrT="[Text]"/>
      <dgm:spPr>
        <a:xfrm rot="5400000">
          <a:off x="-78772" y="499251"/>
          <a:ext cx="525152" cy="367606"/>
        </a:xfrm>
        <a:prstGeom prst="chevron">
          <a:avLst/>
        </a:prstGeom>
        <a:solidFill>
          <a:srgbClr val="ED7D31"/>
        </a:solidFill>
        <a:ln w="12700" cap="flat" cmpd="sng" algn="ctr">
          <a:solidFill>
            <a:srgbClr val="ED7D31"/>
          </a:solidFill>
          <a:prstDash val="solid"/>
          <a:miter lim="800000"/>
        </a:ln>
        <a:effectLst/>
      </dgm:spPr>
      <dgm:t>
        <a:bodyPr/>
        <a:lstStyle/>
        <a:p>
          <a:pPr>
            <a:buNone/>
          </a:pPr>
          <a:r>
            <a:rPr lang="en-US">
              <a:solidFill>
                <a:sysClr val="window" lastClr="FFFFFF"/>
              </a:solidFill>
              <a:latin typeface="Calibri" panose="020F0502020204030204"/>
              <a:ea typeface="+mn-ea"/>
              <a:cs typeface="+mn-cs"/>
            </a:rPr>
            <a:t>FEB</a:t>
          </a:r>
        </a:p>
      </dgm:t>
    </dgm:pt>
    <dgm:pt modelId="{9D11C1EB-2698-411E-BC54-A729C5FD7FBA}" type="parTrans" cxnId="{CE40FE34-1BB1-41AB-9E07-EFA6CB0D3A4E}">
      <dgm:prSet/>
      <dgm:spPr/>
      <dgm:t>
        <a:bodyPr/>
        <a:lstStyle/>
        <a:p>
          <a:endParaRPr lang="en-US"/>
        </a:p>
      </dgm:t>
    </dgm:pt>
    <dgm:pt modelId="{C18F8BFB-AB4D-4D8C-A3BC-CA607960378F}" type="sibTrans" cxnId="{CE40FE34-1BB1-41AB-9E07-EFA6CB0D3A4E}">
      <dgm:prSet/>
      <dgm:spPr>
        <a:solidFill>
          <a:schemeClr val="accent2"/>
        </a:solidFill>
      </dgm:spPr>
      <dgm:t>
        <a:bodyPr/>
        <a:lstStyle/>
        <a:p>
          <a:endParaRPr lang="en-US"/>
        </a:p>
      </dgm:t>
    </dgm:pt>
    <dgm:pt modelId="{7CAA45E5-C4F2-4866-BA46-EE11781DFB3C}">
      <dgm:prSet phldrT="[Text]"/>
      <dgm:spPr>
        <a:xfrm rot="5400000">
          <a:off x="-78772" y="917006"/>
          <a:ext cx="525152" cy="367606"/>
        </a:xfrm>
        <a:prstGeom prst="chevron">
          <a:avLst/>
        </a:prstGeom>
        <a:solidFill>
          <a:srgbClr val="FFC000">
            <a:hueOff val="0"/>
            <a:satOff val="0"/>
            <a:lumOff val="0"/>
            <a:alphaOff val="0"/>
          </a:srgbClr>
        </a:solidFill>
        <a:ln w="12700" cap="flat" cmpd="sng" algn="ctr">
          <a:solidFill>
            <a:srgbClr val="FFC000">
              <a:hueOff val="0"/>
              <a:satOff val="0"/>
              <a:lumOff val="0"/>
              <a:alphaOff val="0"/>
            </a:srgb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MAR-APR</a:t>
          </a:r>
        </a:p>
      </dgm:t>
    </dgm:pt>
    <dgm:pt modelId="{FDBD62A5-B23D-462F-92A7-740FF81F31F8}" type="parTrans" cxnId="{840B4241-2705-4F1A-AE91-0C2E91152BE3}">
      <dgm:prSet/>
      <dgm:spPr/>
      <dgm:t>
        <a:bodyPr/>
        <a:lstStyle/>
        <a:p>
          <a:endParaRPr lang="en-US"/>
        </a:p>
      </dgm:t>
    </dgm:pt>
    <dgm:pt modelId="{F147C6E5-42DB-4109-9619-5E50BEA4A52F}" type="sibTrans" cxnId="{840B4241-2705-4F1A-AE91-0C2E91152BE3}">
      <dgm:prSet/>
      <dgm:spPr/>
      <dgm:t>
        <a:bodyPr/>
        <a:lstStyle/>
        <a:p>
          <a:endParaRPr lang="en-US"/>
        </a:p>
      </dgm:t>
    </dgm:pt>
    <dgm:pt modelId="{557BF0CC-1D4D-41F1-8221-8004D8728D98}">
      <dgm:prSet phldrT="[Text]" custT="1"/>
      <dgm:spPr>
        <a:xfrm rot="5400000">
          <a:off x="2332466" y="-1126625"/>
          <a:ext cx="341348" cy="4271068"/>
        </a:xfrm>
        <a:prstGeom prst="round2SameRect">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gm:spPr>
      <dgm:t>
        <a:bodyPr/>
        <a:lstStyle/>
        <a:p>
          <a:pPr>
            <a:buChar char="•"/>
          </a:pPr>
          <a:r>
            <a:rPr lang="en-US" sz="1600" dirty="0">
              <a:solidFill>
                <a:sysClr val="windowText" lastClr="000000">
                  <a:hueOff val="0"/>
                  <a:satOff val="0"/>
                  <a:lumOff val="0"/>
                  <a:alphaOff val="0"/>
                </a:sysClr>
              </a:solidFill>
              <a:latin typeface="Calibri" panose="020F0502020204030204"/>
              <a:ea typeface="+mn-ea"/>
              <a:cs typeface="+mn-cs"/>
            </a:rPr>
            <a:t>Send out staff survey</a:t>
          </a:r>
        </a:p>
      </dgm:t>
    </dgm:pt>
    <dgm:pt modelId="{52A1A5CC-15E0-4FBB-ADE8-101D91F5349C}" type="parTrans" cxnId="{D24F0668-3DB4-4823-A45F-3F8C1E7760F6}">
      <dgm:prSet/>
      <dgm:spPr/>
      <dgm:t>
        <a:bodyPr/>
        <a:lstStyle/>
        <a:p>
          <a:endParaRPr lang="en-US"/>
        </a:p>
      </dgm:t>
    </dgm:pt>
    <dgm:pt modelId="{C792ADB3-4552-4E64-BDBB-3CC1172FA737}" type="sibTrans" cxnId="{D24F0668-3DB4-4823-A45F-3F8C1E7760F6}">
      <dgm:prSet/>
      <dgm:spPr/>
      <dgm:t>
        <a:bodyPr/>
        <a:lstStyle/>
        <a:p>
          <a:endParaRPr lang="en-US"/>
        </a:p>
      </dgm:t>
    </dgm:pt>
    <dgm:pt modelId="{06945BC9-3BD1-4D63-AA96-D353C0C8B0A4}">
      <dgm:prSet/>
      <dgm:spPr>
        <a:xfrm rot="5400000">
          <a:off x="-78772" y="1334761"/>
          <a:ext cx="525152" cy="367606"/>
        </a:xfrm>
        <a:prstGeom prst="chevron">
          <a:avLst/>
        </a:prstGeom>
        <a:solidFill>
          <a:srgbClr val="70AD47"/>
        </a:solidFill>
        <a:ln w="12700" cap="flat" cmpd="sng" algn="ctr">
          <a:solidFill>
            <a:srgbClr val="70AD47"/>
          </a:solidFill>
          <a:prstDash val="solid"/>
          <a:miter lim="800000"/>
        </a:ln>
        <a:effectLst/>
      </dgm:spPr>
      <dgm:t>
        <a:bodyPr/>
        <a:lstStyle/>
        <a:p>
          <a:pPr>
            <a:buNone/>
          </a:pPr>
          <a:r>
            <a:rPr lang="en-US">
              <a:solidFill>
                <a:sysClr val="window" lastClr="FFFFFF"/>
              </a:solidFill>
              <a:latin typeface="Calibri" panose="020F0502020204030204"/>
              <a:ea typeface="+mn-ea"/>
              <a:cs typeface="+mn-cs"/>
            </a:rPr>
            <a:t>MAY-JUN</a:t>
          </a:r>
        </a:p>
      </dgm:t>
    </dgm:pt>
    <dgm:pt modelId="{1BF4DE4E-47F3-4006-B045-E068D20027C4}" type="parTrans" cxnId="{21C18B93-0D28-4C6C-857A-2305F1598EF4}">
      <dgm:prSet/>
      <dgm:spPr/>
      <dgm:t>
        <a:bodyPr/>
        <a:lstStyle/>
        <a:p>
          <a:endParaRPr lang="en-US"/>
        </a:p>
      </dgm:t>
    </dgm:pt>
    <dgm:pt modelId="{360D7FA6-1D34-4ECE-B8BF-2BD900862BF6}" type="sibTrans" cxnId="{21C18B93-0D28-4C6C-857A-2305F1598EF4}">
      <dgm:prSet/>
      <dgm:spPr/>
      <dgm:t>
        <a:bodyPr/>
        <a:lstStyle/>
        <a:p>
          <a:endParaRPr lang="en-US"/>
        </a:p>
      </dgm:t>
    </dgm:pt>
    <dgm:pt modelId="{C8C023FF-D850-4E2B-BF26-D7E1F241EB10}">
      <dgm:prSet/>
      <dgm:spPr>
        <a:xfrm rot="5400000">
          <a:off x="-78772" y="1752516"/>
          <a:ext cx="525152" cy="367606"/>
        </a:xfrm>
        <a:prstGeom prst="chevron">
          <a:avLst/>
        </a:prstGeom>
        <a:solidFill>
          <a:srgbClr val="4472C4"/>
        </a:solidFill>
        <a:ln w="12700" cap="flat" cmpd="sng" algn="ctr">
          <a:solidFill>
            <a:srgbClr val="4472C4"/>
          </a:solidFill>
          <a:prstDash val="solid"/>
          <a:miter lim="800000"/>
        </a:ln>
        <a:effectLst/>
      </dgm:spPr>
      <dgm:t>
        <a:bodyPr/>
        <a:lstStyle/>
        <a:p>
          <a:pPr>
            <a:buNone/>
          </a:pPr>
          <a:r>
            <a:rPr lang="en-US">
              <a:solidFill>
                <a:sysClr val="window" lastClr="FFFFFF"/>
              </a:solidFill>
              <a:latin typeface="Calibri" panose="020F0502020204030204"/>
              <a:ea typeface="+mn-ea"/>
              <a:cs typeface="+mn-cs"/>
            </a:rPr>
            <a:t>JUL</a:t>
          </a:r>
        </a:p>
      </dgm:t>
    </dgm:pt>
    <dgm:pt modelId="{00BFE626-89C0-4DC0-9601-D25938F02FB8}" type="parTrans" cxnId="{D598126A-FDED-460F-8020-9250C688A3AD}">
      <dgm:prSet/>
      <dgm:spPr/>
      <dgm:t>
        <a:bodyPr/>
        <a:lstStyle/>
        <a:p>
          <a:endParaRPr lang="en-US"/>
        </a:p>
      </dgm:t>
    </dgm:pt>
    <dgm:pt modelId="{6F38B61D-2148-4F56-9038-3F4F6EEDB8A5}" type="sibTrans" cxnId="{D598126A-FDED-460F-8020-9250C688A3AD}">
      <dgm:prSet/>
      <dgm:spPr/>
      <dgm:t>
        <a:bodyPr/>
        <a:lstStyle/>
        <a:p>
          <a:endParaRPr lang="en-US"/>
        </a:p>
      </dgm:t>
    </dgm:pt>
    <dgm:pt modelId="{F4D63BE3-AA5F-4D00-B92F-09CE87B09F6E}">
      <dgm:prSet custT="1"/>
      <dgm:spPr>
        <a:xfrm rot="5400000">
          <a:off x="2332466" y="-291115"/>
          <a:ext cx="341348" cy="4271068"/>
        </a:xfrm>
        <a:prstGeom prst="round2SameRect">
          <a:avLst/>
        </a:prstGeom>
        <a:solidFill>
          <a:sysClr val="window" lastClr="FFFFFF">
            <a:alpha val="90000"/>
            <a:hueOff val="0"/>
            <a:satOff val="0"/>
            <a:lumOff val="0"/>
            <a:alphaOff val="0"/>
          </a:sysClr>
        </a:solidFill>
        <a:ln w="12700" cap="flat" cmpd="sng" algn="ctr">
          <a:solidFill>
            <a:srgbClr val="4472C4"/>
          </a:solidFill>
          <a:prstDash val="solid"/>
          <a:miter lim="800000"/>
        </a:ln>
        <a:effectLst/>
      </dgm:spPr>
      <dgm:t>
        <a:bodyPr/>
        <a:lstStyle/>
        <a:p>
          <a:pPr>
            <a:buChar char="•"/>
          </a:pPr>
          <a:r>
            <a:rPr lang="en-US" sz="1600" dirty="0">
              <a:solidFill>
                <a:sysClr val="windowText" lastClr="000000">
                  <a:hueOff val="0"/>
                  <a:satOff val="0"/>
                  <a:lumOff val="0"/>
                  <a:alphaOff val="0"/>
                </a:sysClr>
              </a:solidFill>
              <a:latin typeface="Calibri" panose="020F0502020204030204"/>
              <a:ea typeface="+mn-ea"/>
              <a:cs typeface="+mn-cs"/>
            </a:rPr>
            <a:t>Ideate based on interview data and create prototype</a:t>
          </a:r>
        </a:p>
      </dgm:t>
    </dgm:pt>
    <dgm:pt modelId="{926CD02B-AA68-40B3-BF5B-13307055E698}" type="parTrans" cxnId="{F1CE0282-2D7F-47F8-9152-AA3502E138EB}">
      <dgm:prSet/>
      <dgm:spPr/>
      <dgm:t>
        <a:bodyPr/>
        <a:lstStyle/>
        <a:p>
          <a:endParaRPr lang="en-US"/>
        </a:p>
      </dgm:t>
    </dgm:pt>
    <dgm:pt modelId="{DFA409D8-E4AB-4FCB-858F-38A4C9E7B542}" type="sibTrans" cxnId="{F1CE0282-2D7F-47F8-9152-AA3502E138EB}">
      <dgm:prSet/>
      <dgm:spPr/>
      <dgm:t>
        <a:bodyPr/>
        <a:lstStyle/>
        <a:p>
          <a:endParaRPr lang="en-US"/>
        </a:p>
      </dgm:t>
    </dgm:pt>
    <dgm:pt modelId="{B770A177-1B64-4C20-8649-7997328FBB63}">
      <dgm:prSet phldrT="[Text]" custT="1"/>
      <dgm:spPr>
        <a:xfrm rot="5400000">
          <a:off x="2332466" y="-1544380"/>
          <a:ext cx="341348" cy="4271068"/>
        </a:xfrm>
        <a:prstGeom prst="round2SameRect">
          <a:avLst/>
        </a:prstGeom>
        <a:solidFill>
          <a:sysClr val="window" lastClr="FFFFFF">
            <a:alpha val="90000"/>
            <a:hueOff val="0"/>
            <a:satOff val="0"/>
            <a:lumOff val="0"/>
            <a:alphaOff val="0"/>
          </a:sysClr>
        </a:solidFill>
        <a:ln w="12700" cap="flat" cmpd="sng" algn="ctr">
          <a:solidFill>
            <a:srgbClr val="ED7D31"/>
          </a:solidFill>
          <a:prstDash val="solid"/>
          <a:miter lim="800000"/>
        </a:ln>
        <a:effectLst/>
      </dgm:spPr>
      <dgm:t>
        <a:bodyPr/>
        <a:lstStyle/>
        <a:p>
          <a:pPr>
            <a:buChar char="•"/>
          </a:pPr>
          <a:r>
            <a:rPr lang="en-US" sz="1600" dirty="0">
              <a:solidFill>
                <a:sysClr val="windowText" lastClr="000000">
                  <a:hueOff val="0"/>
                  <a:satOff val="0"/>
                  <a:lumOff val="0"/>
                  <a:alphaOff val="0"/>
                </a:sysClr>
              </a:solidFill>
              <a:latin typeface="Calibri" panose="020F0502020204030204"/>
              <a:ea typeface="+mn-ea"/>
              <a:cs typeface="+mn-cs"/>
            </a:rPr>
            <a:t>Schedule &amp; begin interviews</a:t>
          </a:r>
        </a:p>
      </dgm:t>
    </dgm:pt>
    <dgm:pt modelId="{0222C5DE-0318-42A3-B8BB-CF4551810811}" type="parTrans" cxnId="{90090BF2-96D6-4022-91D8-F26FD84335AF}">
      <dgm:prSet/>
      <dgm:spPr/>
      <dgm:t>
        <a:bodyPr/>
        <a:lstStyle/>
        <a:p>
          <a:endParaRPr lang="en-US"/>
        </a:p>
      </dgm:t>
    </dgm:pt>
    <dgm:pt modelId="{0FC2EA40-CA5E-47C9-8FE7-DDB6D1018487}" type="sibTrans" cxnId="{90090BF2-96D6-4022-91D8-F26FD84335AF}">
      <dgm:prSet/>
      <dgm:spPr/>
      <dgm:t>
        <a:bodyPr/>
        <a:lstStyle/>
        <a:p>
          <a:endParaRPr lang="en-US"/>
        </a:p>
      </dgm:t>
    </dgm:pt>
    <dgm:pt modelId="{E3EF6274-A087-4CB4-BA5C-5925A3151433}">
      <dgm:prSet custT="1"/>
      <dgm:spPr>
        <a:xfrm rot="5400000">
          <a:off x="2332466" y="-708870"/>
          <a:ext cx="341348" cy="4271068"/>
        </a:xfrm>
        <a:prstGeom prst="round2SameRect">
          <a:avLst/>
        </a:prstGeom>
        <a:solidFill>
          <a:sysClr val="window" lastClr="FFFFFF">
            <a:alpha val="90000"/>
            <a:hueOff val="0"/>
            <a:satOff val="0"/>
            <a:lumOff val="0"/>
            <a:alphaOff val="0"/>
          </a:sysClr>
        </a:solidFill>
        <a:ln w="12700" cap="flat" cmpd="sng" algn="ctr">
          <a:solidFill>
            <a:srgbClr val="70AD47"/>
          </a:solidFill>
          <a:prstDash val="solid"/>
          <a:miter lim="800000"/>
        </a:ln>
        <a:effectLst/>
      </dgm:spPr>
      <dgm:t>
        <a:bodyPr/>
        <a:lstStyle/>
        <a:p>
          <a:pPr>
            <a:buChar char="•"/>
          </a:pPr>
          <a:r>
            <a:rPr lang="en-US" sz="1600" dirty="0">
              <a:solidFill>
                <a:sysClr val="windowText" lastClr="000000">
                  <a:hueOff val="0"/>
                  <a:satOff val="0"/>
                  <a:lumOff val="0"/>
                  <a:alphaOff val="0"/>
                </a:sysClr>
              </a:solidFill>
              <a:latin typeface="Calibri" panose="020F0502020204030204"/>
              <a:ea typeface="+mn-ea"/>
              <a:cs typeface="+mn-cs"/>
            </a:rPr>
            <a:t>Update existing kits based on feedback</a:t>
          </a:r>
        </a:p>
      </dgm:t>
    </dgm:pt>
    <dgm:pt modelId="{AEC492A6-EE01-448C-99E9-115900B94E84}" type="parTrans" cxnId="{75581101-6A07-4B2A-89AA-A435746D98AA}">
      <dgm:prSet/>
      <dgm:spPr/>
      <dgm:t>
        <a:bodyPr/>
        <a:lstStyle/>
        <a:p>
          <a:endParaRPr lang="en-US"/>
        </a:p>
      </dgm:t>
    </dgm:pt>
    <dgm:pt modelId="{95AC404A-B113-4D5F-A683-A9F95E0C2208}" type="sibTrans" cxnId="{75581101-6A07-4B2A-89AA-A435746D98AA}">
      <dgm:prSet/>
      <dgm:spPr/>
      <dgm:t>
        <a:bodyPr/>
        <a:lstStyle/>
        <a:p>
          <a:endParaRPr lang="en-US"/>
        </a:p>
      </dgm:t>
    </dgm:pt>
    <dgm:pt modelId="{440B2F01-0603-4BF9-A8F4-AC5AED5C37B2}">
      <dgm:prSet/>
      <dgm:spPr>
        <a:xfrm rot="5400000">
          <a:off x="-78772" y="2170271"/>
          <a:ext cx="525152" cy="367606"/>
        </a:xfrm>
        <a:prstGeom prst="chevron">
          <a:avLst/>
        </a:prstGeom>
        <a:solidFill>
          <a:srgbClr val="8F67D7"/>
        </a:solidFill>
        <a:ln w="12700" cap="flat" cmpd="sng" algn="ctr">
          <a:solidFill>
            <a:srgbClr val="8F67D7"/>
          </a:solidFill>
          <a:prstDash val="solid"/>
          <a:miter lim="800000"/>
        </a:ln>
        <a:effectLst/>
      </dgm:spPr>
      <dgm:t>
        <a:bodyPr/>
        <a:lstStyle/>
        <a:p>
          <a:pPr>
            <a:buNone/>
          </a:pPr>
          <a:r>
            <a:rPr lang="en-US">
              <a:solidFill>
                <a:sysClr val="window" lastClr="FFFFFF"/>
              </a:solidFill>
              <a:latin typeface="Calibri" panose="020F0502020204030204"/>
              <a:ea typeface="+mn-ea"/>
              <a:cs typeface="+mn-cs"/>
            </a:rPr>
            <a:t>AUG</a:t>
          </a:r>
        </a:p>
      </dgm:t>
    </dgm:pt>
    <dgm:pt modelId="{4C59DFFA-AA65-49B3-8D0F-FF15D2708AB3}" type="parTrans" cxnId="{A96D751D-5A34-4BF8-B0D0-6FF72AE833C6}">
      <dgm:prSet/>
      <dgm:spPr/>
      <dgm:t>
        <a:bodyPr/>
        <a:lstStyle/>
        <a:p>
          <a:endParaRPr lang="en-US"/>
        </a:p>
      </dgm:t>
    </dgm:pt>
    <dgm:pt modelId="{AD21B054-2FFA-4427-9B2B-56E449EC5535}" type="sibTrans" cxnId="{A96D751D-5A34-4BF8-B0D0-6FF72AE833C6}">
      <dgm:prSet/>
      <dgm:spPr/>
      <dgm:t>
        <a:bodyPr/>
        <a:lstStyle/>
        <a:p>
          <a:endParaRPr lang="en-US"/>
        </a:p>
      </dgm:t>
    </dgm:pt>
    <dgm:pt modelId="{939BD139-3725-4B48-B00E-57E3D89948CA}">
      <dgm:prSet custT="1"/>
      <dgm:spPr>
        <a:xfrm rot="5400000">
          <a:off x="2332466" y="126639"/>
          <a:ext cx="341348" cy="4271068"/>
        </a:xfrm>
        <a:prstGeom prst="round2SameRect">
          <a:avLst/>
        </a:prstGeom>
        <a:solidFill>
          <a:sysClr val="window" lastClr="FFFFFF">
            <a:alpha val="90000"/>
            <a:hueOff val="0"/>
            <a:satOff val="0"/>
            <a:lumOff val="0"/>
            <a:alphaOff val="0"/>
          </a:sysClr>
        </a:solidFill>
        <a:ln w="12700" cap="flat" cmpd="sng" algn="ctr">
          <a:solidFill>
            <a:srgbClr val="8F67D7"/>
          </a:solidFill>
          <a:prstDash val="solid"/>
          <a:miter lim="800000"/>
        </a:ln>
        <a:effectLst/>
      </dgm:spPr>
      <dgm:t>
        <a:bodyPr/>
        <a:lstStyle/>
        <a:p>
          <a:pPr>
            <a:buChar char="•"/>
          </a:pPr>
          <a:r>
            <a:rPr lang="en-US" sz="1600" dirty="0">
              <a:solidFill>
                <a:sysClr val="windowText" lastClr="000000">
                  <a:hueOff val="0"/>
                  <a:satOff val="0"/>
                  <a:lumOff val="0"/>
                  <a:alphaOff val="0"/>
                </a:sysClr>
              </a:solidFill>
              <a:latin typeface="Calibri" panose="020F0502020204030204"/>
              <a:ea typeface="+mn-ea"/>
              <a:cs typeface="+mn-cs"/>
            </a:rPr>
            <a:t>Design and launch prototype for 23/24 school year</a:t>
          </a:r>
        </a:p>
      </dgm:t>
    </dgm:pt>
    <dgm:pt modelId="{B8F0534C-F44C-4E40-A4BA-79904E54C978}" type="parTrans" cxnId="{F7EA6CE0-6975-4AC3-89AC-F85FE6E66BFD}">
      <dgm:prSet/>
      <dgm:spPr/>
      <dgm:t>
        <a:bodyPr/>
        <a:lstStyle/>
        <a:p>
          <a:endParaRPr lang="en-US"/>
        </a:p>
      </dgm:t>
    </dgm:pt>
    <dgm:pt modelId="{854F3E07-647E-4A1C-9623-6DC5C665A17A}" type="sibTrans" cxnId="{F7EA6CE0-6975-4AC3-89AC-F85FE6E66BFD}">
      <dgm:prSet/>
      <dgm:spPr/>
      <dgm:t>
        <a:bodyPr/>
        <a:lstStyle/>
        <a:p>
          <a:endParaRPr lang="en-US"/>
        </a:p>
      </dgm:t>
    </dgm:pt>
    <dgm:pt modelId="{5D1922F3-80D2-4ECF-AB58-B8FA6BB42931}">
      <dgm:prSet phldrT="[Text]" custT="1"/>
      <dgm:spPr>
        <a:xfrm rot="5400000">
          <a:off x="2332466" y="-1126625"/>
          <a:ext cx="341348" cy="4271068"/>
        </a:xfrm>
        <a:prstGeom prst="round2SameRect">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gm:spPr>
      <dgm:t>
        <a:bodyPr/>
        <a:lstStyle/>
        <a:p>
          <a:pPr>
            <a:buChar char="•"/>
          </a:pPr>
          <a:r>
            <a:rPr lang="en-US" sz="1600" dirty="0">
              <a:solidFill>
                <a:sysClr val="windowText" lastClr="000000">
                  <a:hueOff val="0"/>
                  <a:satOff val="0"/>
                  <a:lumOff val="0"/>
                  <a:alphaOff val="0"/>
                </a:sysClr>
              </a:solidFill>
              <a:latin typeface="Calibri" panose="020F0502020204030204"/>
              <a:ea typeface="+mn-ea"/>
              <a:cs typeface="+mn-cs"/>
            </a:rPr>
            <a:t>Update Roadmap to Inclusivity based on interview/survey feedback</a:t>
          </a:r>
        </a:p>
      </dgm:t>
    </dgm:pt>
    <dgm:pt modelId="{BAB54782-0201-4DDE-9592-91DDB99E8F3B}" type="parTrans" cxnId="{23C552C1-EBE3-4924-B8F7-EB077A93B50C}">
      <dgm:prSet/>
      <dgm:spPr/>
      <dgm:t>
        <a:bodyPr/>
        <a:lstStyle/>
        <a:p>
          <a:endParaRPr lang="en-US"/>
        </a:p>
      </dgm:t>
    </dgm:pt>
    <dgm:pt modelId="{87145847-CECD-4DA2-8DAF-C78DCDD373B9}" type="sibTrans" cxnId="{23C552C1-EBE3-4924-B8F7-EB077A93B50C}">
      <dgm:prSet/>
      <dgm:spPr/>
      <dgm:t>
        <a:bodyPr/>
        <a:lstStyle/>
        <a:p>
          <a:endParaRPr lang="en-US"/>
        </a:p>
      </dgm:t>
    </dgm:pt>
    <dgm:pt modelId="{A3853453-8850-4E22-A2C6-40CEBE02C09E}">
      <dgm:prSet custT="1"/>
      <dgm:spPr>
        <a:xfrm rot="5400000">
          <a:off x="2332466" y="-708870"/>
          <a:ext cx="341348" cy="4271068"/>
        </a:xfrm>
        <a:prstGeom prst="round2SameRect">
          <a:avLst/>
        </a:prstGeom>
        <a:solidFill>
          <a:sysClr val="window" lastClr="FFFFFF">
            <a:alpha val="90000"/>
            <a:hueOff val="0"/>
            <a:satOff val="0"/>
            <a:lumOff val="0"/>
            <a:alphaOff val="0"/>
          </a:sysClr>
        </a:solidFill>
        <a:ln w="12700" cap="flat" cmpd="sng" algn="ctr">
          <a:solidFill>
            <a:srgbClr val="70AD47"/>
          </a:solidFill>
          <a:prstDash val="solid"/>
          <a:miter lim="800000"/>
        </a:ln>
        <a:effectLst/>
      </dgm:spPr>
      <dgm:t>
        <a:bodyPr/>
        <a:lstStyle/>
        <a:p>
          <a:pPr>
            <a:buChar char="•"/>
          </a:pPr>
          <a:r>
            <a:rPr lang="en-US" sz="1600" dirty="0">
              <a:solidFill>
                <a:sysClr val="windowText" lastClr="000000">
                  <a:hueOff val="0"/>
                  <a:satOff val="0"/>
                  <a:lumOff val="0"/>
                  <a:alphaOff val="0"/>
                </a:sysClr>
              </a:solidFill>
              <a:latin typeface="Calibri" panose="020F0502020204030204"/>
              <a:ea typeface="+mn-ea"/>
              <a:cs typeface="+mn-cs"/>
            </a:rPr>
            <a:t>Safe space kit distribution to businesses for Pride month</a:t>
          </a:r>
        </a:p>
      </dgm:t>
    </dgm:pt>
    <dgm:pt modelId="{79B3F408-8336-4A32-A445-682B78767D95}" type="parTrans" cxnId="{A80CCE33-0982-4891-943F-5F9DED71141C}">
      <dgm:prSet/>
      <dgm:spPr/>
      <dgm:t>
        <a:bodyPr/>
        <a:lstStyle/>
        <a:p>
          <a:endParaRPr lang="en-US"/>
        </a:p>
      </dgm:t>
    </dgm:pt>
    <dgm:pt modelId="{3A87E9B9-FBF7-420E-BE0D-A4F8D2D91468}" type="sibTrans" cxnId="{A80CCE33-0982-4891-943F-5F9DED71141C}">
      <dgm:prSet/>
      <dgm:spPr/>
      <dgm:t>
        <a:bodyPr/>
        <a:lstStyle/>
        <a:p>
          <a:endParaRPr lang="en-US"/>
        </a:p>
      </dgm:t>
    </dgm:pt>
    <dgm:pt modelId="{289BCDEE-8DE0-4248-8412-740E48CED9FB}">
      <dgm:prSet phldrT="[Text]" custT="1"/>
      <dgm:spPr>
        <a:xfrm rot="5400000">
          <a:off x="2332466" y="-1962135"/>
          <a:ext cx="341348" cy="4271068"/>
        </a:xfrm>
        <a:prstGeom prst="round2SameRect">
          <a:avLst/>
        </a:prstGeom>
        <a:solidFill>
          <a:sysClr val="window" lastClr="FFFFFF">
            <a:alpha val="90000"/>
            <a:hueOff val="0"/>
            <a:satOff val="0"/>
            <a:lumOff val="0"/>
            <a:alphaOff val="0"/>
          </a:sysClr>
        </a:solidFill>
        <a:ln w="12700" cap="flat" cmpd="sng" algn="ctr">
          <a:solidFill>
            <a:srgbClr val="D94945"/>
          </a:solidFill>
          <a:prstDash val="solid"/>
          <a:miter lim="800000"/>
        </a:ln>
        <a:effectLst/>
      </dgm:spPr>
      <dgm:t>
        <a:bodyPr/>
        <a:lstStyle/>
        <a:p>
          <a:pPr>
            <a:buChar char="•"/>
          </a:pPr>
          <a:r>
            <a:rPr lang="en-US" sz="1600" dirty="0">
              <a:solidFill>
                <a:sysClr val="windowText" lastClr="000000">
                  <a:hueOff val="0"/>
                  <a:satOff val="0"/>
                  <a:lumOff val="0"/>
                  <a:alphaOff val="0"/>
                </a:sysClr>
              </a:solidFill>
              <a:latin typeface="Calibri" panose="020F0502020204030204"/>
              <a:ea typeface="+mn-ea"/>
              <a:cs typeface="+mn-cs"/>
            </a:rPr>
            <a:t>Finalize groups/ individuals for interviews</a:t>
          </a:r>
        </a:p>
      </dgm:t>
    </dgm:pt>
    <dgm:pt modelId="{A39CF30C-4242-49FB-9C39-E08A54F0CAD8}" type="parTrans" cxnId="{697F71F3-DE3B-4441-BA48-F766ABB39566}">
      <dgm:prSet/>
      <dgm:spPr/>
      <dgm:t>
        <a:bodyPr/>
        <a:lstStyle/>
        <a:p>
          <a:endParaRPr lang="en-US"/>
        </a:p>
      </dgm:t>
    </dgm:pt>
    <dgm:pt modelId="{8094150F-ED73-4AF6-AAF2-B3C39EBE69AE}" type="sibTrans" cxnId="{697F71F3-DE3B-4441-BA48-F766ABB39566}">
      <dgm:prSet/>
      <dgm:spPr/>
      <dgm:t>
        <a:bodyPr/>
        <a:lstStyle/>
        <a:p>
          <a:endParaRPr lang="en-US"/>
        </a:p>
      </dgm:t>
    </dgm:pt>
    <dgm:pt modelId="{35C7B77B-C5FC-46C6-9C99-1508BE0CBA44}">
      <dgm:prSet custT="1"/>
      <dgm:spPr>
        <a:xfrm rot="5400000">
          <a:off x="2332466" y="-291115"/>
          <a:ext cx="341348" cy="4271068"/>
        </a:xfrm>
        <a:prstGeom prst="round2SameRect">
          <a:avLst/>
        </a:prstGeom>
        <a:solidFill>
          <a:sysClr val="window" lastClr="FFFFFF">
            <a:alpha val="90000"/>
            <a:hueOff val="0"/>
            <a:satOff val="0"/>
            <a:lumOff val="0"/>
            <a:alphaOff val="0"/>
          </a:sysClr>
        </a:solidFill>
        <a:ln w="12700" cap="flat" cmpd="sng" algn="ctr">
          <a:solidFill>
            <a:srgbClr val="4472C4"/>
          </a:solidFill>
          <a:prstDash val="solid"/>
          <a:miter lim="800000"/>
        </a:ln>
        <a:effectLst/>
      </dgm:spPr>
      <dgm:t>
        <a:bodyPr/>
        <a:lstStyle/>
        <a:p>
          <a:pPr>
            <a:buChar char="•"/>
          </a:pPr>
          <a:r>
            <a:rPr lang="en-US" sz="1600" dirty="0">
              <a:solidFill>
                <a:sysClr val="windowText" lastClr="000000">
                  <a:hueOff val="0"/>
                  <a:satOff val="0"/>
                  <a:lumOff val="0"/>
                  <a:alphaOff val="0"/>
                </a:sysClr>
              </a:solidFill>
              <a:latin typeface="Calibri" panose="020F0502020204030204"/>
              <a:ea typeface="+mn-ea"/>
              <a:cs typeface="+mn-cs"/>
            </a:rPr>
            <a:t>Reconnect with school staff to discuss project findings</a:t>
          </a:r>
        </a:p>
      </dgm:t>
    </dgm:pt>
    <dgm:pt modelId="{1BC6310A-A86F-4C91-89C3-A07B5F5328E5}" type="parTrans" cxnId="{A787578E-2AE4-4A51-A1A1-83D398241919}">
      <dgm:prSet/>
      <dgm:spPr/>
      <dgm:t>
        <a:bodyPr/>
        <a:lstStyle/>
        <a:p>
          <a:endParaRPr lang="en-US"/>
        </a:p>
      </dgm:t>
    </dgm:pt>
    <dgm:pt modelId="{59160EA8-50D3-40C9-94D9-42980152D3C4}" type="sibTrans" cxnId="{A787578E-2AE4-4A51-A1A1-83D398241919}">
      <dgm:prSet/>
      <dgm:spPr/>
      <dgm:t>
        <a:bodyPr/>
        <a:lstStyle/>
        <a:p>
          <a:endParaRPr lang="en-US"/>
        </a:p>
      </dgm:t>
    </dgm:pt>
    <dgm:pt modelId="{0C1D3DC9-786C-43F8-8DD0-1801D0478247}">
      <dgm:prSet phldrT="[Text]" custT="1"/>
      <dgm:spPr>
        <a:xfrm rot="5400000">
          <a:off x="2332466" y="-1544380"/>
          <a:ext cx="341348" cy="4271068"/>
        </a:xfrm>
        <a:prstGeom prst="round2SameRect">
          <a:avLst/>
        </a:prstGeom>
        <a:solidFill>
          <a:sysClr val="window" lastClr="FFFFFF">
            <a:alpha val="90000"/>
            <a:hueOff val="0"/>
            <a:satOff val="0"/>
            <a:lumOff val="0"/>
            <a:alphaOff val="0"/>
          </a:sysClr>
        </a:solidFill>
        <a:ln w="12700" cap="flat" cmpd="sng" algn="ctr">
          <a:solidFill>
            <a:srgbClr val="ED7D31"/>
          </a:solidFill>
          <a:prstDash val="solid"/>
          <a:miter lim="800000"/>
        </a:ln>
        <a:effectLst/>
      </dgm:spPr>
      <dgm:t>
        <a:bodyPr/>
        <a:lstStyle/>
        <a:p>
          <a:pPr>
            <a:buChar char="•"/>
          </a:pPr>
          <a:r>
            <a:rPr lang="en-US" sz="1600" dirty="0">
              <a:solidFill>
                <a:sysClr val="windowText" lastClr="000000">
                  <a:hueOff val="0"/>
                  <a:satOff val="0"/>
                  <a:lumOff val="0"/>
                  <a:alphaOff val="0"/>
                </a:sysClr>
              </a:solidFill>
              <a:latin typeface="Calibri" panose="020F0502020204030204"/>
              <a:ea typeface="+mn-ea"/>
              <a:cs typeface="+mn-cs"/>
            </a:rPr>
            <a:t>Connect with school staff to discuss project</a:t>
          </a:r>
        </a:p>
      </dgm:t>
    </dgm:pt>
    <dgm:pt modelId="{1025875C-3FA1-45D1-8723-0462766EB409}" type="parTrans" cxnId="{FE4D87AE-E990-4133-9E0D-7A909FF3FC52}">
      <dgm:prSet/>
      <dgm:spPr/>
      <dgm:t>
        <a:bodyPr/>
        <a:lstStyle/>
        <a:p>
          <a:endParaRPr lang="en-US"/>
        </a:p>
      </dgm:t>
    </dgm:pt>
    <dgm:pt modelId="{E9AB4E49-270F-46C8-B3A1-394C25890B95}" type="sibTrans" cxnId="{FE4D87AE-E990-4133-9E0D-7A909FF3FC52}">
      <dgm:prSet/>
      <dgm:spPr/>
      <dgm:t>
        <a:bodyPr/>
        <a:lstStyle/>
        <a:p>
          <a:endParaRPr lang="en-US"/>
        </a:p>
      </dgm:t>
    </dgm:pt>
    <dgm:pt modelId="{21CB470A-BDBE-445B-9215-15871DF8EDEE}" type="pres">
      <dgm:prSet presAssocID="{1F0A95D1-19D3-4D06-9A1D-5F7201121A96}" presName="linearFlow" presStyleCnt="0">
        <dgm:presLayoutVars>
          <dgm:dir/>
          <dgm:animLvl val="lvl"/>
          <dgm:resizeHandles val="exact"/>
        </dgm:presLayoutVars>
      </dgm:prSet>
      <dgm:spPr/>
    </dgm:pt>
    <dgm:pt modelId="{00534AEB-C98F-4568-A27F-8183AED71671}" type="pres">
      <dgm:prSet presAssocID="{35A68C3D-0065-4FD6-AC56-7A666334928C}" presName="composite" presStyleCnt="0"/>
      <dgm:spPr/>
    </dgm:pt>
    <dgm:pt modelId="{B1A361E3-60AC-4FB5-800D-05E1CC2FE0A6}" type="pres">
      <dgm:prSet presAssocID="{35A68C3D-0065-4FD6-AC56-7A666334928C}" presName="parentText" presStyleLbl="alignNode1" presStyleIdx="0" presStyleCnt="6">
        <dgm:presLayoutVars>
          <dgm:chMax val="1"/>
          <dgm:bulletEnabled val="1"/>
        </dgm:presLayoutVars>
      </dgm:prSet>
      <dgm:spPr/>
    </dgm:pt>
    <dgm:pt modelId="{B971270E-4786-417A-9BAB-961AEC333DAA}" type="pres">
      <dgm:prSet presAssocID="{35A68C3D-0065-4FD6-AC56-7A666334928C}" presName="descendantText" presStyleLbl="alignAcc1" presStyleIdx="0" presStyleCnt="6">
        <dgm:presLayoutVars>
          <dgm:bulletEnabled val="1"/>
        </dgm:presLayoutVars>
      </dgm:prSet>
      <dgm:spPr/>
    </dgm:pt>
    <dgm:pt modelId="{1861D065-6FA3-48F2-89CA-3F8876988E79}" type="pres">
      <dgm:prSet presAssocID="{0639E24C-70F2-40F5-BE39-3AAB81CCD0DC}" presName="sp" presStyleCnt="0"/>
      <dgm:spPr/>
    </dgm:pt>
    <dgm:pt modelId="{213B9E93-59C6-417F-B302-CD744A477CB2}" type="pres">
      <dgm:prSet presAssocID="{8E2392C6-39A4-4271-9B5E-5818D6B72215}" presName="composite" presStyleCnt="0"/>
      <dgm:spPr/>
    </dgm:pt>
    <dgm:pt modelId="{3BEC914B-94CF-4FCF-802B-49C087ADB637}" type="pres">
      <dgm:prSet presAssocID="{8E2392C6-39A4-4271-9B5E-5818D6B72215}" presName="parentText" presStyleLbl="alignNode1" presStyleIdx="1" presStyleCnt="6">
        <dgm:presLayoutVars>
          <dgm:chMax val="1"/>
          <dgm:bulletEnabled val="1"/>
        </dgm:presLayoutVars>
      </dgm:prSet>
      <dgm:spPr/>
    </dgm:pt>
    <dgm:pt modelId="{50DE3468-82FD-45E4-A716-9B9127DE2285}" type="pres">
      <dgm:prSet presAssocID="{8E2392C6-39A4-4271-9B5E-5818D6B72215}" presName="descendantText" presStyleLbl="alignAcc1" presStyleIdx="1" presStyleCnt="6">
        <dgm:presLayoutVars>
          <dgm:bulletEnabled val="1"/>
        </dgm:presLayoutVars>
      </dgm:prSet>
      <dgm:spPr/>
    </dgm:pt>
    <dgm:pt modelId="{91E66F31-3CF1-481C-A011-EB94F0E5A7A1}" type="pres">
      <dgm:prSet presAssocID="{C18F8BFB-AB4D-4D8C-A3BC-CA607960378F}" presName="sp" presStyleCnt="0"/>
      <dgm:spPr/>
    </dgm:pt>
    <dgm:pt modelId="{45545890-C066-4FD3-A11C-6DA35BE66F5B}" type="pres">
      <dgm:prSet presAssocID="{7CAA45E5-C4F2-4866-BA46-EE11781DFB3C}" presName="composite" presStyleCnt="0"/>
      <dgm:spPr/>
    </dgm:pt>
    <dgm:pt modelId="{A7E9EB91-DFA6-4453-BCCE-DB73D430455D}" type="pres">
      <dgm:prSet presAssocID="{7CAA45E5-C4F2-4866-BA46-EE11781DFB3C}" presName="parentText" presStyleLbl="alignNode1" presStyleIdx="2" presStyleCnt="6">
        <dgm:presLayoutVars>
          <dgm:chMax val="1"/>
          <dgm:bulletEnabled val="1"/>
        </dgm:presLayoutVars>
      </dgm:prSet>
      <dgm:spPr/>
    </dgm:pt>
    <dgm:pt modelId="{C8CFA2F5-3CA2-423E-BBD0-0B58A489E56D}" type="pres">
      <dgm:prSet presAssocID="{7CAA45E5-C4F2-4866-BA46-EE11781DFB3C}" presName="descendantText" presStyleLbl="alignAcc1" presStyleIdx="2" presStyleCnt="6">
        <dgm:presLayoutVars>
          <dgm:bulletEnabled val="1"/>
        </dgm:presLayoutVars>
      </dgm:prSet>
      <dgm:spPr/>
    </dgm:pt>
    <dgm:pt modelId="{4A6BC5B0-0033-4F77-ADAF-5A2136220C8F}" type="pres">
      <dgm:prSet presAssocID="{F147C6E5-42DB-4109-9619-5E50BEA4A52F}" presName="sp" presStyleCnt="0"/>
      <dgm:spPr/>
    </dgm:pt>
    <dgm:pt modelId="{4A505E68-D6EE-40D7-AB78-07115E58F88B}" type="pres">
      <dgm:prSet presAssocID="{06945BC9-3BD1-4D63-AA96-D353C0C8B0A4}" presName="composite" presStyleCnt="0"/>
      <dgm:spPr/>
    </dgm:pt>
    <dgm:pt modelId="{275705E4-0AD6-42C8-B694-B80AB95139C9}" type="pres">
      <dgm:prSet presAssocID="{06945BC9-3BD1-4D63-AA96-D353C0C8B0A4}" presName="parentText" presStyleLbl="alignNode1" presStyleIdx="3" presStyleCnt="6">
        <dgm:presLayoutVars>
          <dgm:chMax val="1"/>
          <dgm:bulletEnabled val="1"/>
        </dgm:presLayoutVars>
      </dgm:prSet>
      <dgm:spPr/>
    </dgm:pt>
    <dgm:pt modelId="{F01111E3-F79B-400C-87F9-A4F6C543F99C}" type="pres">
      <dgm:prSet presAssocID="{06945BC9-3BD1-4D63-AA96-D353C0C8B0A4}" presName="descendantText" presStyleLbl="alignAcc1" presStyleIdx="3" presStyleCnt="6">
        <dgm:presLayoutVars>
          <dgm:bulletEnabled val="1"/>
        </dgm:presLayoutVars>
      </dgm:prSet>
      <dgm:spPr/>
    </dgm:pt>
    <dgm:pt modelId="{D565A0E3-0FE5-46B9-AEFD-5AD1382B2279}" type="pres">
      <dgm:prSet presAssocID="{360D7FA6-1D34-4ECE-B8BF-2BD900862BF6}" presName="sp" presStyleCnt="0"/>
      <dgm:spPr/>
    </dgm:pt>
    <dgm:pt modelId="{9AF51717-9574-4991-941C-2850BE785209}" type="pres">
      <dgm:prSet presAssocID="{C8C023FF-D850-4E2B-BF26-D7E1F241EB10}" presName="composite" presStyleCnt="0"/>
      <dgm:spPr/>
    </dgm:pt>
    <dgm:pt modelId="{AD41A459-B4E1-4896-9F9F-4BFAD6BE0893}" type="pres">
      <dgm:prSet presAssocID="{C8C023FF-D850-4E2B-BF26-D7E1F241EB10}" presName="parentText" presStyleLbl="alignNode1" presStyleIdx="4" presStyleCnt="6">
        <dgm:presLayoutVars>
          <dgm:chMax val="1"/>
          <dgm:bulletEnabled val="1"/>
        </dgm:presLayoutVars>
      </dgm:prSet>
      <dgm:spPr/>
    </dgm:pt>
    <dgm:pt modelId="{948106E5-D2F8-4266-B8C1-DA5C5ECA6CEF}" type="pres">
      <dgm:prSet presAssocID="{C8C023FF-D850-4E2B-BF26-D7E1F241EB10}" presName="descendantText" presStyleLbl="alignAcc1" presStyleIdx="4" presStyleCnt="6">
        <dgm:presLayoutVars>
          <dgm:bulletEnabled val="1"/>
        </dgm:presLayoutVars>
      </dgm:prSet>
      <dgm:spPr/>
    </dgm:pt>
    <dgm:pt modelId="{1BC2D000-423F-446D-8A29-00D54AB47DE3}" type="pres">
      <dgm:prSet presAssocID="{6F38B61D-2148-4F56-9038-3F4F6EEDB8A5}" presName="sp" presStyleCnt="0"/>
      <dgm:spPr/>
    </dgm:pt>
    <dgm:pt modelId="{8B43E0EA-8ECE-4292-A3DE-D93D431C8DE3}" type="pres">
      <dgm:prSet presAssocID="{440B2F01-0603-4BF9-A8F4-AC5AED5C37B2}" presName="composite" presStyleCnt="0"/>
      <dgm:spPr/>
    </dgm:pt>
    <dgm:pt modelId="{1F16BA4A-6110-440D-BE44-FE21EDB64EAC}" type="pres">
      <dgm:prSet presAssocID="{440B2F01-0603-4BF9-A8F4-AC5AED5C37B2}" presName="parentText" presStyleLbl="alignNode1" presStyleIdx="5" presStyleCnt="6">
        <dgm:presLayoutVars>
          <dgm:chMax val="1"/>
          <dgm:bulletEnabled val="1"/>
        </dgm:presLayoutVars>
      </dgm:prSet>
      <dgm:spPr/>
    </dgm:pt>
    <dgm:pt modelId="{55055AF6-196A-4822-B0BA-40A3CE4A1F61}" type="pres">
      <dgm:prSet presAssocID="{440B2F01-0603-4BF9-A8F4-AC5AED5C37B2}" presName="descendantText" presStyleLbl="alignAcc1" presStyleIdx="5" presStyleCnt="6">
        <dgm:presLayoutVars>
          <dgm:bulletEnabled val="1"/>
        </dgm:presLayoutVars>
      </dgm:prSet>
      <dgm:spPr/>
    </dgm:pt>
  </dgm:ptLst>
  <dgm:cxnLst>
    <dgm:cxn modelId="{75581101-6A07-4B2A-89AA-A435746D98AA}" srcId="{06945BC9-3BD1-4D63-AA96-D353C0C8B0A4}" destId="{E3EF6274-A087-4CB4-BA5C-5925A3151433}" srcOrd="0" destOrd="0" parTransId="{AEC492A6-EE01-448C-99E9-115900B94E84}" sibTransId="{95AC404A-B113-4D5F-A683-A9F95E0C2208}"/>
    <dgm:cxn modelId="{9A4ECB05-AF6D-4100-A9ED-C71C19E0076F}" type="presOf" srcId="{0C1D3DC9-786C-43F8-8DD0-1801D0478247}" destId="{50DE3468-82FD-45E4-A716-9B9127DE2285}" srcOrd="0" destOrd="0" presId="urn:microsoft.com/office/officeart/2005/8/layout/chevron2"/>
    <dgm:cxn modelId="{841DA00B-8243-4890-9F89-B1D4955BF0B7}" type="presOf" srcId="{5D1922F3-80D2-4ECF-AB58-B8FA6BB42931}" destId="{C8CFA2F5-3CA2-423E-BBD0-0B58A489E56D}" srcOrd="0" destOrd="1" presId="urn:microsoft.com/office/officeart/2005/8/layout/chevron2"/>
    <dgm:cxn modelId="{A96D751D-5A34-4BF8-B0D0-6FF72AE833C6}" srcId="{1F0A95D1-19D3-4D06-9A1D-5F7201121A96}" destId="{440B2F01-0603-4BF9-A8F4-AC5AED5C37B2}" srcOrd="5" destOrd="0" parTransId="{4C59DFFA-AA65-49B3-8D0F-FF15D2708AB3}" sibTransId="{AD21B054-2FFA-4427-9B2B-56E449EC5535}"/>
    <dgm:cxn modelId="{CB544521-51B3-48F3-8BA0-8BFD71DFEBB0}" type="presOf" srcId="{F4D63BE3-AA5F-4D00-B92F-09CE87B09F6E}" destId="{948106E5-D2F8-4266-B8C1-DA5C5ECA6CEF}" srcOrd="0" destOrd="0" presId="urn:microsoft.com/office/officeart/2005/8/layout/chevron2"/>
    <dgm:cxn modelId="{E024A026-5400-4472-9959-1563C9A9962A}" type="presOf" srcId="{440B2F01-0603-4BF9-A8F4-AC5AED5C37B2}" destId="{1F16BA4A-6110-440D-BE44-FE21EDB64EAC}" srcOrd="0" destOrd="0" presId="urn:microsoft.com/office/officeart/2005/8/layout/chevron2"/>
    <dgm:cxn modelId="{962AF326-6CF3-4F5B-82D2-E6E4DC4C1F3F}" type="presOf" srcId="{7CAA45E5-C4F2-4866-BA46-EE11781DFB3C}" destId="{A7E9EB91-DFA6-4453-BCCE-DB73D430455D}" srcOrd="0" destOrd="0" presId="urn:microsoft.com/office/officeart/2005/8/layout/chevron2"/>
    <dgm:cxn modelId="{07F90C29-F2EA-45BB-9C38-08AA30B34A4F}" type="presOf" srcId="{8E2392C6-39A4-4271-9B5E-5818D6B72215}" destId="{3BEC914B-94CF-4FCF-802B-49C087ADB637}" srcOrd="0" destOrd="0" presId="urn:microsoft.com/office/officeart/2005/8/layout/chevron2"/>
    <dgm:cxn modelId="{817ABF2E-EC45-4A62-9B44-85D2FD6F72DB}" type="presOf" srcId="{1F0A95D1-19D3-4D06-9A1D-5F7201121A96}" destId="{21CB470A-BDBE-445B-9215-15871DF8EDEE}" srcOrd="0" destOrd="0" presId="urn:microsoft.com/office/officeart/2005/8/layout/chevron2"/>
    <dgm:cxn modelId="{A80CCE33-0982-4891-943F-5F9DED71141C}" srcId="{06945BC9-3BD1-4D63-AA96-D353C0C8B0A4}" destId="{A3853453-8850-4E22-A2C6-40CEBE02C09E}" srcOrd="1" destOrd="0" parTransId="{79B3F408-8336-4A32-A445-682B78767D95}" sibTransId="{3A87E9B9-FBF7-420E-BE0D-A4F8D2D91468}"/>
    <dgm:cxn modelId="{CE40FE34-1BB1-41AB-9E07-EFA6CB0D3A4E}" srcId="{1F0A95D1-19D3-4D06-9A1D-5F7201121A96}" destId="{8E2392C6-39A4-4271-9B5E-5818D6B72215}" srcOrd="1" destOrd="0" parTransId="{9D11C1EB-2698-411E-BC54-A729C5FD7FBA}" sibTransId="{C18F8BFB-AB4D-4D8C-A3BC-CA607960378F}"/>
    <dgm:cxn modelId="{4A58C940-3E47-4F81-B17A-4C9E732CEAE5}" srcId="{35A68C3D-0065-4FD6-AC56-7A666334928C}" destId="{B2BB99E1-4794-4ECD-AA3F-7CEC07C5E12E}" srcOrd="0" destOrd="0" parTransId="{D09C9537-96ED-47F4-B099-A9A096996764}" sibTransId="{6364C619-C264-4758-8F80-6B71957704FE}"/>
    <dgm:cxn modelId="{CB7C365E-1A7A-48E5-B396-E5D8BEC5300E}" type="presOf" srcId="{939BD139-3725-4B48-B00E-57E3D89948CA}" destId="{55055AF6-196A-4822-B0BA-40A3CE4A1F61}" srcOrd="0" destOrd="0" presId="urn:microsoft.com/office/officeart/2005/8/layout/chevron2"/>
    <dgm:cxn modelId="{840B4241-2705-4F1A-AE91-0C2E91152BE3}" srcId="{1F0A95D1-19D3-4D06-9A1D-5F7201121A96}" destId="{7CAA45E5-C4F2-4866-BA46-EE11781DFB3C}" srcOrd="2" destOrd="0" parTransId="{FDBD62A5-B23D-462F-92A7-740FF81F31F8}" sibTransId="{F147C6E5-42DB-4109-9619-5E50BEA4A52F}"/>
    <dgm:cxn modelId="{D24F0668-3DB4-4823-A45F-3F8C1E7760F6}" srcId="{7CAA45E5-C4F2-4866-BA46-EE11781DFB3C}" destId="{557BF0CC-1D4D-41F1-8221-8004D8728D98}" srcOrd="0" destOrd="0" parTransId="{52A1A5CC-15E0-4FBB-ADE8-101D91F5349C}" sibTransId="{C792ADB3-4552-4E64-BDBB-3CC1172FA737}"/>
    <dgm:cxn modelId="{D598126A-FDED-460F-8020-9250C688A3AD}" srcId="{1F0A95D1-19D3-4D06-9A1D-5F7201121A96}" destId="{C8C023FF-D850-4E2B-BF26-D7E1F241EB10}" srcOrd="4" destOrd="0" parTransId="{00BFE626-89C0-4DC0-9601-D25938F02FB8}" sibTransId="{6F38B61D-2148-4F56-9038-3F4F6EEDB8A5}"/>
    <dgm:cxn modelId="{DB53F754-AD59-486B-B497-5724594E1E41}" type="presOf" srcId="{E3EF6274-A087-4CB4-BA5C-5925A3151433}" destId="{F01111E3-F79B-400C-87F9-A4F6C543F99C}" srcOrd="0" destOrd="0" presId="urn:microsoft.com/office/officeart/2005/8/layout/chevron2"/>
    <dgm:cxn modelId="{9C3F065A-FF06-4F5B-B541-F40B8E0E9EA8}" type="presOf" srcId="{A3853453-8850-4E22-A2C6-40CEBE02C09E}" destId="{F01111E3-F79B-400C-87F9-A4F6C543F99C}" srcOrd="0" destOrd="1" presId="urn:microsoft.com/office/officeart/2005/8/layout/chevron2"/>
    <dgm:cxn modelId="{8C138A80-315C-48A2-8C10-0F92F83C838A}" type="presOf" srcId="{B2BB99E1-4794-4ECD-AA3F-7CEC07C5E12E}" destId="{B971270E-4786-417A-9BAB-961AEC333DAA}" srcOrd="0" destOrd="0" presId="urn:microsoft.com/office/officeart/2005/8/layout/chevron2"/>
    <dgm:cxn modelId="{F1CE0282-2D7F-47F8-9152-AA3502E138EB}" srcId="{C8C023FF-D850-4E2B-BF26-D7E1F241EB10}" destId="{F4D63BE3-AA5F-4D00-B92F-09CE87B09F6E}" srcOrd="0" destOrd="0" parTransId="{926CD02B-AA68-40B3-BF5B-13307055E698}" sibTransId="{DFA409D8-E4AB-4FCB-858F-38A4C9E7B542}"/>
    <dgm:cxn modelId="{A787578E-2AE4-4A51-A1A1-83D398241919}" srcId="{C8C023FF-D850-4E2B-BF26-D7E1F241EB10}" destId="{35C7B77B-C5FC-46C6-9C99-1508BE0CBA44}" srcOrd="1" destOrd="0" parTransId="{1BC6310A-A86F-4C91-89C3-A07B5F5328E5}" sibTransId="{59160EA8-50D3-40C9-94D9-42980152D3C4}"/>
    <dgm:cxn modelId="{21C18B93-0D28-4C6C-857A-2305F1598EF4}" srcId="{1F0A95D1-19D3-4D06-9A1D-5F7201121A96}" destId="{06945BC9-3BD1-4D63-AA96-D353C0C8B0A4}" srcOrd="3" destOrd="0" parTransId="{1BF4DE4E-47F3-4006-B045-E068D20027C4}" sibTransId="{360D7FA6-1D34-4ECE-B8BF-2BD900862BF6}"/>
    <dgm:cxn modelId="{1DBE7EA5-5130-49B8-A765-A4E6D18C387F}" type="presOf" srcId="{289BCDEE-8DE0-4248-8412-740E48CED9FB}" destId="{B971270E-4786-417A-9BAB-961AEC333DAA}" srcOrd="0" destOrd="1" presId="urn:microsoft.com/office/officeart/2005/8/layout/chevron2"/>
    <dgm:cxn modelId="{FE4D87AE-E990-4133-9E0D-7A909FF3FC52}" srcId="{8E2392C6-39A4-4271-9B5E-5818D6B72215}" destId="{0C1D3DC9-786C-43F8-8DD0-1801D0478247}" srcOrd="0" destOrd="0" parTransId="{1025875C-3FA1-45D1-8723-0462766EB409}" sibTransId="{E9AB4E49-270F-46C8-B3A1-394C25890B95}"/>
    <dgm:cxn modelId="{AF3937AF-CE8E-4657-ACD9-54BF278BAC08}" type="presOf" srcId="{557BF0CC-1D4D-41F1-8221-8004D8728D98}" destId="{C8CFA2F5-3CA2-423E-BBD0-0B58A489E56D}" srcOrd="0" destOrd="0" presId="urn:microsoft.com/office/officeart/2005/8/layout/chevron2"/>
    <dgm:cxn modelId="{23C552C1-EBE3-4924-B8F7-EB077A93B50C}" srcId="{7CAA45E5-C4F2-4866-BA46-EE11781DFB3C}" destId="{5D1922F3-80D2-4ECF-AB58-B8FA6BB42931}" srcOrd="1" destOrd="0" parTransId="{BAB54782-0201-4DDE-9592-91DDB99E8F3B}" sibTransId="{87145847-CECD-4DA2-8DAF-C78DCDD373B9}"/>
    <dgm:cxn modelId="{E98953D3-CBA0-40DF-A721-006F89716D13}" type="presOf" srcId="{C8C023FF-D850-4E2B-BF26-D7E1F241EB10}" destId="{AD41A459-B4E1-4896-9F9F-4BFAD6BE0893}" srcOrd="0" destOrd="0" presId="urn:microsoft.com/office/officeart/2005/8/layout/chevron2"/>
    <dgm:cxn modelId="{C3AEA0DF-B353-4439-8C4C-5CE83DDBD3C2}" type="presOf" srcId="{06945BC9-3BD1-4D63-AA96-D353C0C8B0A4}" destId="{275705E4-0AD6-42C8-B694-B80AB95139C9}" srcOrd="0" destOrd="0" presId="urn:microsoft.com/office/officeart/2005/8/layout/chevron2"/>
    <dgm:cxn modelId="{F7EA6CE0-6975-4AC3-89AC-F85FE6E66BFD}" srcId="{440B2F01-0603-4BF9-A8F4-AC5AED5C37B2}" destId="{939BD139-3725-4B48-B00E-57E3D89948CA}" srcOrd="0" destOrd="0" parTransId="{B8F0534C-F44C-4E40-A4BA-79904E54C978}" sibTransId="{854F3E07-647E-4A1C-9623-6DC5C665A17A}"/>
    <dgm:cxn modelId="{C00253E1-7176-41AE-B454-704FD87DCD44}" type="presOf" srcId="{35A68C3D-0065-4FD6-AC56-7A666334928C}" destId="{B1A361E3-60AC-4FB5-800D-05E1CC2FE0A6}" srcOrd="0" destOrd="0" presId="urn:microsoft.com/office/officeart/2005/8/layout/chevron2"/>
    <dgm:cxn modelId="{E88E2AE9-637A-4FAD-B971-828267DD1C5D}" type="presOf" srcId="{35C7B77B-C5FC-46C6-9C99-1508BE0CBA44}" destId="{948106E5-D2F8-4266-B8C1-DA5C5ECA6CEF}" srcOrd="0" destOrd="1" presId="urn:microsoft.com/office/officeart/2005/8/layout/chevron2"/>
    <dgm:cxn modelId="{1885A4F0-B62C-46E8-B6DC-989965648BC9}" srcId="{1F0A95D1-19D3-4D06-9A1D-5F7201121A96}" destId="{35A68C3D-0065-4FD6-AC56-7A666334928C}" srcOrd="0" destOrd="0" parTransId="{9D4CF036-A63E-4CFB-BED8-5879F2845C72}" sibTransId="{0639E24C-70F2-40F5-BE39-3AAB81CCD0DC}"/>
    <dgm:cxn modelId="{90090BF2-96D6-4022-91D8-F26FD84335AF}" srcId="{8E2392C6-39A4-4271-9B5E-5818D6B72215}" destId="{B770A177-1B64-4C20-8649-7997328FBB63}" srcOrd="1" destOrd="0" parTransId="{0222C5DE-0318-42A3-B8BB-CF4551810811}" sibTransId="{0FC2EA40-CA5E-47C9-8FE7-DDB6D1018487}"/>
    <dgm:cxn modelId="{473596F2-4AB1-47FE-9F27-E205E1C991D4}" type="presOf" srcId="{B770A177-1B64-4C20-8649-7997328FBB63}" destId="{50DE3468-82FD-45E4-A716-9B9127DE2285}" srcOrd="0" destOrd="1" presId="urn:microsoft.com/office/officeart/2005/8/layout/chevron2"/>
    <dgm:cxn modelId="{697F71F3-DE3B-4441-BA48-F766ABB39566}" srcId="{35A68C3D-0065-4FD6-AC56-7A666334928C}" destId="{289BCDEE-8DE0-4248-8412-740E48CED9FB}" srcOrd="1" destOrd="0" parTransId="{A39CF30C-4242-49FB-9C39-E08A54F0CAD8}" sibTransId="{8094150F-ED73-4AF6-AAF2-B3C39EBE69AE}"/>
    <dgm:cxn modelId="{90EB6AEA-A7B1-4939-AC4D-7993CF55DE63}" type="presParOf" srcId="{21CB470A-BDBE-445B-9215-15871DF8EDEE}" destId="{00534AEB-C98F-4568-A27F-8183AED71671}" srcOrd="0" destOrd="0" presId="urn:microsoft.com/office/officeart/2005/8/layout/chevron2"/>
    <dgm:cxn modelId="{1741CE4D-AC36-4262-8B7C-5FA1CFEEE100}" type="presParOf" srcId="{00534AEB-C98F-4568-A27F-8183AED71671}" destId="{B1A361E3-60AC-4FB5-800D-05E1CC2FE0A6}" srcOrd="0" destOrd="0" presId="urn:microsoft.com/office/officeart/2005/8/layout/chevron2"/>
    <dgm:cxn modelId="{E5482FFB-6BD7-4CEA-8A7D-374A5BAD9B42}" type="presParOf" srcId="{00534AEB-C98F-4568-A27F-8183AED71671}" destId="{B971270E-4786-417A-9BAB-961AEC333DAA}" srcOrd="1" destOrd="0" presId="urn:microsoft.com/office/officeart/2005/8/layout/chevron2"/>
    <dgm:cxn modelId="{66B59729-3759-4D66-AF60-AF6BA76488DA}" type="presParOf" srcId="{21CB470A-BDBE-445B-9215-15871DF8EDEE}" destId="{1861D065-6FA3-48F2-89CA-3F8876988E79}" srcOrd="1" destOrd="0" presId="urn:microsoft.com/office/officeart/2005/8/layout/chevron2"/>
    <dgm:cxn modelId="{5BFF0000-0569-45BD-895F-23DFBC9FAE4F}" type="presParOf" srcId="{21CB470A-BDBE-445B-9215-15871DF8EDEE}" destId="{213B9E93-59C6-417F-B302-CD744A477CB2}" srcOrd="2" destOrd="0" presId="urn:microsoft.com/office/officeart/2005/8/layout/chevron2"/>
    <dgm:cxn modelId="{91F2F714-C69D-4485-ADE8-D3BFAC7B9BA9}" type="presParOf" srcId="{213B9E93-59C6-417F-B302-CD744A477CB2}" destId="{3BEC914B-94CF-4FCF-802B-49C087ADB637}" srcOrd="0" destOrd="0" presId="urn:microsoft.com/office/officeart/2005/8/layout/chevron2"/>
    <dgm:cxn modelId="{8D6B56D6-B93B-46E6-AB19-F85316877D80}" type="presParOf" srcId="{213B9E93-59C6-417F-B302-CD744A477CB2}" destId="{50DE3468-82FD-45E4-A716-9B9127DE2285}" srcOrd="1" destOrd="0" presId="urn:microsoft.com/office/officeart/2005/8/layout/chevron2"/>
    <dgm:cxn modelId="{A7871179-B732-4532-B07E-B249065F6C24}" type="presParOf" srcId="{21CB470A-BDBE-445B-9215-15871DF8EDEE}" destId="{91E66F31-3CF1-481C-A011-EB94F0E5A7A1}" srcOrd="3" destOrd="0" presId="urn:microsoft.com/office/officeart/2005/8/layout/chevron2"/>
    <dgm:cxn modelId="{FE58DE74-1AC1-4D46-A053-8B3266856E89}" type="presParOf" srcId="{21CB470A-BDBE-445B-9215-15871DF8EDEE}" destId="{45545890-C066-4FD3-A11C-6DA35BE66F5B}" srcOrd="4" destOrd="0" presId="urn:microsoft.com/office/officeart/2005/8/layout/chevron2"/>
    <dgm:cxn modelId="{EA23E242-EAC6-475B-BFB1-03F5119F34B1}" type="presParOf" srcId="{45545890-C066-4FD3-A11C-6DA35BE66F5B}" destId="{A7E9EB91-DFA6-4453-BCCE-DB73D430455D}" srcOrd="0" destOrd="0" presId="urn:microsoft.com/office/officeart/2005/8/layout/chevron2"/>
    <dgm:cxn modelId="{87A9F227-9107-402D-882B-967966E86605}" type="presParOf" srcId="{45545890-C066-4FD3-A11C-6DA35BE66F5B}" destId="{C8CFA2F5-3CA2-423E-BBD0-0B58A489E56D}" srcOrd="1" destOrd="0" presId="urn:microsoft.com/office/officeart/2005/8/layout/chevron2"/>
    <dgm:cxn modelId="{6B8295BD-5936-4071-B0B9-CC4559197439}" type="presParOf" srcId="{21CB470A-BDBE-445B-9215-15871DF8EDEE}" destId="{4A6BC5B0-0033-4F77-ADAF-5A2136220C8F}" srcOrd="5" destOrd="0" presId="urn:microsoft.com/office/officeart/2005/8/layout/chevron2"/>
    <dgm:cxn modelId="{AC36EDE2-1E1C-416D-A62E-E5EC712094D4}" type="presParOf" srcId="{21CB470A-BDBE-445B-9215-15871DF8EDEE}" destId="{4A505E68-D6EE-40D7-AB78-07115E58F88B}" srcOrd="6" destOrd="0" presId="urn:microsoft.com/office/officeart/2005/8/layout/chevron2"/>
    <dgm:cxn modelId="{D083FBFC-F651-4B94-B012-E419C8E9C3E3}" type="presParOf" srcId="{4A505E68-D6EE-40D7-AB78-07115E58F88B}" destId="{275705E4-0AD6-42C8-B694-B80AB95139C9}" srcOrd="0" destOrd="0" presId="urn:microsoft.com/office/officeart/2005/8/layout/chevron2"/>
    <dgm:cxn modelId="{C1B8FD56-6B58-4626-B23D-1565EC8377D3}" type="presParOf" srcId="{4A505E68-D6EE-40D7-AB78-07115E58F88B}" destId="{F01111E3-F79B-400C-87F9-A4F6C543F99C}" srcOrd="1" destOrd="0" presId="urn:microsoft.com/office/officeart/2005/8/layout/chevron2"/>
    <dgm:cxn modelId="{2D2B43AA-C351-40FC-BB18-C610F8BEFC71}" type="presParOf" srcId="{21CB470A-BDBE-445B-9215-15871DF8EDEE}" destId="{D565A0E3-0FE5-46B9-AEFD-5AD1382B2279}" srcOrd="7" destOrd="0" presId="urn:microsoft.com/office/officeart/2005/8/layout/chevron2"/>
    <dgm:cxn modelId="{E85490B3-2B71-4486-B4DE-2D15298EA2B1}" type="presParOf" srcId="{21CB470A-BDBE-445B-9215-15871DF8EDEE}" destId="{9AF51717-9574-4991-941C-2850BE785209}" srcOrd="8" destOrd="0" presId="urn:microsoft.com/office/officeart/2005/8/layout/chevron2"/>
    <dgm:cxn modelId="{70F64E1D-A5F8-438E-97FC-BC1C19F4BAEA}" type="presParOf" srcId="{9AF51717-9574-4991-941C-2850BE785209}" destId="{AD41A459-B4E1-4896-9F9F-4BFAD6BE0893}" srcOrd="0" destOrd="0" presId="urn:microsoft.com/office/officeart/2005/8/layout/chevron2"/>
    <dgm:cxn modelId="{FCD047A0-C85A-4507-B22A-9B19F41DB4FB}" type="presParOf" srcId="{9AF51717-9574-4991-941C-2850BE785209}" destId="{948106E5-D2F8-4266-B8C1-DA5C5ECA6CEF}" srcOrd="1" destOrd="0" presId="urn:microsoft.com/office/officeart/2005/8/layout/chevron2"/>
    <dgm:cxn modelId="{227DFB4B-EA9A-42B0-8B43-1291B59CAA1C}" type="presParOf" srcId="{21CB470A-BDBE-445B-9215-15871DF8EDEE}" destId="{1BC2D000-423F-446D-8A29-00D54AB47DE3}" srcOrd="9" destOrd="0" presId="urn:microsoft.com/office/officeart/2005/8/layout/chevron2"/>
    <dgm:cxn modelId="{9D1F04F8-54A5-4B17-A5A3-6AB2DA814AC4}" type="presParOf" srcId="{21CB470A-BDBE-445B-9215-15871DF8EDEE}" destId="{8B43E0EA-8ECE-4292-A3DE-D93D431C8DE3}" srcOrd="10" destOrd="0" presId="urn:microsoft.com/office/officeart/2005/8/layout/chevron2"/>
    <dgm:cxn modelId="{DE2ED448-A0A1-4EF7-8EC1-62607DD1F755}" type="presParOf" srcId="{8B43E0EA-8ECE-4292-A3DE-D93D431C8DE3}" destId="{1F16BA4A-6110-440D-BE44-FE21EDB64EAC}" srcOrd="0" destOrd="0" presId="urn:microsoft.com/office/officeart/2005/8/layout/chevron2"/>
    <dgm:cxn modelId="{28C28AA2-79A8-4CC5-B736-6F5CA7529572}" type="presParOf" srcId="{8B43E0EA-8ECE-4292-A3DE-D93D431C8DE3}" destId="{55055AF6-196A-4822-B0BA-40A3CE4A1F6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361E3-60AC-4FB5-800D-05E1CC2FE0A6}">
      <dsp:nvSpPr>
        <dsp:cNvPr id="0" name=""/>
        <dsp:cNvSpPr/>
      </dsp:nvSpPr>
      <dsp:spPr>
        <a:xfrm rot="5400000">
          <a:off x="-130892" y="132570"/>
          <a:ext cx="872615" cy="610830"/>
        </a:xfrm>
        <a:prstGeom prst="chevron">
          <a:avLst/>
        </a:prstGeom>
        <a:solidFill>
          <a:srgbClr val="D94945"/>
        </a:solid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 lastClr="FFFFFF"/>
              </a:solidFill>
              <a:latin typeface="Calibri" panose="020F0502020204030204"/>
              <a:ea typeface="+mn-ea"/>
              <a:cs typeface="+mn-cs"/>
            </a:rPr>
            <a:t>JAN</a:t>
          </a:r>
        </a:p>
      </dsp:txBody>
      <dsp:txXfrm rot="-5400000">
        <a:off x="1" y="307092"/>
        <a:ext cx="610830" cy="261785"/>
      </dsp:txXfrm>
    </dsp:sp>
    <dsp:sp modelId="{B971270E-4786-417A-9BAB-961AEC333DAA}">
      <dsp:nvSpPr>
        <dsp:cNvPr id="0" name=""/>
        <dsp:cNvSpPr/>
      </dsp:nvSpPr>
      <dsp:spPr>
        <a:xfrm rot="5400000">
          <a:off x="3462163" y="-2849655"/>
          <a:ext cx="567200" cy="6269866"/>
        </a:xfrm>
        <a:prstGeom prst="round2SameRect">
          <a:avLst/>
        </a:prstGeom>
        <a:solidFill>
          <a:sysClr val="window" lastClr="FFFFFF">
            <a:alpha val="90000"/>
            <a:hueOff val="0"/>
            <a:satOff val="0"/>
            <a:lumOff val="0"/>
            <a:alphaOff val="0"/>
          </a:sysClr>
        </a:solidFill>
        <a:ln w="12700" cap="flat" cmpd="sng" algn="ctr">
          <a:solidFill>
            <a:srgbClr val="D9494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Calibri" panose="020F0502020204030204"/>
              <a:ea typeface="+mn-ea"/>
              <a:cs typeface="+mn-cs"/>
            </a:rPr>
            <a:t>Finalize outreach plan and staff survey based on LHNC partner feedback</a:t>
          </a: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Calibri" panose="020F0502020204030204"/>
              <a:ea typeface="+mn-ea"/>
              <a:cs typeface="+mn-cs"/>
            </a:rPr>
            <a:t>Finalize groups/ individuals for interviews</a:t>
          </a:r>
        </a:p>
      </dsp:txBody>
      <dsp:txXfrm rot="-5400000">
        <a:off x="610830" y="29366"/>
        <a:ext cx="6242178" cy="511824"/>
      </dsp:txXfrm>
    </dsp:sp>
    <dsp:sp modelId="{3BEC914B-94CF-4FCF-802B-49C087ADB637}">
      <dsp:nvSpPr>
        <dsp:cNvPr id="0" name=""/>
        <dsp:cNvSpPr/>
      </dsp:nvSpPr>
      <dsp:spPr>
        <a:xfrm rot="5400000">
          <a:off x="-130892" y="906707"/>
          <a:ext cx="872615" cy="610830"/>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 lastClr="FFFFFF"/>
              </a:solidFill>
              <a:latin typeface="Calibri" panose="020F0502020204030204"/>
              <a:ea typeface="+mn-ea"/>
              <a:cs typeface="+mn-cs"/>
            </a:rPr>
            <a:t>FEB</a:t>
          </a:r>
        </a:p>
      </dsp:txBody>
      <dsp:txXfrm rot="-5400000">
        <a:off x="1" y="1081229"/>
        <a:ext cx="610830" cy="261785"/>
      </dsp:txXfrm>
    </dsp:sp>
    <dsp:sp modelId="{50DE3468-82FD-45E4-A716-9B9127DE2285}">
      <dsp:nvSpPr>
        <dsp:cNvPr id="0" name=""/>
        <dsp:cNvSpPr/>
      </dsp:nvSpPr>
      <dsp:spPr>
        <a:xfrm rot="5400000">
          <a:off x="3462163" y="-2075517"/>
          <a:ext cx="567200" cy="6269866"/>
        </a:xfrm>
        <a:prstGeom prst="round2SameRect">
          <a:avLst/>
        </a:prstGeom>
        <a:solidFill>
          <a:sysClr val="window" lastClr="FFFFFF">
            <a:alpha val="90000"/>
            <a:hueOff val="0"/>
            <a:satOff val="0"/>
            <a:lumOff val="0"/>
            <a:alphaOff val="0"/>
          </a:sys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Calibri" panose="020F0502020204030204"/>
              <a:ea typeface="+mn-ea"/>
              <a:cs typeface="+mn-cs"/>
            </a:rPr>
            <a:t>Connect with school staff to discuss project</a:t>
          </a: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Calibri" panose="020F0502020204030204"/>
              <a:ea typeface="+mn-ea"/>
              <a:cs typeface="+mn-cs"/>
            </a:rPr>
            <a:t>Schedule &amp; begin interviews</a:t>
          </a:r>
        </a:p>
      </dsp:txBody>
      <dsp:txXfrm rot="-5400000">
        <a:off x="610830" y="803504"/>
        <a:ext cx="6242178" cy="511824"/>
      </dsp:txXfrm>
    </dsp:sp>
    <dsp:sp modelId="{A7E9EB91-DFA6-4453-BCCE-DB73D430455D}">
      <dsp:nvSpPr>
        <dsp:cNvPr id="0" name=""/>
        <dsp:cNvSpPr/>
      </dsp:nvSpPr>
      <dsp:spPr>
        <a:xfrm rot="5400000">
          <a:off x="-130892" y="1680844"/>
          <a:ext cx="872615" cy="610830"/>
        </a:xfrm>
        <a:prstGeom prst="chevron">
          <a:avLst/>
        </a:prstGeom>
        <a:solidFill>
          <a:srgbClr val="FFC000">
            <a:hueOff val="0"/>
            <a:satOff val="0"/>
            <a:lumOff val="0"/>
            <a:alphaOff val="0"/>
          </a:srgbClr>
        </a:solidFill>
        <a:ln w="12700" cap="flat" cmpd="sng" algn="ctr">
          <a:solidFill>
            <a:srgbClr val="FFC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 lastClr="FFFFFF"/>
              </a:solidFill>
              <a:latin typeface="Calibri" panose="020F0502020204030204"/>
              <a:ea typeface="+mn-ea"/>
              <a:cs typeface="+mn-cs"/>
            </a:rPr>
            <a:t>MAR-APR</a:t>
          </a:r>
        </a:p>
      </dsp:txBody>
      <dsp:txXfrm rot="-5400000">
        <a:off x="1" y="1855366"/>
        <a:ext cx="610830" cy="261785"/>
      </dsp:txXfrm>
    </dsp:sp>
    <dsp:sp modelId="{C8CFA2F5-3CA2-423E-BBD0-0B58A489E56D}">
      <dsp:nvSpPr>
        <dsp:cNvPr id="0" name=""/>
        <dsp:cNvSpPr/>
      </dsp:nvSpPr>
      <dsp:spPr>
        <a:xfrm rot="5400000">
          <a:off x="3462163" y="-1301380"/>
          <a:ext cx="567200" cy="6269866"/>
        </a:xfrm>
        <a:prstGeom prst="round2SameRect">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Calibri" panose="020F0502020204030204"/>
              <a:ea typeface="+mn-ea"/>
              <a:cs typeface="+mn-cs"/>
            </a:rPr>
            <a:t>Send out staff survey</a:t>
          </a: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Calibri" panose="020F0502020204030204"/>
              <a:ea typeface="+mn-ea"/>
              <a:cs typeface="+mn-cs"/>
            </a:rPr>
            <a:t>Update Roadmap to Inclusivity based on interview/survey feedback</a:t>
          </a:r>
        </a:p>
      </dsp:txBody>
      <dsp:txXfrm rot="-5400000">
        <a:off x="610830" y="1577641"/>
        <a:ext cx="6242178" cy="511824"/>
      </dsp:txXfrm>
    </dsp:sp>
    <dsp:sp modelId="{275705E4-0AD6-42C8-B694-B80AB95139C9}">
      <dsp:nvSpPr>
        <dsp:cNvPr id="0" name=""/>
        <dsp:cNvSpPr/>
      </dsp:nvSpPr>
      <dsp:spPr>
        <a:xfrm rot="5400000">
          <a:off x="-130892" y="2454981"/>
          <a:ext cx="872615" cy="610830"/>
        </a:xfrm>
        <a:prstGeom prst="chevron">
          <a:avLst/>
        </a:prstGeom>
        <a:solidFill>
          <a:srgbClr val="70AD47"/>
        </a:solidFill>
        <a:ln w="12700" cap="flat" cmpd="sng" algn="ctr">
          <a:solidFill>
            <a:srgbClr val="70AD4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 lastClr="FFFFFF"/>
              </a:solidFill>
              <a:latin typeface="Calibri" panose="020F0502020204030204"/>
              <a:ea typeface="+mn-ea"/>
              <a:cs typeface="+mn-cs"/>
            </a:rPr>
            <a:t>MAY-JUN</a:t>
          </a:r>
        </a:p>
      </dsp:txBody>
      <dsp:txXfrm rot="-5400000">
        <a:off x="1" y="2629503"/>
        <a:ext cx="610830" cy="261785"/>
      </dsp:txXfrm>
    </dsp:sp>
    <dsp:sp modelId="{F01111E3-F79B-400C-87F9-A4F6C543F99C}">
      <dsp:nvSpPr>
        <dsp:cNvPr id="0" name=""/>
        <dsp:cNvSpPr/>
      </dsp:nvSpPr>
      <dsp:spPr>
        <a:xfrm rot="5400000">
          <a:off x="3462163" y="-527243"/>
          <a:ext cx="567200" cy="6269866"/>
        </a:xfrm>
        <a:prstGeom prst="round2SameRect">
          <a:avLst/>
        </a:prstGeom>
        <a:solidFill>
          <a:sysClr val="window" lastClr="FFFFFF">
            <a:alpha val="90000"/>
            <a:hueOff val="0"/>
            <a:satOff val="0"/>
            <a:lumOff val="0"/>
            <a:alphaOff val="0"/>
          </a:sysClr>
        </a:solidFill>
        <a:ln w="12700" cap="flat" cmpd="sng" algn="ctr">
          <a:solidFill>
            <a:srgbClr val="70AD47"/>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Calibri" panose="020F0502020204030204"/>
              <a:ea typeface="+mn-ea"/>
              <a:cs typeface="+mn-cs"/>
            </a:rPr>
            <a:t>Update existing kits based on feedback</a:t>
          </a: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Calibri" panose="020F0502020204030204"/>
              <a:ea typeface="+mn-ea"/>
              <a:cs typeface="+mn-cs"/>
            </a:rPr>
            <a:t>Safe space kit distribution to businesses for Pride month</a:t>
          </a:r>
        </a:p>
      </dsp:txBody>
      <dsp:txXfrm rot="-5400000">
        <a:off x="610830" y="2351778"/>
        <a:ext cx="6242178" cy="511824"/>
      </dsp:txXfrm>
    </dsp:sp>
    <dsp:sp modelId="{AD41A459-B4E1-4896-9F9F-4BFAD6BE0893}">
      <dsp:nvSpPr>
        <dsp:cNvPr id="0" name=""/>
        <dsp:cNvSpPr/>
      </dsp:nvSpPr>
      <dsp:spPr>
        <a:xfrm rot="5400000">
          <a:off x="-130892" y="3229118"/>
          <a:ext cx="872615" cy="610830"/>
        </a:xfrm>
        <a:prstGeom prst="chevron">
          <a:avLst/>
        </a:prstGeom>
        <a:solidFill>
          <a:srgbClr val="4472C4"/>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 lastClr="FFFFFF"/>
              </a:solidFill>
              <a:latin typeface="Calibri" panose="020F0502020204030204"/>
              <a:ea typeface="+mn-ea"/>
              <a:cs typeface="+mn-cs"/>
            </a:rPr>
            <a:t>JUL</a:t>
          </a:r>
        </a:p>
      </dsp:txBody>
      <dsp:txXfrm rot="-5400000">
        <a:off x="1" y="3403640"/>
        <a:ext cx="610830" cy="261785"/>
      </dsp:txXfrm>
    </dsp:sp>
    <dsp:sp modelId="{948106E5-D2F8-4266-B8C1-DA5C5ECA6CEF}">
      <dsp:nvSpPr>
        <dsp:cNvPr id="0" name=""/>
        <dsp:cNvSpPr/>
      </dsp:nvSpPr>
      <dsp:spPr>
        <a:xfrm rot="5400000">
          <a:off x="3462163" y="246893"/>
          <a:ext cx="567200" cy="6269866"/>
        </a:xfrm>
        <a:prstGeom prst="round2SameRect">
          <a:avLst/>
        </a:prstGeom>
        <a:solidFill>
          <a:sysClr val="window" lastClr="FFFFFF">
            <a:alpha val="90000"/>
            <a:hueOff val="0"/>
            <a:satOff val="0"/>
            <a:lumOff val="0"/>
            <a:alphaOff val="0"/>
          </a:sysClr>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Calibri" panose="020F0502020204030204"/>
              <a:ea typeface="+mn-ea"/>
              <a:cs typeface="+mn-cs"/>
            </a:rPr>
            <a:t>Ideate based on interview data and create prototype</a:t>
          </a: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Calibri" panose="020F0502020204030204"/>
              <a:ea typeface="+mn-ea"/>
              <a:cs typeface="+mn-cs"/>
            </a:rPr>
            <a:t>Reconnect with school staff to discuss project findings</a:t>
          </a:r>
        </a:p>
      </dsp:txBody>
      <dsp:txXfrm rot="-5400000">
        <a:off x="610830" y="3125914"/>
        <a:ext cx="6242178" cy="511824"/>
      </dsp:txXfrm>
    </dsp:sp>
    <dsp:sp modelId="{1F16BA4A-6110-440D-BE44-FE21EDB64EAC}">
      <dsp:nvSpPr>
        <dsp:cNvPr id="0" name=""/>
        <dsp:cNvSpPr/>
      </dsp:nvSpPr>
      <dsp:spPr>
        <a:xfrm rot="5400000">
          <a:off x="-130892" y="4003255"/>
          <a:ext cx="872615" cy="610830"/>
        </a:xfrm>
        <a:prstGeom prst="chevron">
          <a:avLst/>
        </a:prstGeom>
        <a:solidFill>
          <a:srgbClr val="8F67D7"/>
        </a:solidFill>
        <a:ln w="12700" cap="flat" cmpd="sng" algn="ctr">
          <a:solidFill>
            <a:srgbClr val="8F67D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 lastClr="FFFFFF"/>
              </a:solidFill>
              <a:latin typeface="Calibri" panose="020F0502020204030204"/>
              <a:ea typeface="+mn-ea"/>
              <a:cs typeface="+mn-cs"/>
            </a:rPr>
            <a:t>AUG</a:t>
          </a:r>
        </a:p>
      </dsp:txBody>
      <dsp:txXfrm rot="-5400000">
        <a:off x="1" y="4177777"/>
        <a:ext cx="610830" cy="261785"/>
      </dsp:txXfrm>
    </dsp:sp>
    <dsp:sp modelId="{55055AF6-196A-4822-B0BA-40A3CE4A1F61}">
      <dsp:nvSpPr>
        <dsp:cNvPr id="0" name=""/>
        <dsp:cNvSpPr/>
      </dsp:nvSpPr>
      <dsp:spPr>
        <a:xfrm rot="5400000">
          <a:off x="3462163" y="1021030"/>
          <a:ext cx="567200" cy="6269866"/>
        </a:xfrm>
        <a:prstGeom prst="round2SameRect">
          <a:avLst/>
        </a:prstGeom>
        <a:solidFill>
          <a:sysClr val="window" lastClr="FFFFFF">
            <a:alpha val="90000"/>
            <a:hueOff val="0"/>
            <a:satOff val="0"/>
            <a:lumOff val="0"/>
            <a:alphaOff val="0"/>
          </a:sysClr>
        </a:solidFill>
        <a:ln w="12700" cap="flat" cmpd="sng" algn="ctr">
          <a:solidFill>
            <a:srgbClr val="8F67D7"/>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Calibri" panose="020F0502020204030204"/>
              <a:ea typeface="+mn-ea"/>
              <a:cs typeface="+mn-cs"/>
            </a:rPr>
            <a:t>Design and launch prototype for 23/24 school year</a:t>
          </a:r>
        </a:p>
      </dsp:txBody>
      <dsp:txXfrm rot="-5400000">
        <a:off x="610830" y="3900051"/>
        <a:ext cx="6242178" cy="51182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7C2A1-4329-460C-B332-2E7E500E69FE}" type="datetimeFigureOut">
              <a:rPr lang="en-US" smtClean="0"/>
              <a:t>4/25/2023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52C21-DD57-4E9A-A5ED-4C1C324295F1}" type="slidenum">
              <a:rPr lang="en-US" smtClean="0"/>
              <a:t>‹#›</a:t>
            </a:fld>
            <a:endParaRPr lang="en-US"/>
          </a:p>
        </p:txBody>
      </p:sp>
    </p:spTree>
    <p:extLst>
      <p:ext uri="{BB962C8B-B14F-4D97-AF65-F5344CB8AC3E}">
        <p14:creationId xmlns:p14="http://schemas.microsoft.com/office/powerpoint/2010/main" val="3681530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790C18A-31AA-4ABE-8106-6AC91B7689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7405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ffdc8fc742_0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ffdc8fc742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809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ffdc8fc742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ffdc8fc742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398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ffdc8fc742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ffdc8fc742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9918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ffdc8fc742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ffdc8fc742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0853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698995fd2a_3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698995fd2a_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6053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ffdc8fc742_0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ffdc8fc742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228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3200" dirty="0"/>
              <a:t>$4000 available to use</a:t>
            </a:r>
          </a:p>
          <a:p>
            <a:pPr marL="914400" lvl="1" indent="-457200">
              <a:buFont typeface="Arial" panose="020B0604020202020204" pitchFamily="34" charset="0"/>
              <a:buChar char="•"/>
            </a:pPr>
            <a:r>
              <a:rPr lang="en-US" sz="3200" dirty="0"/>
              <a:t>Allocation of funds</a:t>
            </a:r>
          </a:p>
          <a:p>
            <a:pPr marL="914400" lvl="1" indent="-457200">
              <a:buFont typeface="Arial" panose="020B0604020202020204" pitchFamily="34" charset="0"/>
              <a:buChar char="•"/>
            </a:pPr>
            <a:r>
              <a:rPr lang="en-US" sz="3200" dirty="0"/>
              <a:t>Stipends for youth </a:t>
            </a:r>
          </a:p>
          <a:p>
            <a:pPr marL="914400" lvl="1"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Timeline of Youth Event forum </a:t>
            </a:r>
          </a:p>
          <a:p>
            <a:pPr marL="914400" lvl="1" indent="-457200">
              <a:buFont typeface="Arial" panose="020B0604020202020204" pitchFamily="34" charset="0"/>
              <a:buChar char="•"/>
            </a:pPr>
            <a:r>
              <a:rPr lang="en-US" sz="3200" dirty="0"/>
              <a:t>Scope/scale of project</a:t>
            </a:r>
          </a:p>
          <a:p>
            <a:pPr marL="914400" lvl="1" indent="-457200">
              <a:buFont typeface="Arial" panose="020B0604020202020204" pitchFamily="34" charset="0"/>
              <a:buChar char="•"/>
            </a:pPr>
            <a:r>
              <a:rPr lang="en-US" sz="3200" dirty="0"/>
              <a:t>Assess and assign resources </a:t>
            </a:r>
          </a:p>
          <a:p>
            <a:pPr marL="914400" lvl="1" indent="-457200">
              <a:buFont typeface="Arial" panose="020B0604020202020204" pitchFamily="34" charset="0"/>
              <a:buChar char="•"/>
            </a:pPr>
            <a:r>
              <a:rPr lang="en-US" sz="3200" dirty="0"/>
              <a:t>Tasks required for project</a:t>
            </a:r>
          </a:p>
          <a:p>
            <a:pPr marL="914400" lvl="1" indent="-457200">
              <a:buFont typeface="Arial" panose="020B0604020202020204" pitchFamily="34" charset="0"/>
              <a:buChar char="•"/>
            </a:pPr>
            <a:r>
              <a:rPr lang="en-US" sz="3200" dirty="0"/>
              <a:t>Date tasks need to be completed by</a:t>
            </a:r>
          </a:p>
          <a:p>
            <a:pPr marL="914400" lvl="1" indent="-457200">
              <a:buFont typeface="Arial" panose="020B0604020202020204" pitchFamily="34" charset="0"/>
              <a:buChar char="•"/>
            </a:pPr>
            <a:r>
              <a:rPr lang="en-US" sz="3200" dirty="0"/>
              <a:t>Projected date of event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790C18A-31AA-4ABE-8106-6AC91B7689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2396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790C18A-31AA-4ABE-8106-6AC91B7689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1307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eaLnBrk="0" fontAlgn="base" hangingPunct="0">
              <a:spcBef>
                <a:spcPct val="0"/>
              </a:spcBef>
              <a:spcAft>
                <a:spcPct val="0"/>
              </a:spcAft>
              <a:buFont typeface="Arial" panose="020B0604020202020204" pitchFamily="34" charset="0"/>
              <a:buChar char="•"/>
            </a:pPr>
            <a:r>
              <a:rPr lang="en-US" altLang="en-US" sz="1200" dirty="0"/>
              <a:t>For Spanish Interpretation:</a:t>
            </a:r>
          </a:p>
          <a:p>
            <a:pPr lvl="0" eaLnBrk="0" fontAlgn="base" hangingPunct="0">
              <a:spcBef>
                <a:spcPct val="0"/>
              </a:spcBef>
              <a:spcAft>
                <a:spcPct val="0"/>
              </a:spcAft>
            </a:pPr>
            <a:r>
              <a:rPr lang="en-US" altLang="en-US" sz="1200" dirty="0"/>
              <a:t>	In your meeting/webinar controls, click </a:t>
            </a:r>
            <a:r>
              <a:rPr lang="en-US" altLang="en-US" sz="1200" b="1" dirty="0"/>
              <a:t>Interpretation</a:t>
            </a:r>
            <a:r>
              <a:rPr lang="en-US" altLang="en-US" sz="1200" dirty="0"/>
              <a:t>    </a:t>
            </a:r>
          </a:p>
          <a:p>
            <a:pPr lvl="0" eaLnBrk="0" fontAlgn="base" hangingPunct="0">
              <a:spcBef>
                <a:spcPct val="0"/>
              </a:spcBef>
              <a:spcAft>
                <a:spcPct val="0"/>
              </a:spcAft>
            </a:pPr>
            <a:r>
              <a:rPr lang="en-US" altLang="en-US" sz="1200" dirty="0"/>
              <a:t>	 Click the language that you would like to hear.</a:t>
            </a:r>
            <a:br>
              <a:rPr lang="en-US" altLang="en-US" sz="1200" dirty="0"/>
            </a:br>
            <a:r>
              <a:rPr lang="en-US" sz="1200" dirty="0"/>
              <a:t>We will track questions in the chat and reach out with any answers that we can’t answer immediately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790C18A-31AA-4ABE-8106-6AC91B7689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5304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eaLnBrk="0" fontAlgn="base" hangingPunct="0">
              <a:spcBef>
                <a:spcPct val="0"/>
              </a:spcBef>
              <a:spcAft>
                <a:spcPct val="0"/>
              </a:spcAft>
              <a:buFont typeface="Arial" panose="020B0604020202020204" pitchFamily="34" charset="0"/>
              <a:buChar char="•"/>
            </a:pPr>
            <a:r>
              <a:rPr lang="en-US" altLang="en-US" sz="1200" dirty="0"/>
              <a:t>For Spanish Interpretation:</a:t>
            </a:r>
          </a:p>
          <a:p>
            <a:pPr lvl="0" eaLnBrk="0" fontAlgn="base" hangingPunct="0">
              <a:spcBef>
                <a:spcPct val="0"/>
              </a:spcBef>
              <a:spcAft>
                <a:spcPct val="0"/>
              </a:spcAft>
            </a:pPr>
            <a:r>
              <a:rPr lang="en-US" altLang="en-US" sz="1200" dirty="0"/>
              <a:t>	In your meeting/webinar controls, click </a:t>
            </a:r>
            <a:r>
              <a:rPr lang="en-US" altLang="en-US" sz="1200" b="1" dirty="0"/>
              <a:t>Interpretation</a:t>
            </a:r>
            <a:r>
              <a:rPr lang="en-US" altLang="en-US" sz="1200" dirty="0"/>
              <a:t>    </a:t>
            </a:r>
          </a:p>
          <a:p>
            <a:pPr lvl="0" eaLnBrk="0" fontAlgn="base" hangingPunct="0">
              <a:spcBef>
                <a:spcPct val="0"/>
              </a:spcBef>
              <a:spcAft>
                <a:spcPct val="0"/>
              </a:spcAft>
            </a:pPr>
            <a:r>
              <a:rPr lang="en-US" altLang="en-US" sz="1200" dirty="0"/>
              <a:t>	 Click the language that you would like to hear.</a:t>
            </a:r>
            <a:br>
              <a:rPr lang="en-US" altLang="en-US" sz="1200" dirty="0"/>
            </a:br>
            <a:r>
              <a:rPr lang="en-US" sz="1200" dirty="0"/>
              <a:t>We will track questions in the chat and reach out with any answers that we can’t answer immediately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790C18A-31AA-4ABE-8106-6AC91B7689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9232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eaLnBrk="0" fontAlgn="base" hangingPunct="0">
              <a:spcBef>
                <a:spcPct val="0"/>
              </a:spcBef>
              <a:spcAft>
                <a:spcPct val="0"/>
              </a:spcAft>
              <a:buFont typeface="Arial" panose="020B0604020202020204" pitchFamily="34" charset="0"/>
              <a:buChar char="•"/>
            </a:pPr>
            <a:r>
              <a:rPr lang="en-US" altLang="en-US" sz="1200" dirty="0"/>
              <a:t>For Spanish Interpretation:</a:t>
            </a:r>
          </a:p>
          <a:p>
            <a:pPr lvl="0" eaLnBrk="0" fontAlgn="base" hangingPunct="0">
              <a:spcBef>
                <a:spcPct val="0"/>
              </a:spcBef>
              <a:spcAft>
                <a:spcPct val="0"/>
              </a:spcAft>
            </a:pPr>
            <a:r>
              <a:rPr lang="en-US" altLang="en-US" sz="1200" dirty="0"/>
              <a:t>	In your meeting/webinar controls, click </a:t>
            </a:r>
            <a:r>
              <a:rPr lang="en-US" altLang="en-US" sz="1200" b="1" dirty="0"/>
              <a:t>Interpretation</a:t>
            </a:r>
            <a:r>
              <a:rPr lang="en-US" altLang="en-US" sz="1200" dirty="0"/>
              <a:t>    </a:t>
            </a:r>
          </a:p>
          <a:p>
            <a:pPr lvl="0" eaLnBrk="0" fontAlgn="base" hangingPunct="0">
              <a:spcBef>
                <a:spcPct val="0"/>
              </a:spcBef>
              <a:spcAft>
                <a:spcPct val="0"/>
              </a:spcAft>
            </a:pPr>
            <a:r>
              <a:rPr lang="en-US" altLang="en-US" sz="1200" dirty="0"/>
              <a:t>	 Click the language that you would like to hear.</a:t>
            </a:r>
            <a:br>
              <a:rPr lang="en-US" altLang="en-US" sz="1200" dirty="0"/>
            </a:br>
            <a:r>
              <a:rPr lang="en-US" sz="1200" dirty="0"/>
              <a:t>We will track questions in the chat and reach out with any answers that we can’t answer immediately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790C18A-31AA-4ABE-8106-6AC91B7689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4135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eaLnBrk="0" fontAlgn="base" hangingPunct="0">
              <a:spcBef>
                <a:spcPct val="0"/>
              </a:spcBef>
              <a:spcAft>
                <a:spcPct val="0"/>
              </a:spcAft>
              <a:buFont typeface="Arial" panose="020B0604020202020204" pitchFamily="34" charset="0"/>
              <a:buChar char="•"/>
            </a:pPr>
            <a:r>
              <a:rPr lang="en-US" altLang="en-US" sz="1200" dirty="0"/>
              <a:t>For Spanish Interpretation:</a:t>
            </a:r>
          </a:p>
          <a:p>
            <a:pPr lvl="0" eaLnBrk="0" fontAlgn="base" hangingPunct="0">
              <a:spcBef>
                <a:spcPct val="0"/>
              </a:spcBef>
              <a:spcAft>
                <a:spcPct val="0"/>
              </a:spcAft>
            </a:pPr>
            <a:r>
              <a:rPr lang="en-US" altLang="en-US" sz="1200" dirty="0"/>
              <a:t>	In your meeting/webinar controls, click </a:t>
            </a:r>
            <a:r>
              <a:rPr lang="en-US" altLang="en-US" sz="1200" b="1" dirty="0"/>
              <a:t>Interpretation</a:t>
            </a:r>
            <a:r>
              <a:rPr lang="en-US" altLang="en-US" sz="1200" dirty="0"/>
              <a:t>    </a:t>
            </a:r>
          </a:p>
          <a:p>
            <a:pPr lvl="0" eaLnBrk="0" fontAlgn="base" hangingPunct="0">
              <a:spcBef>
                <a:spcPct val="0"/>
              </a:spcBef>
              <a:spcAft>
                <a:spcPct val="0"/>
              </a:spcAft>
            </a:pPr>
            <a:r>
              <a:rPr lang="en-US" altLang="en-US" sz="1200" dirty="0"/>
              <a:t>	 Click the language that you would like to hear.</a:t>
            </a:r>
            <a:br>
              <a:rPr lang="en-US" altLang="en-US" sz="1200" dirty="0"/>
            </a:br>
            <a:r>
              <a:rPr lang="en-US" sz="1200" dirty="0"/>
              <a:t>We will track questions in the chat and reach out with any answers that we can’t answer immediately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790C18A-31AA-4ABE-8106-6AC91B7689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7370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eaLnBrk="0" fontAlgn="base" hangingPunct="0">
              <a:spcBef>
                <a:spcPct val="0"/>
              </a:spcBef>
              <a:spcAft>
                <a:spcPct val="0"/>
              </a:spcAft>
              <a:buFont typeface="Arial" panose="020B0604020202020204" pitchFamily="34" charset="0"/>
              <a:buChar char="•"/>
            </a:pPr>
            <a:r>
              <a:rPr lang="en-US" altLang="en-US" sz="1200" dirty="0"/>
              <a:t>For Spanish Interpretation:</a:t>
            </a:r>
          </a:p>
          <a:p>
            <a:pPr lvl="0" eaLnBrk="0" fontAlgn="base" hangingPunct="0">
              <a:spcBef>
                <a:spcPct val="0"/>
              </a:spcBef>
              <a:spcAft>
                <a:spcPct val="0"/>
              </a:spcAft>
            </a:pPr>
            <a:r>
              <a:rPr lang="en-US" altLang="en-US" sz="1200" dirty="0"/>
              <a:t>	In your meeting/webinar controls, click </a:t>
            </a:r>
            <a:r>
              <a:rPr lang="en-US" altLang="en-US" sz="1200" b="1" dirty="0"/>
              <a:t>Interpretation</a:t>
            </a:r>
            <a:r>
              <a:rPr lang="en-US" altLang="en-US" sz="1200" dirty="0"/>
              <a:t>    </a:t>
            </a:r>
          </a:p>
          <a:p>
            <a:pPr lvl="0" eaLnBrk="0" fontAlgn="base" hangingPunct="0">
              <a:spcBef>
                <a:spcPct val="0"/>
              </a:spcBef>
              <a:spcAft>
                <a:spcPct val="0"/>
              </a:spcAft>
            </a:pPr>
            <a:r>
              <a:rPr lang="en-US" altLang="en-US" sz="1200" dirty="0"/>
              <a:t>	 Click the language that you would like to hear.</a:t>
            </a:r>
            <a:br>
              <a:rPr lang="en-US" altLang="en-US" sz="1200" dirty="0"/>
            </a:br>
            <a:r>
              <a:rPr lang="en-US" sz="1200" dirty="0"/>
              <a:t>We will track questions in the chat and reach out with any answers that we can’t answer immediately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790C18A-31AA-4ABE-8106-6AC91B7689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0518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eaLnBrk="0" fontAlgn="base" hangingPunct="0">
              <a:spcBef>
                <a:spcPct val="0"/>
              </a:spcBef>
              <a:spcAft>
                <a:spcPct val="0"/>
              </a:spcAft>
              <a:buFont typeface="Arial" panose="020B0604020202020204" pitchFamily="34" charset="0"/>
              <a:buChar char="•"/>
            </a:pPr>
            <a:r>
              <a:rPr lang="en-US" altLang="en-US" sz="1200" dirty="0"/>
              <a:t>For Spanish Interpretation:</a:t>
            </a:r>
          </a:p>
          <a:p>
            <a:pPr lvl="0" eaLnBrk="0" fontAlgn="base" hangingPunct="0">
              <a:spcBef>
                <a:spcPct val="0"/>
              </a:spcBef>
              <a:spcAft>
                <a:spcPct val="0"/>
              </a:spcAft>
            </a:pPr>
            <a:r>
              <a:rPr lang="en-US" altLang="en-US" sz="1200" dirty="0"/>
              <a:t>	In your meeting/webinar controls, click </a:t>
            </a:r>
            <a:r>
              <a:rPr lang="en-US" altLang="en-US" sz="1200" b="1" dirty="0"/>
              <a:t>Interpretation</a:t>
            </a:r>
            <a:r>
              <a:rPr lang="en-US" altLang="en-US" sz="1200" dirty="0"/>
              <a:t>    </a:t>
            </a:r>
          </a:p>
          <a:p>
            <a:pPr lvl="0" eaLnBrk="0" fontAlgn="base" hangingPunct="0">
              <a:spcBef>
                <a:spcPct val="0"/>
              </a:spcBef>
              <a:spcAft>
                <a:spcPct val="0"/>
              </a:spcAft>
            </a:pPr>
            <a:r>
              <a:rPr lang="en-US" altLang="en-US" sz="1200" dirty="0"/>
              <a:t>	 Click the language that you would like to hear.</a:t>
            </a:r>
            <a:br>
              <a:rPr lang="en-US" altLang="en-US" sz="1200" dirty="0"/>
            </a:br>
            <a:r>
              <a:rPr lang="en-US" sz="1200" dirty="0"/>
              <a:t>We will track questions in the chat and reach out with any answers that we can’t answer immediately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790C18A-31AA-4ABE-8106-6AC91B7689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7211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7779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ffdc8fc742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ffdc8fc742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701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5"/>
            <a:ext cx="407988" cy="819151"/>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4"/>
            <a:ext cx="7034363" cy="4268965"/>
          </a:xfrm>
        </p:spPr>
        <p:txBody>
          <a:bodyPr anchor="t">
            <a:normAutofit/>
          </a:bodyPr>
          <a:lstStyle>
            <a:lvl1pPr algn="l">
              <a:lnSpc>
                <a:spcPct val="85000"/>
              </a:lnSpc>
              <a:defRPr sz="77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913" y="5537925"/>
            <a:ext cx="7034363" cy="706355"/>
          </a:xfrm>
        </p:spPr>
        <p:txBody>
          <a:bodyPr>
            <a:normAutofit/>
          </a:bodyPr>
          <a:lstStyle>
            <a:lvl1pPr marL="0" indent="0" algn="l">
              <a:lnSpc>
                <a:spcPct val="114000"/>
              </a:lnSpc>
              <a:spcBef>
                <a:spcPts val="0"/>
              </a:spcBef>
              <a:buNone/>
              <a:defRPr sz="2000" b="0" i="1" baseline="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88914" y="6314440"/>
            <a:ext cx="1596623" cy="365125"/>
          </a:xfrm>
        </p:spPr>
        <p:txBody>
          <a:bodyPr/>
          <a:lstStyle>
            <a:lvl1pPr algn="l">
              <a:defRPr sz="1200">
                <a:solidFill>
                  <a:schemeClr val="tx2"/>
                </a:solidFill>
              </a:defRPr>
            </a:lvl1pPr>
          </a:lstStyle>
          <a:p>
            <a:fld id="{1D8BD707-D9CF-40AE-B4C6-C98DA3205C09}" type="datetimeFigureOut">
              <a:rPr lang="en-US" smtClean="0"/>
              <a:t>4/25/2023</a:t>
            </a:fld>
            <a:endParaRPr lang="en-US"/>
          </a:p>
        </p:txBody>
      </p:sp>
      <p:sp>
        <p:nvSpPr>
          <p:cNvPr id="5" name="Footer Placeholder 4"/>
          <p:cNvSpPr>
            <a:spLocks noGrp="1"/>
          </p:cNvSpPr>
          <p:nvPr>
            <p:ph type="ftr" sz="quarter" idx="11"/>
          </p:nvPr>
        </p:nvSpPr>
        <p:spPr>
          <a:xfrm>
            <a:off x="3000592" y="6314440"/>
            <a:ext cx="5122683" cy="365125"/>
          </a:xfrm>
        </p:spPr>
        <p:txBody>
          <a:bodyPr/>
          <a:lstStyle>
            <a:lvl1pPr algn="l">
              <a:defRPr b="0">
                <a:solidFill>
                  <a:schemeClr val="tx2"/>
                </a:solidFill>
              </a:defRPr>
            </a:lvl1pPr>
          </a:lstStyle>
          <a:p>
            <a:endParaRPr lang="en-US"/>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accent1"/>
                </a:solidFill>
              </a:defRPr>
            </a:lvl1pPr>
          </a:lstStyle>
          <a:p>
            <a:fld id="{B6F15528-21DE-4FAA-801E-634DDDAF4B2B}" type="slidenum">
              <a:rPr lang="en-US" smtClean="0"/>
              <a:t>‹#›</a:t>
            </a:fld>
            <a:endParaRPr lang="en-US"/>
          </a:p>
        </p:txBody>
      </p:sp>
      <p:cxnSp>
        <p:nvCxnSpPr>
          <p:cNvPr id="9" name="Straight Connector 8" title="Verticle Rule Line"/>
          <p:cNvCxnSpPr/>
          <p:nvPr/>
        </p:nvCxnSpPr>
        <p:spPr>
          <a:xfrm>
            <a:off x="773855" y="1257301"/>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1821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1601" y="640080"/>
            <a:ext cx="6248399" cy="558414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48819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1"/>
            <a:ext cx="407988" cy="819151"/>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Vertical Title 1"/>
          <p:cNvSpPr>
            <a:spLocks noGrp="1"/>
          </p:cNvSpPr>
          <p:nvPr>
            <p:ph type="title" orient="vert"/>
          </p:nvPr>
        </p:nvSpPr>
        <p:spPr>
          <a:xfrm>
            <a:off x="7990766" y="642931"/>
            <a:ext cx="2446671" cy="4678107"/>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1" y="642933"/>
            <a:ext cx="7070679" cy="46781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6187" y="5927132"/>
            <a:ext cx="3814856" cy="365125"/>
          </a:xfrm>
        </p:spPr>
        <p:txBody>
          <a:bodyPr/>
          <a:lstStyle/>
          <a:p>
            <a:fld id="{1D8BD707-D9CF-40AE-B4C6-C98DA3205C09}" type="datetimeFigureOut">
              <a:rPr lang="en-US" smtClean="0"/>
              <a:t>4/25/2023</a:t>
            </a:fld>
            <a:endParaRPr lang="en-US"/>
          </a:p>
        </p:txBody>
      </p:sp>
      <p:sp>
        <p:nvSpPr>
          <p:cNvPr id="5" name="Footer Placeholder 4"/>
          <p:cNvSpPr>
            <a:spLocks noGrp="1"/>
          </p:cNvSpPr>
          <p:nvPr>
            <p:ph type="ftr" sz="quarter" idx="11"/>
          </p:nvPr>
        </p:nvSpPr>
        <p:spPr>
          <a:xfrm>
            <a:off x="6536187" y="6315950"/>
            <a:ext cx="3814856" cy="365125"/>
          </a:xfrm>
        </p:spPr>
        <p:txBody>
          <a:bodyPr/>
          <a:lstStyle/>
          <a:p>
            <a:endParaRPr lang="en-US"/>
          </a:p>
        </p:txBody>
      </p:sp>
      <p:sp>
        <p:nvSpPr>
          <p:cNvPr id="6" name="Slide Number Placeholder 5"/>
          <p:cNvSpPr>
            <a:spLocks noGrp="1"/>
          </p:cNvSpPr>
          <p:nvPr>
            <p:ph type="sldNum" sz="quarter" idx="12"/>
          </p:nvPr>
        </p:nvSpPr>
        <p:spPr>
          <a:xfrm>
            <a:off x="11784011" y="5607592"/>
            <a:ext cx="407988" cy="365125"/>
          </a:xfrm>
        </p:spPr>
        <p:txBody>
          <a:bodyPr/>
          <a:lstStyle/>
          <a:p>
            <a:fld id="{B6F15528-21DE-4FAA-801E-634DDDAF4B2B}" type="slidenum">
              <a:rPr lang="en-US" smtClean="0"/>
              <a:t>‹#›</a:t>
            </a:fld>
            <a:endParaRPr lang="en-US"/>
          </a:p>
        </p:txBody>
      </p:sp>
      <p:cxnSp>
        <p:nvCxnSpPr>
          <p:cNvPr id="13" name="Straight Connector 12" title="Horizontal Rule Line"/>
          <p:cNvCxnSpPr/>
          <p:nvPr/>
        </p:nvCxnSpPr>
        <p:spPr>
          <a:xfrm>
            <a:off x="1" y="6199731"/>
            <a:ext cx="1026001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520268"/>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032000" y="1277427"/>
            <a:ext cx="8128000" cy="448157"/>
          </a:xfrm>
        </p:spPr>
        <p:txBody>
          <a:bodyPr lIns="0" tIns="0" rIns="0" bIns="0"/>
          <a:lstStyle>
            <a:lvl1pPr>
              <a:defRPr sz="2912" b="1" i="1">
                <a:solidFill>
                  <a:schemeClr val="tx1"/>
                </a:solidFill>
                <a:latin typeface="Palatino Linotype"/>
                <a:cs typeface="Palatino Linotype"/>
              </a:defRPr>
            </a:lvl1pPr>
          </a:lstStyle>
          <a:p>
            <a:endParaRPr/>
          </a:p>
        </p:txBody>
      </p:sp>
      <p:sp>
        <p:nvSpPr>
          <p:cNvPr id="3" name="Holder 3"/>
          <p:cNvSpPr>
            <a:spLocks noGrp="1"/>
          </p:cNvSpPr>
          <p:nvPr>
            <p:ph sz="half" idx="2"/>
          </p:nvPr>
        </p:nvSpPr>
        <p:spPr>
          <a:xfrm>
            <a:off x="609600" y="1577341"/>
            <a:ext cx="5303520" cy="34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1"/>
            <a:ext cx="5303520" cy="34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8655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313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604797"/>
            <a:ext cx="11329259" cy="614197"/>
          </a:xfrm>
          <a:prstGeom prst="rect">
            <a:avLst/>
          </a:prstGeom>
        </p:spPr>
        <p:txBody>
          <a:bodyPr anchor="ctr"/>
          <a:lstStyle>
            <a:lvl1pPr marL="0" indent="0">
              <a:buNone/>
              <a:defRPr sz="2667">
                <a:solidFill>
                  <a:schemeClr val="bg1"/>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507026"/>
            <a:ext cx="11329259" cy="3994316"/>
          </a:xfrm>
          <a:prstGeom prst="rect">
            <a:avLst/>
          </a:prstGeom>
        </p:spPr>
        <p:txBody>
          <a:bodyPr lIns="396000" anchor="t"/>
          <a:lstStyle>
            <a:lvl1pPr marL="0" indent="0">
              <a:buNone/>
              <a:defRPr sz="1867">
                <a:solidFill>
                  <a:schemeClr val="bg1"/>
                </a:solidFill>
              </a:defRPr>
            </a:lvl1pPr>
          </a:lstStyle>
          <a:p>
            <a:pPr lvl="0"/>
            <a:r>
              <a:rPr lang="en-US" altLang="ko-KR" dirty="0"/>
              <a:t>Click to edit Master text styles</a:t>
            </a:r>
          </a:p>
        </p:txBody>
      </p:sp>
    </p:spTree>
    <p:extLst>
      <p:ext uri="{BB962C8B-B14F-4D97-AF65-F5344CB8AC3E}">
        <p14:creationId xmlns:p14="http://schemas.microsoft.com/office/powerpoint/2010/main" val="160745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bg1"/>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bg1"/>
                </a:solidFill>
              </a:defRPr>
            </a:lvl1pPr>
          </a:lstStyle>
          <a:p>
            <a:pPr lvl="0"/>
            <a:r>
              <a:rPr lang="en-US" altLang="ko-KR" dirty="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bg1"/>
                </a:solidFill>
              </a:defRPr>
            </a:lvl1pPr>
          </a:lstStyle>
          <a:p>
            <a:pPr lvl="0"/>
            <a:r>
              <a:rPr lang="en-US" altLang="ko-KR" dirty="0"/>
              <a:t>Click to edit Master text styles</a:t>
            </a:r>
          </a:p>
        </p:txBody>
      </p:sp>
    </p:spTree>
    <p:extLst>
      <p:ext uri="{BB962C8B-B14F-4D97-AF65-F5344CB8AC3E}">
        <p14:creationId xmlns:p14="http://schemas.microsoft.com/office/powerpoint/2010/main" val="2867763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94BDD46-409E-40E5-AA2C-68079971F42F}"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60634-230C-4336-8492-FBFE655D6D9E}" type="slidenum">
              <a:rPr lang="en-US" smtClean="0"/>
              <a:t>‹#›</a:t>
            </a:fld>
            <a:endParaRPr lang="en-US"/>
          </a:p>
        </p:txBody>
      </p:sp>
    </p:spTree>
    <p:extLst>
      <p:ext uri="{BB962C8B-B14F-4D97-AF65-F5344CB8AC3E}">
        <p14:creationId xmlns:p14="http://schemas.microsoft.com/office/powerpoint/2010/main" val="2432958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4BDD46-409E-40E5-AA2C-68079971F42F}"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60634-230C-4336-8492-FBFE655D6D9E}" type="slidenum">
              <a:rPr lang="en-US" smtClean="0"/>
              <a:t>‹#›</a:t>
            </a:fld>
            <a:endParaRPr lang="en-US"/>
          </a:p>
        </p:txBody>
      </p:sp>
    </p:spTree>
    <p:extLst>
      <p:ext uri="{BB962C8B-B14F-4D97-AF65-F5344CB8AC3E}">
        <p14:creationId xmlns:p14="http://schemas.microsoft.com/office/powerpoint/2010/main" val="1627860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94BDD46-409E-40E5-AA2C-68079971F42F}"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60634-230C-4336-8492-FBFE655D6D9E}" type="slidenum">
              <a:rPr lang="en-US" smtClean="0"/>
              <a:t>‹#›</a:t>
            </a:fld>
            <a:endParaRPr lang="en-US"/>
          </a:p>
        </p:txBody>
      </p:sp>
    </p:spTree>
    <p:extLst>
      <p:ext uri="{BB962C8B-B14F-4D97-AF65-F5344CB8AC3E}">
        <p14:creationId xmlns:p14="http://schemas.microsoft.com/office/powerpoint/2010/main" val="3755652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4BDD46-409E-40E5-AA2C-68079971F42F}"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60634-230C-4336-8492-FBFE655D6D9E}" type="slidenum">
              <a:rPr lang="en-US" smtClean="0"/>
              <a:t>‹#›</a:t>
            </a:fld>
            <a:endParaRPr lang="en-US"/>
          </a:p>
        </p:txBody>
      </p:sp>
    </p:spTree>
    <p:extLst>
      <p:ext uri="{BB962C8B-B14F-4D97-AF65-F5344CB8AC3E}">
        <p14:creationId xmlns:p14="http://schemas.microsoft.com/office/powerpoint/2010/main" val="2449135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56103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4BDD46-409E-40E5-AA2C-68079971F42F}" type="datetimeFigureOut">
              <a:rPr lang="en-US" smtClean="0"/>
              <a:t>4/25/2023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860634-230C-4336-8492-FBFE655D6D9E}" type="slidenum">
              <a:rPr lang="en-US" smtClean="0"/>
              <a:t>‹#›</a:t>
            </a:fld>
            <a:endParaRPr lang="en-US"/>
          </a:p>
        </p:txBody>
      </p:sp>
    </p:spTree>
    <p:extLst>
      <p:ext uri="{BB962C8B-B14F-4D97-AF65-F5344CB8AC3E}">
        <p14:creationId xmlns:p14="http://schemas.microsoft.com/office/powerpoint/2010/main" val="75863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4BDD46-409E-40E5-AA2C-68079971F42F}" type="datetimeFigureOut">
              <a:rPr lang="en-US" smtClean="0"/>
              <a:t>4/25/2023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860634-230C-4336-8492-FBFE655D6D9E}" type="slidenum">
              <a:rPr lang="en-US" smtClean="0"/>
              <a:t>‹#›</a:t>
            </a:fld>
            <a:endParaRPr lang="en-US"/>
          </a:p>
        </p:txBody>
      </p:sp>
    </p:spTree>
    <p:extLst>
      <p:ext uri="{BB962C8B-B14F-4D97-AF65-F5344CB8AC3E}">
        <p14:creationId xmlns:p14="http://schemas.microsoft.com/office/powerpoint/2010/main" val="2544601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4BDD46-409E-40E5-AA2C-68079971F42F}" type="datetimeFigureOut">
              <a:rPr lang="en-US" smtClean="0"/>
              <a:t>4/25/2023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860634-230C-4336-8492-FBFE655D6D9E}" type="slidenum">
              <a:rPr lang="en-US" smtClean="0"/>
              <a:t>‹#›</a:t>
            </a:fld>
            <a:endParaRPr lang="en-US"/>
          </a:p>
        </p:txBody>
      </p:sp>
    </p:spTree>
    <p:extLst>
      <p:ext uri="{BB962C8B-B14F-4D97-AF65-F5344CB8AC3E}">
        <p14:creationId xmlns:p14="http://schemas.microsoft.com/office/powerpoint/2010/main" val="3066889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94BDD46-409E-40E5-AA2C-68079971F42F}"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60634-230C-4336-8492-FBFE655D6D9E}" type="slidenum">
              <a:rPr lang="en-US" smtClean="0"/>
              <a:t>‹#›</a:t>
            </a:fld>
            <a:endParaRPr lang="en-US"/>
          </a:p>
        </p:txBody>
      </p:sp>
    </p:spTree>
    <p:extLst>
      <p:ext uri="{BB962C8B-B14F-4D97-AF65-F5344CB8AC3E}">
        <p14:creationId xmlns:p14="http://schemas.microsoft.com/office/powerpoint/2010/main" val="630394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94BDD46-409E-40E5-AA2C-68079971F42F}"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60634-230C-4336-8492-FBFE655D6D9E}" type="slidenum">
              <a:rPr lang="en-US" smtClean="0"/>
              <a:t>‹#›</a:t>
            </a:fld>
            <a:endParaRPr lang="en-US"/>
          </a:p>
        </p:txBody>
      </p:sp>
    </p:spTree>
    <p:extLst>
      <p:ext uri="{BB962C8B-B14F-4D97-AF65-F5344CB8AC3E}">
        <p14:creationId xmlns:p14="http://schemas.microsoft.com/office/powerpoint/2010/main" val="17080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4BDD46-409E-40E5-AA2C-68079971F42F}"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60634-230C-4336-8492-FBFE655D6D9E}" type="slidenum">
              <a:rPr lang="en-US" smtClean="0"/>
              <a:t>‹#›</a:t>
            </a:fld>
            <a:endParaRPr lang="en-US"/>
          </a:p>
        </p:txBody>
      </p:sp>
    </p:spTree>
    <p:extLst>
      <p:ext uri="{BB962C8B-B14F-4D97-AF65-F5344CB8AC3E}">
        <p14:creationId xmlns:p14="http://schemas.microsoft.com/office/powerpoint/2010/main" val="1562945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4BDD46-409E-40E5-AA2C-68079971F42F}"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60634-230C-4336-8492-FBFE655D6D9E}" type="slidenum">
              <a:rPr lang="en-US" smtClean="0"/>
              <a:t>‹#›</a:t>
            </a:fld>
            <a:endParaRPr lang="en-US"/>
          </a:p>
        </p:txBody>
      </p:sp>
    </p:spTree>
    <p:extLst>
      <p:ext uri="{BB962C8B-B14F-4D97-AF65-F5344CB8AC3E}">
        <p14:creationId xmlns:p14="http://schemas.microsoft.com/office/powerpoint/2010/main" val="91594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3"/>
          <p:cNvSpPr/>
          <p:nvPr/>
        </p:nvSpPr>
        <p:spPr>
          <a:xfrm>
            <a:off x="4518800" y="0"/>
            <a:ext cx="76732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53" name="Google Shape;53;p13"/>
          <p:cNvCxnSpPr/>
          <p:nvPr/>
        </p:nvCxnSpPr>
        <p:spPr>
          <a:xfrm>
            <a:off x="497267" y="682244"/>
            <a:ext cx="856400" cy="0"/>
          </a:xfrm>
          <a:prstGeom prst="straightConnector1">
            <a:avLst/>
          </a:prstGeom>
          <a:noFill/>
          <a:ln w="76200" cap="flat" cmpd="sng">
            <a:solidFill>
              <a:schemeClr val="accent5"/>
            </a:solidFill>
            <a:prstDash val="solid"/>
            <a:round/>
            <a:headEnd type="none" w="sm" len="sm"/>
            <a:tailEnd type="none" w="sm" len="sm"/>
          </a:ln>
        </p:spPr>
      </p:cxnSp>
      <p:sp>
        <p:nvSpPr>
          <p:cNvPr id="54" name="Google Shape;54;p13"/>
          <p:cNvSpPr txBox="1">
            <a:spLocks noGrp="1"/>
          </p:cNvSpPr>
          <p:nvPr>
            <p:ph type="title"/>
          </p:nvPr>
        </p:nvSpPr>
        <p:spPr>
          <a:xfrm>
            <a:off x="429100" y="925467"/>
            <a:ext cx="2858400" cy="41992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None/>
              <a:defRPr sz="3467" b="1">
                <a:solidFill>
                  <a:schemeClr val="dk1"/>
                </a:solidFill>
              </a:defRPr>
            </a:lvl1pPr>
            <a:lvl2pPr lvl="1" algn="l">
              <a:lnSpc>
                <a:spcPct val="100000"/>
              </a:lnSpc>
              <a:spcBef>
                <a:spcPts val="0"/>
              </a:spcBef>
              <a:spcAft>
                <a:spcPts val="0"/>
              </a:spcAft>
              <a:buNone/>
              <a:defRPr sz="3467" b="1">
                <a:solidFill>
                  <a:schemeClr val="dk1"/>
                </a:solidFill>
              </a:defRPr>
            </a:lvl2pPr>
            <a:lvl3pPr lvl="2" algn="l">
              <a:lnSpc>
                <a:spcPct val="100000"/>
              </a:lnSpc>
              <a:spcBef>
                <a:spcPts val="0"/>
              </a:spcBef>
              <a:spcAft>
                <a:spcPts val="0"/>
              </a:spcAft>
              <a:buNone/>
              <a:defRPr sz="3467" b="1">
                <a:solidFill>
                  <a:schemeClr val="dk1"/>
                </a:solidFill>
              </a:defRPr>
            </a:lvl3pPr>
            <a:lvl4pPr lvl="3" algn="l">
              <a:lnSpc>
                <a:spcPct val="100000"/>
              </a:lnSpc>
              <a:spcBef>
                <a:spcPts val="0"/>
              </a:spcBef>
              <a:spcAft>
                <a:spcPts val="0"/>
              </a:spcAft>
              <a:buNone/>
              <a:defRPr sz="3467" b="1">
                <a:solidFill>
                  <a:schemeClr val="dk1"/>
                </a:solidFill>
              </a:defRPr>
            </a:lvl4pPr>
            <a:lvl5pPr lvl="4" algn="l">
              <a:lnSpc>
                <a:spcPct val="100000"/>
              </a:lnSpc>
              <a:spcBef>
                <a:spcPts val="0"/>
              </a:spcBef>
              <a:spcAft>
                <a:spcPts val="0"/>
              </a:spcAft>
              <a:buNone/>
              <a:defRPr sz="3467" b="1">
                <a:solidFill>
                  <a:schemeClr val="dk1"/>
                </a:solidFill>
              </a:defRPr>
            </a:lvl5pPr>
            <a:lvl6pPr lvl="5" algn="l">
              <a:lnSpc>
                <a:spcPct val="100000"/>
              </a:lnSpc>
              <a:spcBef>
                <a:spcPts val="0"/>
              </a:spcBef>
              <a:spcAft>
                <a:spcPts val="0"/>
              </a:spcAft>
              <a:buNone/>
              <a:defRPr sz="3467" b="1">
                <a:solidFill>
                  <a:schemeClr val="dk1"/>
                </a:solidFill>
              </a:defRPr>
            </a:lvl6pPr>
            <a:lvl7pPr lvl="6" algn="l">
              <a:lnSpc>
                <a:spcPct val="100000"/>
              </a:lnSpc>
              <a:spcBef>
                <a:spcPts val="0"/>
              </a:spcBef>
              <a:spcAft>
                <a:spcPts val="0"/>
              </a:spcAft>
              <a:buNone/>
              <a:defRPr sz="3467" b="1">
                <a:solidFill>
                  <a:schemeClr val="dk1"/>
                </a:solidFill>
              </a:defRPr>
            </a:lvl7pPr>
            <a:lvl8pPr lvl="7" algn="l">
              <a:lnSpc>
                <a:spcPct val="100000"/>
              </a:lnSpc>
              <a:spcBef>
                <a:spcPts val="0"/>
              </a:spcBef>
              <a:spcAft>
                <a:spcPts val="0"/>
              </a:spcAft>
              <a:buNone/>
              <a:defRPr sz="3467" b="1">
                <a:solidFill>
                  <a:schemeClr val="dk1"/>
                </a:solidFill>
              </a:defRPr>
            </a:lvl8pPr>
            <a:lvl9pPr lvl="8" algn="l">
              <a:lnSpc>
                <a:spcPct val="100000"/>
              </a:lnSpc>
              <a:spcBef>
                <a:spcPts val="0"/>
              </a:spcBef>
              <a:spcAft>
                <a:spcPts val="0"/>
              </a:spcAft>
              <a:buNone/>
              <a:defRPr sz="3467" b="1">
                <a:solidFill>
                  <a:schemeClr val="dk1"/>
                </a:solidFill>
              </a:defRPr>
            </a:lvl9pPr>
          </a:lstStyle>
          <a:p>
            <a:endParaRPr/>
          </a:p>
        </p:txBody>
      </p:sp>
      <p:sp>
        <p:nvSpPr>
          <p:cNvPr id="55" name="Google Shape;55;p13"/>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333">
                <a:solidFill>
                  <a:schemeClr val="dk2"/>
                </a:solidFill>
              </a:defRPr>
            </a:lvl1pPr>
            <a:lvl2pPr lvl="1" algn="r">
              <a:lnSpc>
                <a:spcPct val="100000"/>
              </a:lnSpc>
              <a:spcAft>
                <a:spcPts val="0"/>
              </a:spcAft>
              <a:buNone/>
              <a:defRPr sz="1333">
                <a:solidFill>
                  <a:schemeClr val="dk2"/>
                </a:solidFill>
              </a:defRPr>
            </a:lvl2pPr>
            <a:lvl3pPr lvl="2" algn="r">
              <a:lnSpc>
                <a:spcPct val="100000"/>
              </a:lnSpc>
              <a:spcAft>
                <a:spcPts val="0"/>
              </a:spcAft>
              <a:buNone/>
              <a:defRPr sz="1333">
                <a:solidFill>
                  <a:schemeClr val="dk2"/>
                </a:solidFill>
              </a:defRPr>
            </a:lvl3pPr>
            <a:lvl4pPr lvl="3" algn="r">
              <a:lnSpc>
                <a:spcPct val="100000"/>
              </a:lnSpc>
              <a:spcAft>
                <a:spcPts val="0"/>
              </a:spcAft>
              <a:buNone/>
              <a:defRPr sz="1333">
                <a:solidFill>
                  <a:schemeClr val="dk2"/>
                </a:solidFill>
              </a:defRPr>
            </a:lvl4pPr>
            <a:lvl5pPr lvl="4" algn="r">
              <a:lnSpc>
                <a:spcPct val="100000"/>
              </a:lnSpc>
              <a:spcAft>
                <a:spcPts val="0"/>
              </a:spcAft>
              <a:buNone/>
              <a:defRPr sz="1333">
                <a:solidFill>
                  <a:schemeClr val="dk2"/>
                </a:solidFill>
              </a:defRPr>
            </a:lvl5pPr>
            <a:lvl6pPr lvl="5" algn="r">
              <a:lnSpc>
                <a:spcPct val="100000"/>
              </a:lnSpc>
              <a:spcAft>
                <a:spcPts val="0"/>
              </a:spcAft>
              <a:buNone/>
              <a:defRPr sz="1333">
                <a:solidFill>
                  <a:schemeClr val="dk2"/>
                </a:solidFill>
              </a:defRPr>
            </a:lvl6pPr>
            <a:lvl7pPr lvl="6" algn="r">
              <a:lnSpc>
                <a:spcPct val="100000"/>
              </a:lnSpc>
              <a:spcAft>
                <a:spcPts val="0"/>
              </a:spcAft>
              <a:buNone/>
              <a:defRPr sz="1333">
                <a:solidFill>
                  <a:schemeClr val="dk2"/>
                </a:solidFill>
              </a:defRPr>
            </a:lvl7pPr>
            <a:lvl8pPr lvl="7" algn="r">
              <a:lnSpc>
                <a:spcPct val="100000"/>
              </a:lnSpc>
              <a:spcAft>
                <a:spcPts val="0"/>
              </a:spcAft>
              <a:buNone/>
              <a:defRPr sz="1333">
                <a:solidFill>
                  <a:schemeClr val="dk2"/>
                </a:solidFill>
              </a:defRPr>
            </a:lvl8pPr>
            <a:lvl9pPr lvl="8" algn="r">
              <a:lnSpc>
                <a:spcPct val="100000"/>
              </a:lnSpc>
              <a:spcAft>
                <a:spcPts val="0"/>
              </a:spcAft>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79023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rgbClr val="FFFFFF"/>
        </a:solidFill>
        <a:effectLst/>
      </p:bgPr>
    </p:bg>
    <p:spTree>
      <p:nvGrpSpPr>
        <p:cNvPr id="1" name="Shape 56"/>
        <p:cNvGrpSpPr/>
        <p:nvPr/>
      </p:nvGrpSpPr>
      <p:grpSpPr>
        <a:xfrm>
          <a:off x="0" y="0"/>
          <a:ext cx="0" cy="0"/>
          <a:chOff x="0" y="0"/>
          <a:chExt cx="0" cy="0"/>
        </a:xfrm>
      </p:grpSpPr>
      <p:sp>
        <p:nvSpPr>
          <p:cNvPr id="57" name="Google Shape;57;p14"/>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14"/>
          <p:cNvSpPr/>
          <p:nvPr/>
        </p:nvSpPr>
        <p:spPr>
          <a:xfrm>
            <a:off x="0" y="0"/>
            <a:ext cx="6096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4"/>
          <p:cNvSpPr txBox="1">
            <a:spLocks noGrp="1"/>
          </p:cNvSpPr>
          <p:nvPr>
            <p:ph type="title"/>
          </p:nvPr>
        </p:nvSpPr>
        <p:spPr>
          <a:xfrm>
            <a:off x="6470433" y="310867"/>
            <a:ext cx="5355200" cy="15752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3000"/>
              <a:buNone/>
              <a:defRPr sz="4000" b="1">
                <a:solidFill>
                  <a:schemeClr val="dk1"/>
                </a:solidFill>
              </a:defRPr>
            </a:lvl1pPr>
            <a:lvl2pPr lvl="1" algn="l">
              <a:lnSpc>
                <a:spcPct val="100000"/>
              </a:lnSpc>
              <a:spcBef>
                <a:spcPts val="0"/>
              </a:spcBef>
              <a:spcAft>
                <a:spcPts val="0"/>
              </a:spcAft>
              <a:buClr>
                <a:schemeClr val="dk1"/>
              </a:buClr>
              <a:buSzPts val="3000"/>
              <a:buNone/>
              <a:defRPr sz="4000" b="1">
                <a:solidFill>
                  <a:schemeClr val="dk1"/>
                </a:solidFill>
              </a:defRPr>
            </a:lvl2pPr>
            <a:lvl3pPr lvl="2" algn="l">
              <a:lnSpc>
                <a:spcPct val="100000"/>
              </a:lnSpc>
              <a:spcBef>
                <a:spcPts val="0"/>
              </a:spcBef>
              <a:spcAft>
                <a:spcPts val="0"/>
              </a:spcAft>
              <a:buClr>
                <a:schemeClr val="dk1"/>
              </a:buClr>
              <a:buSzPts val="3000"/>
              <a:buNone/>
              <a:defRPr sz="4000" b="1">
                <a:solidFill>
                  <a:schemeClr val="dk1"/>
                </a:solidFill>
              </a:defRPr>
            </a:lvl3pPr>
            <a:lvl4pPr lvl="3" algn="l">
              <a:lnSpc>
                <a:spcPct val="100000"/>
              </a:lnSpc>
              <a:spcBef>
                <a:spcPts val="0"/>
              </a:spcBef>
              <a:spcAft>
                <a:spcPts val="0"/>
              </a:spcAft>
              <a:buClr>
                <a:schemeClr val="dk1"/>
              </a:buClr>
              <a:buSzPts val="3000"/>
              <a:buNone/>
              <a:defRPr sz="4000" b="1">
                <a:solidFill>
                  <a:schemeClr val="dk1"/>
                </a:solidFill>
              </a:defRPr>
            </a:lvl4pPr>
            <a:lvl5pPr lvl="4" algn="l">
              <a:lnSpc>
                <a:spcPct val="100000"/>
              </a:lnSpc>
              <a:spcBef>
                <a:spcPts val="0"/>
              </a:spcBef>
              <a:spcAft>
                <a:spcPts val="0"/>
              </a:spcAft>
              <a:buClr>
                <a:schemeClr val="dk1"/>
              </a:buClr>
              <a:buSzPts val="3000"/>
              <a:buNone/>
              <a:defRPr sz="4000" b="1">
                <a:solidFill>
                  <a:schemeClr val="dk1"/>
                </a:solidFill>
              </a:defRPr>
            </a:lvl5pPr>
            <a:lvl6pPr lvl="5" algn="l">
              <a:lnSpc>
                <a:spcPct val="100000"/>
              </a:lnSpc>
              <a:spcBef>
                <a:spcPts val="0"/>
              </a:spcBef>
              <a:spcAft>
                <a:spcPts val="0"/>
              </a:spcAft>
              <a:buClr>
                <a:schemeClr val="dk1"/>
              </a:buClr>
              <a:buSzPts val="3000"/>
              <a:buNone/>
              <a:defRPr sz="4000" b="1">
                <a:solidFill>
                  <a:schemeClr val="dk1"/>
                </a:solidFill>
              </a:defRPr>
            </a:lvl6pPr>
            <a:lvl7pPr lvl="6" algn="l">
              <a:lnSpc>
                <a:spcPct val="100000"/>
              </a:lnSpc>
              <a:spcBef>
                <a:spcPts val="0"/>
              </a:spcBef>
              <a:spcAft>
                <a:spcPts val="0"/>
              </a:spcAft>
              <a:buClr>
                <a:schemeClr val="dk1"/>
              </a:buClr>
              <a:buSzPts val="3000"/>
              <a:buNone/>
              <a:defRPr sz="4000" b="1">
                <a:solidFill>
                  <a:schemeClr val="dk1"/>
                </a:solidFill>
              </a:defRPr>
            </a:lvl7pPr>
            <a:lvl8pPr lvl="7" algn="l">
              <a:lnSpc>
                <a:spcPct val="100000"/>
              </a:lnSpc>
              <a:spcBef>
                <a:spcPts val="0"/>
              </a:spcBef>
              <a:spcAft>
                <a:spcPts val="0"/>
              </a:spcAft>
              <a:buClr>
                <a:schemeClr val="dk1"/>
              </a:buClr>
              <a:buSzPts val="3000"/>
              <a:buNone/>
              <a:defRPr sz="4000" b="1">
                <a:solidFill>
                  <a:schemeClr val="dk1"/>
                </a:solidFill>
              </a:defRPr>
            </a:lvl8pPr>
            <a:lvl9pPr lvl="8" algn="l">
              <a:lnSpc>
                <a:spcPct val="100000"/>
              </a:lnSpc>
              <a:spcBef>
                <a:spcPts val="0"/>
              </a:spcBef>
              <a:spcAft>
                <a:spcPts val="0"/>
              </a:spcAft>
              <a:buClr>
                <a:schemeClr val="dk1"/>
              </a:buClr>
              <a:buSzPts val="3000"/>
              <a:buNone/>
              <a:defRPr sz="4000" b="1">
                <a:solidFill>
                  <a:schemeClr val="dk1"/>
                </a:solidFill>
              </a:defRPr>
            </a:lvl9pPr>
          </a:lstStyle>
          <a:p>
            <a:endParaRPr/>
          </a:p>
        </p:txBody>
      </p:sp>
      <p:sp>
        <p:nvSpPr>
          <p:cNvPr id="60" name="Google Shape;60;p14"/>
          <p:cNvSpPr txBox="1">
            <a:spLocks noGrp="1"/>
          </p:cNvSpPr>
          <p:nvPr>
            <p:ph type="body" idx="1"/>
          </p:nvPr>
        </p:nvSpPr>
        <p:spPr>
          <a:xfrm>
            <a:off x="6470533" y="2230303"/>
            <a:ext cx="5355200" cy="3987200"/>
          </a:xfrm>
          <a:prstGeom prst="rect">
            <a:avLst/>
          </a:prstGeom>
          <a:noFill/>
        </p:spPr>
        <p:txBody>
          <a:bodyPr spcFirstLastPara="1" wrap="square" lIns="91425" tIns="91425" rIns="91425" bIns="91425" anchor="t" anchorCtr="0">
            <a:normAutofit/>
          </a:bodyPr>
          <a:lstStyle>
            <a:lvl1pPr marL="609585" lvl="0" indent="-440256" algn="l">
              <a:lnSpc>
                <a:spcPct val="115000"/>
              </a:lnSpc>
              <a:spcBef>
                <a:spcPts val="0"/>
              </a:spcBef>
              <a:spcAft>
                <a:spcPts val="0"/>
              </a:spcAft>
              <a:buClr>
                <a:schemeClr val="dk2"/>
              </a:buClr>
              <a:buSzPts val="1600"/>
              <a:buChar char="●"/>
              <a:defRPr sz="2133">
                <a:solidFill>
                  <a:schemeClr val="dk2"/>
                </a:solidFill>
              </a:defRPr>
            </a:lvl1pPr>
            <a:lvl2pPr marL="1219170" lvl="1" indent="-423323" algn="l">
              <a:lnSpc>
                <a:spcPct val="115000"/>
              </a:lnSpc>
              <a:spcBef>
                <a:spcPts val="0"/>
              </a:spcBef>
              <a:spcAft>
                <a:spcPts val="0"/>
              </a:spcAft>
              <a:buClr>
                <a:schemeClr val="dk2"/>
              </a:buClr>
              <a:buSzPts val="1400"/>
              <a:buChar char="○"/>
              <a:defRPr sz="1867">
                <a:solidFill>
                  <a:schemeClr val="dk2"/>
                </a:solidFill>
              </a:defRPr>
            </a:lvl2pPr>
            <a:lvl3pPr marL="1828754" lvl="2" indent="-423323" algn="l">
              <a:lnSpc>
                <a:spcPct val="115000"/>
              </a:lnSpc>
              <a:spcBef>
                <a:spcPts val="0"/>
              </a:spcBef>
              <a:spcAft>
                <a:spcPts val="0"/>
              </a:spcAft>
              <a:buClr>
                <a:schemeClr val="dk2"/>
              </a:buClr>
              <a:buSzPts val="1400"/>
              <a:buChar char="■"/>
              <a:defRPr sz="1867">
                <a:solidFill>
                  <a:schemeClr val="dk2"/>
                </a:solidFill>
              </a:defRPr>
            </a:lvl3pPr>
            <a:lvl4pPr marL="2438339" lvl="3" indent="-423323" algn="l">
              <a:lnSpc>
                <a:spcPct val="115000"/>
              </a:lnSpc>
              <a:spcBef>
                <a:spcPts val="0"/>
              </a:spcBef>
              <a:spcAft>
                <a:spcPts val="0"/>
              </a:spcAft>
              <a:buClr>
                <a:schemeClr val="dk2"/>
              </a:buClr>
              <a:buSzPts val="1400"/>
              <a:buChar char="●"/>
              <a:defRPr sz="1867">
                <a:solidFill>
                  <a:schemeClr val="dk2"/>
                </a:solidFill>
              </a:defRPr>
            </a:lvl4pPr>
            <a:lvl5pPr marL="3047924" lvl="4" indent="-423323" algn="l">
              <a:lnSpc>
                <a:spcPct val="115000"/>
              </a:lnSpc>
              <a:spcBef>
                <a:spcPts val="0"/>
              </a:spcBef>
              <a:spcAft>
                <a:spcPts val="0"/>
              </a:spcAft>
              <a:buClr>
                <a:schemeClr val="dk2"/>
              </a:buClr>
              <a:buSzPts val="1400"/>
              <a:buChar char="○"/>
              <a:defRPr sz="1867">
                <a:solidFill>
                  <a:schemeClr val="dk2"/>
                </a:solidFill>
              </a:defRPr>
            </a:lvl5pPr>
            <a:lvl6pPr marL="3657509" lvl="5" indent="-423323" algn="l">
              <a:lnSpc>
                <a:spcPct val="115000"/>
              </a:lnSpc>
              <a:spcBef>
                <a:spcPts val="0"/>
              </a:spcBef>
              <a:spcAft>
                <a:spcPts val="0"/>
              </a:spcAft>
              <a:buClr>
                <a:schemeClr val="dk2"/>
              </a:buClr>
              <a:buSzPts val="1400"/>
              <a:buChar char="■"/>
              <a:defRPr sz="1867">
                <a:solidFill>
                  <a:schemeClr val="dk2"/>
                </a:solidFill>
              </a:defRPr>
            </a:lvl6pPr>
            <a:lvl7pPr marL="4267093" lvl="6" indent="-423323" algn="l">
              <a:lnSpc>
                <a:spcPct val="115000"/>
              </a:lnSpc>
              <a:spcBef>
                <a:spcPts val="0"/>
              </a:spcBef>
              <a:spcAft>
                <a:spcPts val="0"/>
              </a:spcAft>
              <a:buClr>
                <a:schemeClr val="dk2"/>
              </a:buClr>
              <a:buSzPts val="1400"/>
              <a:buChar char="●"/>
              <a:defRPr sz="1867">
                <a:solidFill>
                  <a:schemeClr val="dk2"/>
                </a:solidFill>
              </a:defRPr>
            </a:lvl7pPr>
            <a:lvl8pPr marL="4876678" lvl="7" indent="-423323" algn="l">
              <a:lnSpc>
                <a:spcPct val="115000"/>
              </a:lnSpc>
              <a:spcBef>
                <a:spcPts val="0"/>
              </a:spcBef>
              <a:spcAft>
                <a:spcPts val="0"/>
              </a:spcAft>
              <a:buClr>
                <a:schemeClr val="dk2"/>
              </a:buClr>
              <a:buSzPts val="1400"/>
              <a:buChar char="○"/>
              <a:defRPr sz="1867">
                <a:solidFill>
                  <a:schemeClr val="dk2"/>
                </a:solidFill>
              </a:defRPr>
            </a:lvl8pPr>
            <a:lvl9pPr marL="5486263" lvl="8" indent="-423323" algn="l">
              <a:lnSpc>
                <a:spcPct val="115000"/>
              </a:lnSpc>
              <a:spcBef>
                <a:spcPts val="0"/>
              </a:spcBef>
              <a:spcAft>
                <a:spcPts val="0"/>
              </a:spcAft>
              <a:buClr>
                <a:schemeClr val="dk2"/>
              </a:buClr>
              <a:buSzPts val="1400"/>
              <a:buChar char="■"/>
              <a:defRPr sz="1867">
                <a:solidFill>
                  <a:schemeClr val="dk2"/>
                </a:solidFill>
              </a:defRPr>
            </a:lvl9pPr>
          </a:lstStyle>
          <a:p>
            <a:endParaRPr/>
          </a:p>
        </p:txBody>
      </p:sp>
      <p:sp>
        <p:nvSpPr>
          <p:cNvPr id="61" name="Google Shape;61;p14"/>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333">
                <a:solidFill>
                  <a:schemeClr val="dk2"/>
                </a:solidFill>
              </a:defRPr>
            </a:lvl1pPr>
            <a:lvl2pPr lvl="1" algn="r">
              <a:lnSpc>
                <a:spcPct val="100000"/>
              </a:lnSpc>
              <a:spcAft>
                <a:spcPts val="0"/>
              </a:spcAft>
              <a:buNone/>
              <a:defRPr sz="1333">
                <a:solidFill>
                  <a:schemeClr val="dk2"/>
                </a:solidFill>
              </a:defRPr>
            </a:lvl2pPr>
            <a:lvl3pPr lvl="2" algn="r">
              <a:lnSpc>
                <a:spcPct val="100000"/>
              </a:lnSpc>
              <a:spcAft>
                <a:spcPts val="0"/>
              </a:spcAft>
              <a:buNone/>
              <a:defRPr sz="1333">
                <a:solidFill>
                  <a:schemeClr val="dk2"/>
                </a:solidFill>
              </a:defRPr>
            </a:lvl3pPr>
            <a:lvl4pPr lvl="3" algn="r">
              <a:lnSpc>
                <a:spcPct val="100000"/>
              </a:lnSpc>
              <a:spcAft>
                <a:spcPts val="0"/>
              </a:spcAft>
              <a:buNone/>
              <a:defRPr sz="1333">
                <a:solidFill>
                  <a:schemeClr val="dk2"/>
                </a:solidFill>
              </a:defRPr>
            </a:lvl4pPr>
            <a:lvl5pPr lvl="4" algn="r">
              <a:lnSpc>
                <a:spcPct val="100000"/>
              </a:lnSpc>
              <a:spcAft>
                <a:spcPts val="0"/>
              </a:spcAft>
              <a:buNone/>
              <a:defRPr sz="1333">
                <a:solidFill>
                  <a:schemeClr val="dk2"/>
                </a:solidFill>
              </a:defRPr>
            </a:lvl5pPr>
            <a:lvl6pPr lvl="5" algn="r">
              <a:lnSpc>
                <a:spcPct val="100000"/>
              </a:lnSpc>
              <a:spcAft>
                <a:spcPts val="0"/>
              </a:spcAft>
              <a:buNone/>
              <a:defRPr sz="1333">
                <a:solidFill>
                  <a:schemeClr val="dk2"/>
                </a:solidFill>
              </a:defRPr>
            </a:lvl6pPr>
            <a:lvl7pPr lvl="6" algn="r">
              <a:lnSpc>
                <a:spcPct val="100000"/>
              </a:lnSpc>
              <a:spcAft>
                <a:spcPts val="0"/>
              </a:spcAft>
              <a:buNone/>
              <a:defRPr sz="1333">
                <a:solidFill>
                  <a:schemeClr val="dk2"/>
                </a:solidFill>
              </a:defRPr>
            </a:lvl7pPr>
            <a:lvl8pPr lvl="7" algn="r">
              <a:lnSpc>
                <a:spcPct val="100000"/>
              </a:lnSpc>
              <a:spcAft>
                <a:spcPts val="0"/>
              </a:spcAft>
              <a:buNone/>
              <a:defRPr sz="1333">
                <a:solidFill>
                  <a:schemeClr val="dk2"/>
                </a:solidFill>
              </a:defRPr>
            </a:lvl8pPr>
            <a:lvl9pPr lvl="8" algn="r">
              <a:lnSpc>
                <a:spcPct val="100000"/>
              </a:lnSpc>
              <a:spcAft>
                <a:spcPts val="0"/>
              </a:spcAft>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0161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9"/>
            <a:ext cx="407988" cy="819151"/>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title"/>
          </p:nvPr>
        </p:nvSpPr>
        <p:spPr>
          <a:xfrm>
            <a:off x="1947674" y="2571724"/>
            <a:ext cx="8296655" cy="3286153"/>
          </a:xfrm>
        </p:spPr>
        <p:txBody>
          <a:bodyPr anchor="t">
            <a:normAutofit/>
          </a:bodyPr>
          <a:lstStyle>
            <a:lvl1pPr>
              <a:lnSpc>
                <a:spcPct val="85000"/>
              </a:lnSpc>
              <a:defRPr sz="77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9"/>
            <a:ext cx="8401429" cy="819151"/>
          </a:xfrm>
        </p:spPr>
        <p:txBody>
          <a:bodyPr anchor="ctr">
            <a:normAutofit/>
          </a:bodyPr>
          <a:lstStyle>
            <a:lvl1pPr marL="0" indent="0" algn="r">
              <a:lnSpc>
                <a:spcPct val="113000"/>
              </a:lnSpc>
              <a:spcBef>
                <a:spcPts val="0"/>
              </a:spcBef>
              <a:buNone/>
              <a:defRPr sz="2000" b="0" i="1" baseline="0">
                <a:solidFill>
                  <a:schemeClr val="accent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42955" y="6314440"/>
            <a:ext cx="1596623" cy="365125"/>
          </a:xfrm>
        </p:spPr>
        <p:txBody>
          <a:bodyPr/>
          <a:lstStyle>
            <a:lvl1pPr>
              <a:defRPr sz="1200">
                <a:solidFill>
                  <a:schemeClr val="accent1"/>
                </a:solidFill>
              </a:defRPr>
            </a:lvl1pPr>
          </a:lstStyle>
          <a:p>
            <a:fld id="{C3DA15B3-215A-45CF-B568-4C88ABA533CA}" type="datetimeFigureOut">
              <a:rPr lang="en-US" smtClean="0"/>
              <a:t>4/25/2023</a:t>
            </a:fld>
            <a:endParaRPr lang="en-US"/>
          </a:p>
        </p:txBody>
      </p:sp>
      <p:sp>
        <p:nvSpPr>
          <p:cNvPr id="5" name="Footer Placeholder 4"/>
          <p:cNvSpPr>
            <a:spLocks noGrp="1"/>
          </p:cNvSpPr>
          <p:nvPr>
            <p:ph type="ftr" sz="quarter" idx="11"/>
          </p:nvPr>
        </p:nvSpPr>
        <p:spPr>
          <a:xfrm>
            <a:off x="1947673" y="6314440"/>
            <a:ext cx="6480227" cy="365125"/>
          </a:xfrm>
        </p:spPr>
        <p:txBody>
          <a:bodyPr/>
          <a:lstStyle>
            <a:lvl1pPr>
              <a:defRPr b="0">
                <a:solidFill>
                  <a:schemeClr val="accent1"/>
                </a:solidFill>
              </a:defRPr>
            </a:lvl1pPr>
          </a:lstStyle>
          <a:p>
            <a:endParaRPr lang="en-US"/>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75B4C650-3265-4BD1-9BD0-0AAC9439BF20}" type="slidenum">
              <a:rPr lang="en-US" smtClean="0"/>
              <a:t>‹#›</a:t>
            </a:fld>
            <a:endParaRPr lang="en-US"/>
          </a:p>
        </p:txBody>
      </p:sp>
      <p:cxnSp>
        <p:nvCxnSpPr>
          <p:cNvPr id="10" name="Straight Connector 9" title="Horizontal Rule Line"/>
          <p:cNvCxnSpPr/>
          <p:nvPr/>
        </p:nvCxnSpPr>
        <p:spPr>
          <a:xfrm flipH="1">
            <a:off x="2" y="6178167"/>
            <a:ext cx="10244327"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289059"/>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66390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7"/>
            <a:ext cx="6248400" cy="914400"/>
          </a:xfrm>
        </p:spPr>
        <p:txBody>
          <a:bodyPr anchor="b">
            <a:normAutofit/>
          </a:bodyPr>
          <a:lstStyle>
            <a:lvl1pPr marL="0" indent="0">
              <a:buNone/>
              <a:defRPr sz="2400" b="0" i="1" baseline="0">
                <a:solidFill>
                  <a:schemeClr val="tx1">
                    <a:lumMod val="85000"/>
                    <a:lumOff val="1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4/25/2023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8512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4/25/2023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18603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4/25/2023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10926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3"/>
          </a:xfrm>
        </p:spPr>
        <p:txBody>
          <a:bodyPr anchor="t">
            <a:noAutofit/>
          </a:bodyPr>
          <a:lstStyle>
            <a:lvl1pPr>
              <a:lnSpc>
                <a:spcPct val="93000"/>
              </a:lnSpc>
              <a:defRPr sz="4000"/>
            </a:lvl1pPr>
          </a:lstStyle>
          <a:p>
            <a:r>
              <a:rPr lang="en-US"/>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 y="2621513"/>
            <a:ext cx="3838776" cy="3239537"/>
          </a:xfrm>
        </p:spPr>
        <p:txBody>
          <a:bodyPr/>
          <a:lstStyle>
            <a:lvl1pPr marL="0" indent="0" algn="r">
              <a:lnSpc>
                <a:spcPct val="125000"/>
              </a:lnSpc>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27185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2"/>
            <a:ext cx="3840480" cy="1919239"/>
          </a:xfrm>
        </p:spPr>
        <p:txBody>
          <a:bodyPr anchor="t">
            <a:noAutofit/>
          </a:bodyPr>
          <a:lstStyle>
            <a:lvl1pPr>
              <a:lnSpc>
                <a:spcPct val="93000"/>
              </a:lnSpc>
              <a:defRPr sz="4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7800" y="2"/>
            <a:ext cx="6172200" cy="6857999"/>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735452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1"/>
            <a:ext cx="407988" cy="819151"/>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Placeholder 1"/>
          <p:cNvSpPr>
            <a:spLocks noGrp="1"/>
          </p:cNvSpPr>
          <p:nvPr>
            <p:ph type="title"/>
          </p:nvPr>
        </p:nvSpPr>
        <p:spPr>
          <a:xfrm>
            <a:off x="762000" y="559679"/>
            <a:ext cx="3833907"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1601" y="569067"/>
            <a:ext cx="6248399" cy="56551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accent1"/>
                </a:solidFill>
                <a:latin typeface="+mj-lt"/>
              </a:defRPr>
            </a:lvl1pPr>
          </a:lstStyle>
          <a:p>
            <a:fld id="{63937D59-5EDB-4C39-B697-625748F703B6}" type="datetimeFigureOut">
              <a:rPr lang="en-US" smtClean="0"/>
              <a:t>4/25/2023</a:t>
            </a:fld>
            <a:endParaRPr lang="en-US"/>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accent1"/>
                </a:solidFill>
                <a:latin typeface="+mj-lt"/>
              </a:defRPr>
            </a:lvl1pPr>
          </a:lstStyle>
          <a:p>
            <a:endParaRPr lang="en-US"/>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0F31DC1F-5561-484E-AB46-68C682854F61}" type="slidenum">
              <a:rPr lang="en-US" smtClean="0"/>
              <a:t>‹#›</a:t>
            </a:fld>
            <a:endParaRPr lang="en-US"/>
          </a:p>
        </p:txBody>
      </p:sp>
      <p:cxnSp>
        <p:nvCxnSpPr>
          <p:cNvPr id="10" name="Straight Connector 9" title="Horizontal Rule Line"/>
          <p:cNvCxnSpPr/>
          <p:nvPr/>
        </p:nvCxnSpPr>
        <p:spPr>
          <a:xfrm>
            <a:off x="0" y="6199731"/>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9306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r" defTabSz="914377" rtl="0" eaLnBrk="1" latinLnBrk="0" hangingPunct="1">
        <a:lnSpc>
          <a:spcPct val="90000"/>
        </a:lnSpc>
        <a:spcBef>
          <a:spcPct val="0"/>
        </a:spcBef>
        <a:buNone/>
        <a:defRPr sz="5000" b="0" i="1" kern="1200" baseline="0">
          <a:solidFill>
            <a:schemeClr val="accent1"/>
          </a:solidFill>
          <a:latin typeface="+mj-lt"/>
          <a:ea typeface="+mj-ea"/>
          <a:cs typeface="+mj-cs"/>
        </a:defRPr>
      </a:lvl1pPr>
    </p:titleStyle>
    <p:bodyStyle>
      <a:lvl1pPr marL="283457" indent="-283457" algn="l" defTabSz="914377"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783" indent="-283457" algn="l" defTabSz="914377"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2971" indent="-283457" algn="l" defTabSz="914377"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160" indent="-283457" algn="l" defTabSz="914377"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349" indent="-283457" algn="l" defTabSz="914377"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537" indent="-283457" algn="l" defTabSz="914377"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726" indent="-283457" algn="l" defTabSz="914377"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8914" indent="-283457" algn="l" defTabSz="914377"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103" indent="-283457" algn="l" defTabSz="914377"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BDD46-409E-40E5-AA2C-68079971F42F}" type="datetimeFigureOut">
              <a:rPr lang="en-US" smtClean="0"/>
              <a:t>4/25/2023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60634-230C-4336-8492-FBFE655D6D9E}" type="slidenum">
              <a:rPr lang="en-US" smtClean="0"/>
              <a:t>‹#›</a:t>
            </a:fld>
            <a:endParaRPr lang="en-US"/>
          </a:p>
        </p:txBody>
      </p:sp>
    </p:spTree>
    <p:extLst>
      <p:ext uri="{BB962C8B-B14F-4D97-AF65-F5344CB8AC3E}">
        <p14:creationId xmlns:p14="http://schemas.microsoft.com/office/powerpoint/2010/main" val="98831274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030723" y="5247522"/>
            <a:ext cx="4808410" cy="706355"/>
          </a:xfrm>
        </p:spPr>
        <p:txBody>
          <a:bodyPr>
            <a:noAutofit/>
          </a:bodyPr>
          <a:lstStyle/>
          <a:p>
            <a:pPr>
              <a:lnSpc>
                <a:spcPct val="104000"/>
              </a:lnSpc>
              <a:spcAft>
                <a:spcPts val="600"/>
              </a:spcAft>
            </a:pPr>
            <a:r>
              <a:rPr lang="en-US" sz="4400" dirty="0">
                <a:solidFill>
                  <a:schemeClr val="tx1"/>
                </a:solidFill>
              </a:rPr>
              <a:t>Welcome!</a:t>
            </a:r>
          </a:p>
          <a:p>
            <a:pPr>
              <a:lnSpc>
                <a:spcPct val="104000"/>
              </a:lnSpc>
              <a:spcAft>
                <a:spcPts val="600"/>
              </a:spcAft>
            </a:pPr>
            <a:r>
              <a:rPr lang="en-US" sz="4400" dirty="0">
                <a:solidFill>
                  <a:schemeClr val="tx1"/>
                </a:solidFill>
              </a:rPr>
              <a:t>¡</a:t>
            </a:r>
            <a:r>
              <a:rPr lang="en-US" sz="4400" dirty="0" err="1">
                <a:solidFill>
                  <a:schemeClr val="tx1"/>
                </a:solidFill>
              </a:rPr>
              <a:t>Bienvenidos</a:t>
            </a:r>
            <a:r>
              <a:rPr lang="en-US" sz="4400" dirty="0">
                <a:solidFill>
                  <a:schemeClr val="tx1"/>
                </a:solidFill>
              </a:rPr>
              <a:t>!</a:t>
            </a:r>
          </a:p>
        </p:txBody>
      </p:sp>
      <p:cxnSp>
        <p:nvCxnSpPr>
          <p:cNvPr id="1033" name="Straight Connector 1032">
            <a:extLst>
              <a:ext uri="{FF2B5EF4-FFF2-40B4-BE49-F238E27FC236}">
                <a16:creationId xmlns:a16="http://schemas.microsoft.com/office/drawing/2014/main" id="{F03A154A-5CB1-40F6-864E-1AD5951BD8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35" name="Rectangle 1034">
            <a:extLst>
              <a:ext uri="{FF2B5EF4-FFF2-40B4-BE49-F238E27FC236}">
                <a16:creationId xmlns:a16="http://schemas.microsoft.com/office/drawing/2014/main" id="{4079B51E-24C2-4921-B0F0-97252AF17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LHNCBilingualTransp draft"/>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739467" y="1377303"/>
            <a:ext cx="4809066" cy="18544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037" name="Freeform 6">
            <a:extLst>
              <a:ext uri="{FF2B5EF4-FFF2-40B4-BE49-F238E27FC236}">
                <a16:creationId xmlns:a16="http://schemas.microsoft.com/office/drawing/2014/main" id="{5BEC30D7-FB85-4DF7-A378-00E1D1AE5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pic>
        <p:nvPicPr>
          <p:cNvPr id="4" name="Picture 3">
            <a:extLst>
              <a:ext uri="{FF2B5EF4-FFF2-40B4-BE49-F238E27FC236}">
                <a16:creationId xmlns:a16="http://schemas.microsoft.com/office/drawing/2014/main" id="{E319B1D9-78D7-40F1-ADDA-5BC92EC35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1872" y="3688941"/>
            <a:ext cx="3664255" cy="2447064"/>
          </a:xfrm>
          <a:prstGeom prst="rect">
            <a:avLst/>
          </a:prstGeom>
        </p:spPr>
      </p:pic>
      <p:sp>
        <p:nvSpPr>
          <p:cNvPr id="2" name="Oval 1">
            <a:extLst>
              <a:ext uri="{FF2B5EF4-FFF2-40B4-BE49-F238E27FC236}">
                <a16:creationId xmlns:a16="http://schemas.microsoft.com/office/drawing/2014/main" id="{AB952E51-4D0D-4437-9372-36569D476F2B}"/>
              </a:ext>
            </a:extLst>
          </p:cNvPr>
          <p:cNvSpPr/>
          <p:nvPr/>
        </p:nvSpPr>
        <p:spPr>
          <a:xfrm>
            <a:off x="11548533" y="877078"/>
            <a:ext cx="900335" cy="16235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1543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5893" y="4005065"/>
            <a:ext cx="6432715" cy="461665"/>
          </a:xfrm>
          <a:prstGeom prst="rect">
            <a:avLst/>
          </a:prstGeom>
          <a:noFill/>
        </p:spPr>
        <p:txBody>
          <a:bodyPr wrap="squar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4" name="TextBox 3"/>
          <p:cNvSpPr txBox="1"/>
          <p:nvPr/>
        </p:nvSpPr>
        <p:spPr>
          <a:xfrm>
            <a:off x="0" y="124699"/>
            <a:ext cx="45125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solidFill>
                <a:effectLst/>
                <a:uLnTx/>
                <a:uFillTx/>
                <a:latin typeface="Calibri Light" panose="020F0302020204030204"/>
                <a:ea typeface="+mn-ea"/>
                <a:cs typeface="+mn-cs"/>
              </a:rPr>
              <a:t>LHNC LGBTQ Action Item </a:t>
            </a:r>
            <a:endParaRPr kumimoji="0" lang="en-US" sz="3200" b="0" i="0" u="none" strike="noStrike" kern="1200" cap="none" spc="0" normalizeH="0" baseline="0" noProof="0" dirty="0">
              <a:ln>
                <a:noFill/>
              </a:ln>
              <a:solidFill>
                <a:srgbClr val="5B9BD5"/>
              </a:solidFill>
              <a:effectLst/>
              <a:uLnTx/>
              <a:uFillTx/>
              <a:latin typeface="Calibri Light" panose="020F0302020204030204"/>
              <a:ea typeface="+mn-ea"/>
              <a:cs typeface="+mn-cs"/>
            </a:endParaRPr>
          </a:p>
        </p:txBody>
      </p:sp>
      <p:sp>
        <p:nvSpPr>
          <p:cNvPr id="5" name="TextBox 4"/>
          <p:cNvSpPr txBox="1"/>
          <p:nvPr/>
        </p:nvSpPr>
        <p:spPr>
          <a:xfrm flipH="1">
            <a:off x="723418" y="1514107"/>
            <a:ext cx="10845190" cy="44627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LGBTQ Safe Space Kits</a:t>
            </a:r>
          </a:p>
          <a:p>
            <a:pPr marL="457200" marR="0" lvl="0" indent="-457200" algn="l" defTabSz="914400" rtl="0" eaLnBrk="1" fontAlgn="auto" latinLnBrk="0" hangingPunct="1">
              <a:lnSpc>
                <a:spcPct val="100000"/>
              </a:lnSpc>
              <a:spcBef>
                <a:spcPts val="0"/>
              </a:spcBef>
              <a:spcAft>
                <a:spcPts val="0"/>
              </a:spcAft>
              <a:buClr>
                <a:prstClr val="black"/>
              </a:buClr>
              <a:buSzPts val="110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100 Safe Space Kits were developed and distributed in collaboration with Rainbow Action Network, LGBTQ Connection, and LHNC LGBTQ Action Item members in June 2022</a:t>
            </a: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prstClr val="black"/>
              </a:buClr>
              <a:buSzPts val="110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Private sector businesses, community partners, and HHSA (CSOA, MH – MRT, SSSD, WIC) prototyped the kits. </a:t>
            </a:r>
          </a:p>
          <a:p>
            <a:pPr marL="457200" marR="0" lvl="0" indent="-457200" algn="l" defTabSz="914400" rtl="0" eaLnBrk="1" fontAlgn="auto" latinLnBrk="0" hangingPunct="1">
              <a:lnSpc>
                <a:spcPct val="100000"/>
              </a:lnSpc>
              <a:spcBef>
                <a:spcPts val="0"/>
              </a:spcBef>
              <a:spcAft>
                <a:spcPts val="0"/>
              </a:spcAft>
              <a:buClr>
                <a:prstClr val="black"/>
              </a:buClr>
              <a:buSzPts val="1100"/>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prstClr val="black"/>
              </a:buClr>
              <a:buSzPts val="110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Kit recipients were asked to complete a short 9-question feedback survey. Feedback will inform the next iteration of this CHAP project.</a:t>
            </a:r>
          </a:p>
        </p:txBody>
      </p:sp>
      <p:sp>
        <p:nvSpPr>
          <p:cNvPr id="6" name="TextBox 5"/>
          <p:cNvSpPr txBox="1"/>
          <p:nvPr/>
        </p:nvSpPr>
        <p:spPr>
          <a:xfrm>
            <a:off x="0" y="709474"/>
            <a:ext cx="121920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5B9BD5"/>
                </a:solidFill>
                <a:effectLst/>
                <a:uLnTx/>
                <a:uFillTx/>
                <a:latin typeface="Calibri Light" panose="020F0302020204030204"/>
                <a:ea typeface="+mn-ea"/>
                <a:cs typeface="+mn-cs"/>
              </a:rPr>
              <a:t>Increase amount and awareness of LGBTQ safe spaces in Napa County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966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6"/>
          <p:cNvPicPr preferRelativeResize="0"/>
          <p:nvPr/>
        </p:nvPicPr>
        <p:blipFill rotWithShape="1">
          <a:blip r:embed="rId3">
            <a:alphaModFix/>
          </a:blip>
          <a:srcRect l="13609" r="13609"/>
          <a:stretch/>
        </p:blipFill>
        <p:spPr>
          <a:xfrm>
            <a:off x="0" y="0"/>
            <a:ext cx="6096000" cy="6858000"/>
          </a:xfrm>
          <a:prstGeom prst="rect">
            <a:avLst/>
          </a:prstGeom>
          <a:noFill/>
          <a:ln>
            <a:noFill/>
          </a:ln>
        </p:spPr>
      </p:pic>
      <p:sp>
        <p:nvSpPr>
          <p:cNvPr id="73" name="Google Shape;73;p16"/>
          <p:cNvSpPr txBox="1">
            <a:spLocks noGrp="1"/>
          </p:cNvSpPr>
          <p:nvPr>
            <p:ph type="title"/>
          </p:nvPr>
        </p:nvSpPr>
        <p:spPr>
          <a:xfrm>
            <a:off x="6470433" y="310867"/>
            <a:ext cx="5355200" cy="1575200"/>
          </a:xfrm>
          <a:prstGeom prst="rect">
            <a:avLst/>
          </a:prstGeom>
        </p:spPr>
        <p:txBody>
          <a:bodyPr spcFirstLastPara="1" wrap="square" lIns="121900" tIns="121900" rIns="121900" bIns="121900" anchor="b" anchorCtr="0">
            <a:noAutofit/>
          </a:bodyPr>
          <a:lstStyle/>
          <a:p>
            <a:pPr>
              <a:lnSpc>
                <a:spcPct val="115000"/>
              </a:lnSpc>
              <a:buSzPts val="990"/>
            </a:pPr>
            <a:r>
              <a:rPr lang="en" sz="1853" dirty="0"/>
              <a:t>More than half of all participants that responded to survey Fully or Partially implemented </a:t>
            </a:r>
            <a:r>
              <a:rPr lang="en" sz="1853" dirty="0">
                <a:solidFill>
                  <a:srgbClr val="FF0000"/>
                </a:solidFill>
              </a:rPr>
              <a:t>All </a:t>
            </a:r>
            <a:r>
              <a:rPr lang="en" sz="1853" dirty="0"/>
              <a:t>aspects of the Roadmap to Inclusivity recommendations.</a:t>
            </a:r>
            <a:endParaRPr sz="4133" dirty="0"/>
          </a:p>
        </p:txBody>
      </p:sp>
      <p:sp>
        <p:nvSpPr>
          <p:cNvPr id="74" name="Google Shape;74;p16"/>
          <p:cNvSpPr txBox="1">
            <a:spLocks noGrp="1"/>
          </p:cNvSpPr>
          <p:nvPr>
            <p:ph type="body" idx="1"/>
          </p:nvPr>
        </p:nvSpPr>
        <p:spPr>
          <a:xfrm>
            <a:off x="6470533" y="2137333"/>
            <a:ext cx="5554400" cy="4720400"/>
          </a:xfrm>
          <a:prstGeom prst="rect">
            <a:avLst/>
          </a:prstGeom>
        </p:spPr>
        <p:txBody>
          <a:bodyPr spcFirstLastPara="1" wrap="square" lIns="121900" tIns="121900" rIns="121900" bIns="121900" anchor="t" anchorCtr="0">
            <a:normAutofit/>
          </a:bodyPr>
          <a:lstStyle/>
          <a:p>
            <a:pPr marL="0" indent="0">
              <a:buClr>
                <a:schemeClr val="dk1"/>
              </a:buClr>
              <a:buSzPts val="1100"/>
              <a:buNone/>
            </a:pPr>
            <a:r>
              <a:rPr lang="en" sz="1733" dirty="0">
                <a:solidFill>
                  <a:schemeClr val="dk1"/>
                </a:solidFill>
              </a:rPr>
              <a:t>Find a variety of ways (verbal, visual) to demonstrate inclusivity, respect, and safety at all times </a:t>
            </a:r>
            <a:endParaRPr sz="1733" dirty="0">
              <a:solidFill>
                <a:schemeClr val="dk1"/>
              </a:solidFill>
            </a:endParaRPr>
          </a:p>
          <a:p>
            <a:pPr marL="0" indent="609585">
              <a:buClr>
                <a:schemeClr val="dk1"/>
              </a:buClr>
              <a:buSzPts val="1100"/>
              <a:buNone/>
            </a:pPr>
            <a:r>
              <a:rPr lang="en" sz="1733" b="1" dirty="0">
                <a:solidFill>
                  <a:schemeClr val="dk1"/>
                </a:solidFill>
              </a:rPr>
              <a:t>	82% Fully or Partially Implemented</a:t>
            </a:r>
            <a:endParaRPr sz="1733" b="1" dirty="0">
              <a:solidFill>
                <a:schemeClr val="dk1"/>
              </a:solidFill>
            </a:endParaRPr>
          </a:p>
          <a:p>
            <a:pPr marL="0" indent="0">
              <a:buNone/>
            </a:pPr>
            <a:endParaRPr sz="1733" b="1" dirty="0">
              <a:solidFill>
                <a:schemeClr val="dk1"/>
              </a:solidFill>
            </a:endParaRPr>
          </a:p>
          <a:p>
            <a:pPr marL="0" indent="0">
              <a:buClr>
                <a:schemeClr val="dk1"/>
              </a:buClr>
              <a:buSzPts val="1100"/>
              <a:buNone/>
            </a:pPr>
            <a:r>
              <a:rPr lang="en" sz="1733" dirty="0">
                <a:solidFill>
                  <a:schemeClr val="dk1"/>
                </a:solidFill>
              </a:rPr>
              <a:t>Treat sexual orientation/gender identity info as other private/confidential info</a:t>
            </a:r>
            <a:endParaRPr sz="1733" dirty="0">
              <a:solidFill>
                <a:schemeClr val="dk1"/>
              </a:solidFill>
            </a:endParaRPr>
          </a:p>
          <a:p>
            <a:pPr marL="0" indent="0">
              <a:buNone/>
            </a:pPr>
            <a:r>
              <a:rPr lang="en" sz="1733" dirty="0">
                <a:solidFill>
                  <a:schemeClr val="dk1"/>
                </a:solidFill>
              </a:rPr>
              <a:t>	</a:t>
            </a:r>
            <a:r>
              <a:rPr lang="en" sz="1733" b="1" dirty="0">
                <a:solidFill>
                  <a:schemeClr val="dk1"/>
                </a:solidFill>
              </a:rPr>
              <a:t>86% Fully or Partially Implemented</a:t>
            </a:r>
            <a:endParaRPr sz="1733" b="1" dirty="0">
              <a:solidFill>
                <a:schemeClr val="dk1"/>
              </a:solidFill>
            </a:endParaRPr>
          </a:p>
          <a:p>
            <a:pPr marL="0" indent="0">
              <a:buClr>
                <a:schemeClr val="dk1"/>
              </a:buClr>
              <a:buSzPts val="1100"/>
              <a:buNone/>
            </a:pPr>
            <a:endParaRPr sz="1733" b="1" dirty="0">
              <a:solidFill>
                <a:schemeClr val="dk1"/>
              </a:solidFill>
            </a:endParaRPr>
          </a:p>
          <a:p>
            <a:pPr marL="0" indent="0">
              <a:buClr>
                <a:schemeClr val="dk1"/>
              </a:buClr>
              <a:buSzPts val="1100"/>
              <a:buNone/>
            </a:pPr>
            <a:r>
              <a:rPr lang="en" sz="1733" dirty="0">
                <a:solidFill>
                  <a:schemeClr val="dk1"/>
                </a:solidFill>
              </a:rPr>
              <a:t>Research and provide LGBTQ resources and publications in brochures, on websites, in ads</a:t>
            </a:r>
            <a:endParaRPr sz="1733" dirty="0">
              <a:solidFill>
                <a:schemeClr val="dk1"/>
              </a:solidFill>
            </a:endParaRPr>
          </a:p>
          <a:p>
            <a:pPr marL="0" indent="0">
              <a:buClr>
                <a:schemeClr val="dk1"/>
              </a:buClr>
              <a:buSzPts val="1100"/>
              <a:buNone/>
            </a:pPr>
            <a:r>
              <a:rPr lang="en" sz="1733" dirty="0">
                <a:solidFill>
                  <a:schemeClr val="dk1"/>
                </a:solidFill>
              </a:rPr>
              <a:t>	</a:t>
            </a:r>
            <a:r>
              <a:rPr lang="en" sz="1733" b="1" dirty="0">
                <a:solidFill>
                  <a:schemeClr val="dk1"/>
                </a:solidFill>
              </a:rPr>
              <a:t>82% Fully or Partially Implemented</a:t>
            </a:r>
            <a:endParaRPr sz="1733" b="1" dirty="0">
              <a:solidFill>
                <a:schemeClr val="dk1"/>
              </a:solidFill>
            </a:endParaRPr>
          </a:p>
          <a:p>
            <a:pPr marL="0" indent="0">
              <a:buNone/>
            </a:pPr>
            <a:endParaRPr sz="1733" b="1" dirty="0">
              <a:solidFill>
                <a:schemeClr val="dk1"/>
              </a:solidFill>
            </a:endParaRPr>
          </a:p>
          <a:p>
            <a:pPr marL="0" indent="0">
              <a:buClr>
                <a:schemeClr val="dk1"/>
              </a:buClr>
              <a:buSzPts val="1100"/>
              <a:buNone/>
            </a:pPr>
            <a:r>
              <a:rPr lang="en" sz="1733" dirty="0">
                <a:solidFill>
                  <a:schemeClr val="dk1"/>
                </a:solidFill>
              </a:rPr>
              <a:t>Make sure to display LGBTQ allyship on your website</a:t>
            </a:r>
            <a:endParaRPr sz="1733" dirty="0">
              <a:solidFill>
                <a:schemeClr val="dk1"/>
              </a:solidFill>
            </a:endParaRPr>
          </a:p>
          <a:p>
            <a:pPr marL="0" indent="0">
              <a:buNone/>
            </a:pPr>
            <a:r>
              <a:rPr lang="en" sz="1733" b="1" dirty="0">
                <a:solidFill>
                  <a:schemeClr val="dk1"/>
                </a:solidFill>
              </a:rPr>
              <a:t>	73% Fully or Partially Implemented</a:t>
            </a:r>
            <a:endParaRPr sz="2400" dirty="0"/>
          </a:p>
        </p:txBody>
      </p:sp>
    </p:spTree>
    <p:extLst>
      <p:ext uri="{BB962C8B-B14F-4D97-AF65-F5344CB8AC3E}">
        <p14:creationId xmlns:p14="http://schemas.microsoft.com/office/powerpoint/2010/main" val="239876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6470433" y="310867"/>
            <a:ext cx="5355200" cy="1575200"/>
          </a:xfrm>
          <a:prstGeom prst="rect">
            <a:avLst/>
          </a:prstGeom>
        </p:spPr>
        <p:txBody>
          <a:bodyPr spcFirstLastPara="1" wrap="square" lIns="121900" tIns="121900" rIns="121900" bIns="121900" anchor="b" anchorCtr="0">
            <a:noAutofit/>
          </a:bodyPr>
          <a:lstStyle/>
          <a:p>
            <a:pPr>
              <a:lnSpc>
                <a:spcPct val="115000"/>
              </a:lnSpc>
              <a:buSzPts val="1100"/>
            </a:pPr>
            <a:r>
              <a:rPr lang="en" sz="2400" dirty="0"/>
              <a:t>92% of participants were really satisfied or satisfied with materials</a:t>
            </a:r>
            <a:endParaRPr sz="2400" dirty="0"/>
          </a:p>
          <a:p>
            <a:endParaRPr dirty="0"/>
          </a:p>
        </p:txBody>
      </p:sp>
      <p:sp>
        <p:nvSpPr>
          <p:cNvPr id="80" name="Google Shape;80;p17"/>
          <p:cNvSpPr txBox="1">
            <a:spLocks noGrp="1"/>
          </p:cNvSpPr>
          <p:nvPr>
            <p:ph type="body" idx="1"/>
          </p:nvPr>
        </p:nvSpPr>
        <p:spPr>
          <a:xfrm>
            <a:off x="6470533" y="2230303"/>
            <a:ext cx="5355200" cy="3987200"/>
          </a:xfrm>
          <a:prstGeom prst="rect">
            <a:avLst/>
          </a:prstGeom>
        </p:spPr>
        <p:txBody>
          <a:bodyPr spcFirstLastPara="1" wrap="square" lIns="121900" tIns="121900" rIns="121900" bIns="121900" anchor="t" anchorCtr="0">
            <a:noAutofit/>
          </a:bodyPr>
          <a:lstStyle/>
          <a:p>
            <a:pPr marL="0" indent="0">
              <a:buNone/>
            </a:pPr>
            <a:r>
              <a:rPr lang="en" sz="2667" dirty="0">
                <a:solidFill>
                  <a:schemeClr val="dk1"/>
                </a:solidFill>
              </a:rPr>
              <a:t>Participants found the pronoun buttons to be most useful. </a:t>
            </a:r>
            <a:endParaRPr sz="2667" dirty="0">
              <a:solidFill>
                <a:schemeClr val="dk1"/>
              </a:solidFill>
            </a:endParaRPr>
          </a:p>
          <a:p>
            <a:pPr marL="0" indent="0">
              <a:buNone/>
            </a:pPr>
            <a:endParaRPr sz="2667" dirty="0">
              <a:solidFill>
                <a:schemeClr val="dk1"/>
              </a:solidFill>
            </a:endParaRPr>
          </a:p>
          <a:p>
            <a:pPr marL="0" indent="0">
              <a:buNone/>
            </a:pPr>
            <a:endParaRPr sz="2667" dirty="0">
              <a:solidFill>
                <a:schemeClr val="dk1"/>
              </a:solidFill>
            </a:endParaRPr>
          </a:p>
          <a:p>
            <a:pPr marL="0" indent="0">
              <a:buClr>
                <a:schemeClr val="dk1"/>
              </a:buClr>
              <a:buSzPts val="1100"/>
              <a:buNone/>
            </a:pPr>
            <a:r>
              <a:rPr lang="en" sz="2667" dirty="0">
                <a:solidFill>
                  <a:schemeClr val="dk1"/>
                </a:solidFill>
              </a:rPr>
              <a:t>Window clings, Tote bag, and LGBTQ focused resources were also well liked.</a:t>
            </a:r>
            <a:endParaRPr sz="2667" dirty="0">
              <a:solidFill>
                <a:schemeClr val="dk1"/>
              </a:solidFill>
            </a:endParaRPr>
          </a:p>
          <a:p>
            <a:pPr marL="0" indent="0">
              <a:spcAft>
                <a:spcPts val="2133"/>
              </a:spcAft>
              <a:buNone/>
            </a:pPr>
            <a:endParaRPr sz="3333" dirty="0"/>
          </a:p>
        </p:txBody>
      </p:sp>
      <p:pic>
        <p:nvPicPr>
          <p:cNvPr id="81" name="Google Shape;81;p17"/>
          <p:cNvPicPr preferRelativeResize="0"/>
          <p:nvPr/>
        </p:nvPicPr>
        <p:blipFill>
          <a:blip r:embed="rId3">
            <a:alphaModFix/>
          </a:blip>
          <a:stretch>
            <a:fillRect/>
          </a:stretch>
        </p:blipFill>
        <p:spPr>
          <a:xfrm>
            <a:off x="1" y="-39234"/>
            <a:ext cx="5495638" cy="6994215"/>
          </a:xfrm>
          <a:prstGeom prst="rect">
            <a:avLst/>
          </a:prstGeom>
          <a:noFill/>
          <a:ln>
            <a:noFill/>
          </a:ln>
        </p:spPr>
      </p:pic>
    </p:spTree>
    <p:extLst>
      <p:ext uri="{BB962C8B-B14F-4D97-AF65-F5344CB8AC3E}">
        <p14:creationId xmlns:p14="http://schemas.microsoft.com/office/powerpoint/2010/main" val="3980344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p:nvPr/>
        </p:nvSpPr>
        <p:spPr>
          <a:xfrm>
            <a:off x="255267" y="334533"/>
            <a:ext cx="4572000" cy="3178000"/>
          </a:xfrm>
          <a:prstGeom prst="wedgeRectCallout">
            <a:avLst>
              <a:gd name="adj1" fmla="val 66642"/>
              <a:gd name="adj2" fmla="val 1467"/>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7;p18"/>
          <p:cNvSpPr txBox="1"/>
          <p:nvPr/>
        </p:nvSpPr>
        <p:spPr>
          <a:xfrm>
            <a:off x="392667" y="624467"/>
            <a:ext cx="4341600" cy="218517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“Having the pins and stickers are very helpful.</a:t>
            </a:r>
            <a:r>
              <a:rPr kumimoji="0" lang="en" sz="1800" b="0"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 Our teams work remotely in the school sites and travel on a daily basis. Having these tools on their backpacks and water bottles (etc) is helpful to make sure these we connect with know that the team is an open ally”</a:t>
            </a:r>
            <a:endParaRPr kumimoji="0" sz="2267"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88" name="Google Shape;88;p18"/>
          <p:cNvSpPr/>
          <p:nvPr/>
        </p:nvSpPr>
        <p:spPr>
          <a:xfrm>
            <a:off x="6572733" y="2324433"/>
            <a:ext cx="5557200" cy="3345200"/>
          </a:xfrm>
          <a:prstGeom prst="wedgeRoundRectCallout">
            <a:avLst>
              <a:gd name="adj1" fmla="val -23160"/>
              <a:gd name="adj2" fmla="val -60092"/>
              <a:gd name="adj3" fmla="val 0"/>
            </a:avLst>
          </a:prstGeom>
          <a:solidFill>
            <a:srgbClr val="FCE5C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18"/>
          <p:cNvSpPr txBox="1">
            <a:spLocks noGrp="1"/>
          </p:cNvSpPr>
          <p:nvPr>
            <p:ph type="body" idx="1"/>
          </p:nvPr>
        </p:nvSpPr>
        <p:spPr>
          <a:xfrm>
            <a:off x="6775333" y="2668901"/>
            <a:ext cx="5355200" cy="2973600"/>
          </a:xfrm>
          <a:prstGeom prst="rect">
            <a:avLst/>
          </a:prstGeom>
        </p:spPr>
        <p:txBody>
          <a:bodyPr spcFirstLastPara="1" wrap="square" lIns="121900" tIns="121900" rIns="121900" bIns="121900" anchor="t" anchorCtr="0">
            <a:normAutofit lnSpcReduction="10000"/>
          </a:bodyPr>
          <a:lstStyle/>
          <a:p>
            <a:pPr marL="0" indent="0">
              <a:spcAft>
                <a:spcPts val="2133"/>
              </a:spcAft>
              <a:buNone/>
            </a:pPr>
            <a:r>
              <a:rPr lang="en" sz="2400" dirty="0">
                <a:latin typeface="Roboto"/>
                <a:ea typeface="Roboto"/>
                <a:cs typeface="Roboto"/>
                <a:sym typeface="Roboto"/>
              </a:rPr>
              <a:t>“</a:t>
            </a:r>
            <a:r>
              <a:rPr lang="en" sz="1667" b="1" dirty="0">
                <a:solidFill>
                  <a:srgbClr val="202124"/>
                </a:solidFill>
                <a:highlight>
                  <a:srgbClr val="F8F9FA"/>
                </a:highlight>
                <a:latin typeface="Roboto"/>
                <a:ea typeface="Roboto"/>
                <a:cs typeface="Roboto"/>
                <a:sym typeface="Roboto"/>
              </a:rPr>
              <a:t>I found that the roadmap was very helpful and the resources from local LGBTQ organizations and programs.</a:t>
            </a:r>
            <a:r>
              <a:rPr lang="en" sz="1667" dirty="0">
                <a:solidFill>
                  <a:srgbClr val="202124"/>
                </a:solidFill>
                <a:highlight>
                  <a:srgbClr val="F8F9FA"/>
                </a:highlight>
                <a:latin typeface="Roboto"/>
                <a:ea typeface="Roboto"/>
                <a:cs typeface="Roboto"/>
                <a:sym typeface="Roboto"/>
              </a:rPr>
              <a:t> It was great because I displayed all of the information outside my office and would often see people looking at the information which would become a segway to connecting with clients and talking more in-depth about their questions on this topic.”</a:t>
            </a:r>
            <a:endParaRPr sz="2400" dirty="0">
              <a:latin typeface="Roboto"/>
              <a:ea typeface="Roboto"/>
              <a:cs typeface="Roboto"/>
              <a:sym typeface="Roboto"/>
            </a:endParaRPr>
          </a:p>
        </p:txBody>
      </p:sp>
      <p:sp>
        <p:nvSpPr>
          <p:cNvPr id="90" name="Google Shape;90;p18"/>
          <p:cNvSpPr/>
          <p:nvPr/>
        </p:nvSpPr>
        <p:spPr>
          <a:xfrm>
            <a:off x="1065800" y="3691100"/>
            <a:ext cx="5092400" cy="2788000"/>
          </a:xfrm>
          <a:prstGeom prst="wedgeEllipseCallout">
            <a:avLst>
              <a:gd name="adj1" fmla="val 34849"/>
              <a:gd name="adj2" fmla="val -52458"/>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18"/>
          <p:cNvSpPr txBox="1"/>
          <p:nvPr/>
        </p:nvSpPr>
        <p:spPr>
          <a:xfrm>
            <a:off x="1740833" y="4044034"/>
            <a:ext cx="4221600" cy="190817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00" b="0"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All of the materials were very helpful, but the </a:t>
            </a:r>
            <a:r>
              <a:rPr kumimoji="0" lang="en" sz="1800" b="1"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buttons and symbols of being an ally are especially helpful because they are a constant visual reminder</a:t>
            </a:r>
            <a:r>
              <a:rPr kumimoji="0" lang="en" sz="1800" b="0"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 of our mission to be fully inclusive as an agency/ staff</a:t>
            </a:r>
            <a:endParaRPr kumimoji="0" sz="2267"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92" name="Google Shape;92;p18"/>
          <p:cNvSpPr txBox="1">
            <a:spLocks noGrp="1"/>
          </p:cNvSpPr>
          <p:nvPr>
            <p:ph type="title"/>
          </p:nvPr>
        </p:nvSpPr>
        <p:spPr>
          <a:xfrm>
            <a:off x="5631367" y="427467"/>
            <a:ext cx="5971200" cy="1575200"/>
          </a:xfrm>
          <a:prstGeom prst="rect">
            <a:avLst/>
          </a:prstGeom>
        </p:spPr>
        <p:txBody>
          <a:bodyPr spcFirstLastPara="1" wrap="square" lIns="121900" tIns="121900" rIns="121900" bIns="121900" anchor="b" anchorCtr="0">
            <a:normAutofit fontScale="90000"/>
          </a:bodyPr>
          <a:lstStyle/>
          <a:p>
            <a:r>
              <a:rPr lang="en" dirty="0"/>
              <a:t>What material or resource did you find the most helpful?</a:t>
            </a:r>
            <a:endParaRPr dirty="0"/>
          </a:p>
        </p:txBody>
      </p:sp>
    </p:spTree>
    <p:extLst>
      <p:ext uri="{BB962C8B-B14F-4D97-AF65-F5344CB8AC3E}">
        <p14:creationId xmlns:p14="http://schemas.microsoft.com/office/powerpoint/2010/main" val="2529405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6470433" y="310867"/>
            <a:ext cx="5355200" cy="1575200"/>
          </a:xfrm>
          <a:prstGeom prst="rect">
            <a:avLst/>
          </a:prstGeom>
        </p:spPr>
        <p:txBody>
          <a:bodyPr spcFirstLastPara="1" wrap="square" lIns="121900" tIns="121900" rIns="121900" bIns="121900" anchor="b" anchorCtr="0">
            <a:normAutofit/>
          </a:bodyPr>
          <a:lstStyle/>
          <a:p>
            <a:r>
              <a:rPr lang="en"/>
              <a:t>Areas to explore in future iterations </a:t>
            </a:r>
            <a:endParaRPr/>
          </a:p>
        </p:txBody>
      </p:sp>
      <p:sp>
        <p:nvSpPr>
          <p:cNvPr id="98" name="Google Shape;98;p19"/>
          <p:cNvSpPr txBox="1">
            <a:spLocks noGrp="1"/>
          </p:cNvSpPr>
          <p:nvPr>
            <p:ph type="body" idx="1"/>
          </p:nvPr>
        </p:nvSpPr>
        <p:spPr>
          <a:xfrm>
            <a:off x="6470533" y="2230303"/>
            <a:ext cx="5355200" cy="3987200"/>
          </a:xfrm>
          <a:prstGeom prst="rect">
            <a:avLst/>
          </a:prstGeom>
        </p:spPr>
        <p:txBody>
          <a:bodyPr spcFirstLastPara="1" wrap="square" lIns="121900" tIns="121900" rIns="121900" bIns="121900" anchor="t" anchorCtr="0">
            <a:normAutofit lnSpcReduction="10000"/>
          </a:bodyPr>
          <a:lstStyle/>
          <a:p>
            <a:pPr marL="0" indent="0">
              <a:buNone/>
            </a:pPr>
            <a:r>
              <a:rPr lang="en" dirty="0"/>
              <a:t>From Road Map to Inclusivity Feedback:</a:t>
            </a:r>
          </a:p>
          <a:p>
            <a:pPr marL="0" indent="0">
              <a:buNone/>
            </a:pPr>
            <a:r>
              <a:rPr lang="en" sz="1467" b="1" dirty="0">
                <a:solidFill>
                  <a:schemeClr val="dk1"/>
                </a:solidFill>
              </a:rPr>
              <a:t>Include space to identify sexual orientation &amp; gender identity when collecting demographic information  </a:t>
            </a:r>
            <a:endParaRPr sz="1467" b="1" dirty="0">
              <a:solidFill>
                <a:schemeClr val="dk1"/>
              </a:solidFill>
            </a:endParaRPr>
          </a:p>
          <a:p>
            <a:pPr marL="0" indent="609585">
              <a:buClr>
                <a:schemeClr val="dk1"/>
              </a:buClr>
              <a:buSzPct val="100000"/>
              <a:buNone/>
            </a:pPr>
            <a:r>
              <a:rPr lang="en" sz="1467" b="1" dirty="0">
                <a:solidFill>
                  <a:schemeClr val="dk1"/>
                </a:solidFill>
              </a:rPr>
              <a:t>	69% Fully or Partially Implemented</a:t>
            </a:r>
          </a:p>
          <a:p>
            <a:pPr marL="0" indent="609585">
              <a:buClr>
                <a:schemeClr val="dk1"/>
              </a:buClr>
              <a:buSzPct val="100000"/>
              <a:buNone/>
            </a:pPr>
            <a:endParaRPr sz="1467" b="1" dirty="0">
              <a:solidFill>
                <a:schemeClr val="dk1"/>
              </a:solidFill>
            </a:endParaRPr>
          </a:p>
          <a:p>
            <a:pPr marL="0" indent="0">
              <a:buNone/>
            </a:pPr>
            <a:r>
              <a:rPr lang="en" dirty="0"/>
              <a:t>Consider adding samples of inclusive hiring forms:</a:t>
            </a:r>
          </a:p>
          <a:p>
            <a:pPr marL="0" indent="0">
              <a:buNone/>
            </a:pPr>
            <a:r>
              <a:rPr lang="en" sz="1467" b="1" dirty="0">
                <a:solidFill>
                  <a:schemeClr val="dk1"/>
                </a:solidFill>
              </a:rPr>
              <a:t>Make sure you have and follow written commitment values on your website and employee handbook</a:t>
            </a:r>
            <a:endParaRPr sz="1467" b="1" dirty="0">
              <a:solidFill>
                <a:schemeClr val="dk1"/>
              </a:solidFill>
            </a:endParaRPr>
          </a:p>
          <a:p>
            <a:pPr marL="0" indent="0">
              <a:buNone/>
            </a:pPr>
            <a:r>
              <a:rPr lang="en" sz="1467" dirty="0">
                <a:solidFill>
                  <a:schemeClr val="dk1"/>
                </a:solidFill>
              </a:rPr>
              <a:t>	</a:t>
            </a:r>
            <a:r>
              <a:rPr lang="en" sz="1467" b="1" dirty="0">
                <a:solidFill>
                  <a:schemeClr val="dk1"/>
                </a:solidFill>
              </a:rPr>
              <a:t>60% Fully or Partially Implemented</a:t>
            </a:r>
            <a:endParaRPr sz="1467" b="1" dirty="0">
              <a:solidFill>
                <a:schemeClr val="dk1"/>
              </a:solidFill>
            </a:endParaRPr>
          </a:p>
          <a:p>
            <a:pPr marL="0" indent="0">
              <a:buNone/>
            </a:pPr>
            <a:endParaRPr sz="1467" b="1" dirty="0">
              <a:solidFill>
                <a:schemeClr val="dk1"/>
              </a:solidFill>
            </a:endParaRPr>
          </a:p>
          <a:p>
            <a:pPr marL="0" indent="0">
              <a:buClr>
                <a:schemeClr val="dk1"/>
              </a:buClr>
              <a:buSzPct val="100000"/>
              <a:buNone/>
            </a:pPr>
            <a:r>
              <a:rPr lang="en" dirty="0"/>
              <a:t>Consider adding sample of handbook additions</a:t>
            </a:r>
            <a:endParaRPr sz="1467" b="1" dirty="0">
              <a:solidFill>
                <a:schemeClr val="dk1"/>
              </a:solidFill>
            </a:endParaRPr>
          </a:p>
          <a:p>
            <a:pPr marL="0" indent="0">
              <a:spcBef>
                <a:spcPts val="2133"/>
              </a:spcBef>
              <a:spcAft>
                <a:spcPts val="2133"/>
              </a:spcAft>
              <a:buNone/>
            </a:pPr>
            <a:endParaRPr dirty="0"/>
          </a:p>
        </p:txBody>
      </p:sp>
      <p:pic>
        <p:nvPicPr>
          <p:cNvPr id="99" name="Google Shape;99;p19"/>
          <p:cNvPicPr preferRelativeResize="0"/>
          <p:nvPr/>
        </p:nvPicPr>
        <p:blipFill>
          <a:blip r:embed="rId3">
            <a:alphaModFix/>
          </a:blip>
          <a:stretch>
            <a:fillRect/>
          </a:stretch>
        </p:blipFill>
        <p:spPr>
          <a:xfrm>
            <a:off x="9267" y="-39233"/>
            <a:ext cx="5486371" cy="6858000"/>
          </a:xfrm>
          <a:prstGeom prst="rect">
            <a:avLst/>
          </a:prstGeom>
          <a:noFill/>
          <a:ln>
            <a:noFill/>
          </a:ln>
        </p:spPr>
      </p:pic>
    </p:spTree>
    <p:extLst>
      <p:ext uri="{BB962C8B-B14F-4D97-AF65-F5344CB8AC3E}">
        <p14:creationId xmlns:p14="http://schemas.microsoft.com/office/powerpoint/2010/main" val="2430718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6096000" y="310867"/>
            <a:ext cx="5729600" cy="1068000"/>
          </a:xfrm>
          <a:prstGeom prst="rect">
            <a:avLst/>
          </a:prstGeom>
        </p:spPr>
        <p:txBody>
          <a:bodyPr spcFirstLastPara="1" wrap="square" lIns="121900" tIns="121900" rIns="121900" bIns="121900" anchor="b" anchorCtr="0">
            <a:noAutofit/>
          </a:bodyPr>
          <a:lstStyle/>
          <a:p>
            <a:pPr>
              <a:buSzPts val="990"/>
            </a:pPr>
            <a:r>
              <a:rPr lang="en" sz="3200"/>
              <a:t>What items are missing from our Safe Space Kits?</a:t>
            </a:r>
            <a:endParaRPr sz="3200"/>
          </a:p>
        </p:txBody>
      </p:sp>
      <p:sp>
        <p:nvSpPr>
          <p:cNvPr id="105" name="Google Shape;105;p20"/>
          <p:cNvSpPr txBox="1">
            <a:spLocks noGrp="1"/>
          </p:cNvSpPr>
          <p:nvPr>
            <p:ph type="body" idx="1"/>
          </p:nvPr>
        </p:nvSpPr>
        <p:spPr>
          <a:xfrm>
            <a:off x="5658300" y="1378867"/>
            <a:ext cx="6261600" cy="2649200"/>
          </a:xfrm>
          <a:prstGeom prst="rect">
            <a:avLst/>
          </a:prstGeom>
        </p:spPr>
        <p:txBody>
          <a:bodyPr spcFirstLastPara="1" wrap="square" lIns="121900" tIns="121900" rIns="121900" bIns="121900" anchor="t" anchorCtr="0">
            <a:noAutofit/>
          </a:bodyPr>
          <a:lstStyle/>
          <a:p>
            <a:pPr indent="-414856">
              <a:lnSpc>
                <a:spcPct val="100000"/>
              </a:lnSpc>
              <a:buClr>
                <a:schemeClr val="dk1"/>
              </a:buClr>
              <a:buSzPts val="1300"/>
            </a:pPr>
            <a:r>
              <a:rPr lang="en" sz="1733" dirty="0">
                <a:solidFill>
                  <a:schemeClr val="dk1"/>
                </a:solidFill>
              </a:rPr>
              <a:t>22 responses</a:t>
            </a:r>
            <a:endParaRPr sz="1733" dirty="0">
              <a:solidFill>
                <a:schemeClr val="dk1"/>
              </a:solidFill>
            </a:endParaRPr>
          </a:p>
          <a:p>
            <a:pPr lvl="1" indent="-414856">
              <a:lnSpc>
                <a:spcPct val="100000"/>
              </a:lnSpc>
              <a:buClr>
                <a:schemeClr val="dk1"/>
              </a:buClr>
              <a:buSzPts val="1300"/>
            </a:pPr>
            <a:r>
              <a:rPr lang="en" sz="1733" dirty="0">
                <a:solidFill>
                  <a:schemeClr val="dk1"/>
                </a:solidFill>
              </a:rPr>
              <a:t>9 n/a or no</a:t>
            </a:r>
            <a:endParaRPr sz="1733" dirty="0">
              <a:solidFill>
                <a:schemeClr val="dk1"/>
              </a:solidFill>
            </a:endParaRPr>
          </a:p>
          <a:p>
            <a:pPr lvl="1" indent="-414856">
              <a:lnSpc>
                <a:spcPct val="100000"/>
              </a:lnSpc>
              <a:buClr>
                <a:schemeClr val="dk1"/>
              </a:buClr>
              <a:buSzPts val="1300"/>
            </a:pPr>
            <a:r>
              <a:rPr lang="en" sz="1733" dirty="0">
                <a:solidFill>
                  <a:schemeClr val="dk1"/>
                </a:solidFill>
              </a:rPr>
              <a:t>13 responses </a:t>
            </a:r>
            <a:endParaRPr sz="1733" dirty="0">
              <a:solidFill>
                <a:schemeClr val="dk1"/>
              </a:solidFill>
            </a:endParaRPr>
          </a:p>
          <a:p>
            <a:pPr indent="-414856">
              <a:lnSpc>
                <a:spcPct val="100000"/>
              </a:lnSpc>
              <a:buClr>
                <a:schemeClr val="dk1"/>
              </a:buClr>
              <a:buSzPts val="1300"/>
            </a:pPr>
            <a:r>
              <a:rPr lang="en" sz="1733" dirty="0">
                <a:solidFill>
                  <a:schemeClr val="dk1"/>
                </a:solidFill>
              </a:rPr>
              <a:t>Pride flags</a:t>
            </a:r>
            <a:endParaRPr sz="1733" dirty="0">
              <a:solidFill>
                <a:schemeClr val="dk1"/>
              </a:solidFill>
            </a:endParaRPr>
          </a:p>
          <a:p>
            <a:pPr indent="-414856">
              <a:lnSpc>
                <a:spcPct val="100000"/>
              </a:lnSpc>
              <a:buClr>
                <a:schemeClr val="dk1"/>
              </a:buClr>
              <a:buSzPts val="1300"/>
            </a:pPr>
            <a:r>
              <a:rPr lang="en" sz="1733" dirty="0">
                <a:solidFill>
                  <a:schemeClr val="dk1"/>
                </a:solidFill>
              </a:rPr>
              <a:t>Increased quantity of items in kit (pronoun pins) or information on where to purchase additional </a:t>
            </a:r>
            <a:endParaRPr sz="1733" dirty="0">
              <a:solidFill>
                <a:schemeClr val="dk1"/>
              </a:solidFill>
            </a:endParaRPr>
          </a:p>
          <a:p>
            <a:pPr indent="-414856">
              <a:lnSpc>
                <a:spcPct val="100000"/>
              </a:lnSpc>
              <a:buClr>
                <a:schemeClr val="dk1"/>
              </a:buClr>
              <a:buSzPts val="1300"/>
            </a:pPr>
            <a:r>
              <a:rPr lang="en" sz="1733" dirty="0">
                <a:solidFill>
                  <a:schemeClr val="dk1"/>
                </a:solidFill>
              </a:rPr>
              <a:t>Cultural materials (Latine)</a:t>
            </a:r>
            <a:endParaRPr sz="1733" dirty="0">
              <a:solidFill>
                <a:schemeClr val="dk1"/>
              </a:solidFill>
            </a:endParaRPr>
          </a:p>
          <a:p>
            <a:pPr indent="-414856">
              <a:lnSpc>
                <a:spcPct val="100000"/>
              </a:lnSpc>
              <a:buClr>
                <a:schemeClr val="dk1"/>
              </a:buClr>
              <a:buSzPts val="1300"/>
            </a:pPr>
            <a:r>
              <a:rPr lang="en" sz="1733" dirty="0">
                <a:solidFill>
                  <a:schemeClr val="dk1"/>
                </a:solidFill>
              </a:rPr>
              <a:t>Activity books/resources for clients and visitors</a:t>
            </a:r>
            <a:endParaRPr sz="1733" dirty="0">
              <a:solidFill>
                <a:schemeClr val="dk1"/>
              </a:solidFill>
            </a:endParaRPr>
          </a:p>
          <a:p>
            <a:pPr indent="-414856">
              <a:lnSpc>
                <a:spcPct val="100000"/>
              </a:lnSpc>
              <a:buClr>
                <a:schemeClr val="dk1"/>
              </a:buClr>
              <a:buSzPts val="1300"/>
            </a:pPr>
            <a:r>
              <a:rPr lang="en" sz="1733" dirty="0">
                <a:solidFill>
                  <a:schemeClr val="dk1"/>
                </a:solidFill>
              </a:rPr>
              <a:t>Pride month signage</a:t>
            </a:r>
            <a:endParaRPr sz="1733" dirty="0">
              <a:solidFill>
                <a:schemeClr val="dk1"/>
              </a:solidFill>
            </a:endParaRPr>
          </a:p>
          <a:p>
            <a:pPr indent="-414856">
              <a:lnSpc>
                <a:spcPct val="100000"/>
              </a:lnSpc>
              <a:buClr>
                <a:schemeClr val="dk1"/>
              </a:buClr>
              <a:buSzPts val="1300"/>
            </a:pPr>
            <a:r>
              <a:rPr lang="en" sz="1733" dirty="0">
                <a:solidFill>
                  <a:schemeClr val="dk1"/>
                </a:solidFill>
              </a:rPr>
              <a:t>Ongoing resources</a:t>
            </a:r>
            <a:endParaRPr sz="1733" dirty="0">
              <a:solidFill>
                <a:schemeClr val="dk1"/>
              </a:solidFill>
            </a:endParaRPr>
          </a:p>
          <a:p>
            <a:pPr lvl="1" indent="-414856">
              <a:lnSpc>
                <a:spcPct val="100000"/>
              </a:lnSpc>
              <a:buClr>
                <a:schemeClr val="dk1"/>
              </a:buClr>
              <a:buSzPts val="1300"/>
            </a:pPr>
            <a:r>
              <a:rPr lang="en" sz="1733" dirty="0">
                <a:solidFill>
                  <a:schemeClr val="dk1"/>
                </a:solidFill>
              </a:rPr>
              <a:t>(Could be included in LHNC Newsletter)</a:t>
            </a:r>
            <a:endParaRPr sz="1733" dirty="0">
              <a:solidFill>
                <a:schemeClr val="dk1"/>
              </a:solidFill>
            </a:endParaRPr>
          </a:p>
        </p:txBody>
      </p:sp>
      <p:pic>
        <p:nvPicPr>
          <p:cNvPr id="106" name="Google Shape;106;p20"/>
          <p:cNvPicPr preferRelativeResize="0"/>
          <p:nvPr/>
        </p:nvPicPr>
        <p:blipFill>
          <a:blip r:embed="rId3">
            <a:alphaModFix/>
          </a:blip>
          <a:stretch>
            <a:fillRect/>
          </a:stretch>
        </p:blipFill>
        <p:spPr>
          <a:xfrm>
            <a:off x="9267" y="-39234"/>
            <a:ext cx="5219299" cy="6897235"/>
          </a:xfrm>
          <a:prstGeom prst="rect">
            <a:avLst/>
          </a:prstGeom>
          <a:noFill/>
          <a:ln>
            <a:noFill/>
          </a:ln>
        </p:spPr>
      </p:pic>
      <p:sp>
        <p:nvSpPr>
          <p:cNvPr id="107" name="Google Shape;107;p20"/>
          <p:cNvSpPr txBox="1"/>
          <p:nvPr/>
        </p:nvSpPr>
        <p:spPr>
          <a:xfrm>
            <a:off x="8642200" y="669067"/>
            <a:ext cx="3586800" cy="53350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20"/>
          <p:cNvSpPr txBox="1"/>
          <p:nvPr/>
        </p:nvSpPr>
        <p:spPr>
          <a:xfrm>
            <a:off x="6096000" y="4924167"/>
            <a:ext cx="2389200" cy="46162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02124"/>
              </a:solidFill>
              <a:effectLst/>
              <a:highlight>
                <a:srgbClr val="F8F9FA"/>
              </a:highlight>
              <a:uLnTx/>
              <a:uFillTx/>
              <a:latin typeface="Roboto"/>
              <a:ea typeface="Roboto"/>
              <a:cs typeface="Roboto"/>
              <a:sym typeface="Roboto"/>
            </a:endParaRPr>
          </a:p>
        </p:txBody>
      </p:sp>
      <p:sp>
        <p:nvSpPr>
          <p:cNvPr id="109" name="Google Shape;109;p20"/>
          <p:cNvSpPr/>
          <p:nvPr/>
        </p:nvSpPr>
        <p:spPr>
          <a:xfrm>
            <a:off x="5926900" y="4711467"/>
            <a:ext cx="2715200" cy="1960800"/>
          </a:xfrm>
          <a:prstGeom prst="wedgeRoundRectCallout">
            <a:avLst>
              <a:gd name="adj1" fmla="val -22962"/>
              <a:gd name="adj2" fmla="val -62896"/>
              <a:gd name="adj3" fmla="val 0"/>
            </a:avLst>
          </a:prstGeom>
          <a:solidFill>
            <a:srgbClr val="FCE5C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667" b="0"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Pride month signs could be great. </a:t>
            </a:r>
            <a:r>
              <a:rPr kumimoji="0" lang="en" sz="1667" b="1"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We have two different groups that we want to feel included; our staff, and also the many tourists we see every day</a:t>
            </a:r>
            <a:r>
              <a:rPr kumimoji="0" lang="en" sz="1667" b="0"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a:t>
            </a:r>
            <a:endParaRPr kumimoji="0" sz="2133"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0" name="Google Shape;110;p20"/>
          <p:cNvSpPr/>
          <p:nvPr/>
        </p:nvSpPr>
        <p:spPr>
          <a:xfrm>
            <a:off x="9204533" y="4711467"/>
            <a:ext cx="2715200" cy="1960800"/>
          </a:xfrm>
          <a:prstGeom prst="wedgeRoundRectCallout">
            <a:avLst>
              <a:gd name="adj1" fmla="val -22993"/>
              <a:gd name="adj2" fmla="val -59243"/>
              <a:gd name="adj3" fmla="val 0"/>
            </a:avLst>
          </a:prstGeom>
          <a:solidFill>
            <a:srgbClr val="FCE5C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20"/>
          <p:cNvSpPr txBox="1"/>
          <p:nvPr/>
        </p:nvSpPr>
        <p:spPr>
          <a:xfrm>
            <a:off x="9436467" y="4924167"/>
            <a:ext cx="2389200" cy="1631175"/>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 sz="1800" b="0"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Just more of this and </a:t>
            </a:r>
            <a:r>
              <a:rPr kumimoji="0" lang="en" sz="1800" b="1"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expanding to new businesses who may or may not be on your radar</a:t>
            </a:r>
            <a:r>
              <a:rPr kumimoji="0" lang="en" sz="1800" b="0"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a:t>
            </a:r>
            <a:endParaRPr kumimoji="0" sz="2267"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69353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6096000" y="310867"/>
            <a:ext cx="5729600" cy="1575200"/>
          </a:xfrm>
          <a:prstGeom prst="rect">
            <a:avLst/>
          </a:prstGeom>
        </p:spPr>
        <p:txBody>
          <a:bodyPr spcFirstLastPara="1" wrap="square" lIns="121900" tIns="121900" rIns="121900" bIns="121900" anchor="b" anchorCtr="0">
            <a:noAutofit/>
          </a:bodyPr>
          <a:lstStyle/>
          <a:p>
            <a:r>
              <a:rPr lang="en" sz="3067">
                <a:solidFill>
                  <a:srgbClr val="202124"/>
                </a:solidFill>
                <a:highlight>
                  <a:srgbClr val="FFFFFF"/>
                </a:highlight>
              </a:rPr>
              <a:t>Are there materials or resources you did not use? Why did you not use them?</a:t>
            </a:r>
            <a:endParaRPr sz="3067"/>
          </a:p>
        </p:txBody>
      </p:sp>
      <p:sp>
        <p:nvSpPr>
          <p:cNvPr id="117" name="Google Shape;117;p21"/>
          <p:cNvSpPr txBox="1">
            <a:spLocks noGrp="1"/>
          </p:cNvSpPr>
          <p:nvPr>
            <p:ph type="body" idx="1"/>
          </p:nvPr>
        </p:nvSpPr>
        <p:spPr>
          <a:xfrm>
            <a:off x="5729933" y="1886067"/>
            <a:ext cx="6095600" cy="2142000"/>
          </a:xfrm>
          <a:prstGeom prst="rect">
            <a:avLst/>
          </a:prstGeom>
        </p:spPr>
        <p:txBody>
          <a:bodyPr spcFirstLastPara="1" wrap="square" lIns="121900" tIns="121900" rIns="121900" bIns="121900" anchor="t" anchorCtr="0">
            <a:noAutofit/>
          </a:bodyPr>
          <a:lstStyle/>
          <a:p>
            <a:pPr>
              <a:lnSpc>
                <a:spcPct val="100000"/>
              </a:lnSpc>
              <a:buClr>
                <a:schemeClr val="dk1"/>
              </a:buClr>
            </a:pPr>
            <a:r>
              <a:rPr lang="en" dirty="0">
                <a:solidFill>
                  <a:schemeClr val="dk1"/>
                </a:solidFill>
              </a:rPr>
              <a:t>20 responses</a:t>
            </a:r>
            <a:endParaRPr dirty="0">
              <a:solidFill>
                <a:schemeClr val="dk1"/>
              </a:solidFill>
            </a:endParaRPr>
          </a:p>
          <a:p>
            <a:pPr lvl="1" indent="-440256">
              <a:lnSpc>
                <a:spcPct val="100000"/>
              </a:lnSpc>
              <a:buClr>
                <a:schemeClr val="dk1"/>
              </a:buClr>
              <a:buSzPts val="1600"/>
            </a:pPr>
            <a:r>
              <a:rPr lang="en" sz="2133" dirty="0">
                <a:solidFill>
                  <a:schemeClr val="dk1"/>
                </a:solidFill>
              </a:rPr>
              <a:t>6 n/a or no</a:t>
            </a:r>
            <a:endParaRPr sz="2133" dirty="0">
              <a:solidFill>
                <a:schemeClr val="dk1"/>
              </a:solidFill>
            </a:endParaRPr>
          </a:p>
          <a:p>
            <a:pPr lvl="1" indent="-440256">
              <a:lnSpc>
                <a:spcPct val="100000"/>
              </a:lnSpc>
              <a:buClr>
                <a:schemeClr val="dk1"/>
              </a:buClr>
              <a:buSzPts val="1600"/>
            </a:pPr>
            <a:r>
              <a:rPr lang="en" sz="2133" dirty="0">
                <a:solidFill>
                  <a:schemeClr val="dk1"/>
                </a:solidFill>
              </a:rPr>
              <a:t>13 comments</a:t>
            </a:r>
            <a:endParaRPr sz="2133" dirty="0">
              <a:solidFill>
                <a:schemeClr val="dk1"/>
              </a:solidFill>
            </a:endParaRPr>
          </a:p>
          <a:p>
            <a:pPr>
              <a:lnSpc>
                <a:spcPct val="100000"/>
              </a:lnSpc>
              <a:buClr>
                <a:schemeClr val="dk1"/>
              </a:buClr>
            </a:pPr>
            <a:r>
              <a:rPr lang="en" dirty="0">
                <a:solidFill>
                  <a:schemeClr val="dk1"/>
                </a:solidFill>
              </a:rPr>
              <a:t>Windows clings (didn’t stick) x2</a:t>
            </a:r>
            <a:endParaRPr dirty="0">
              <a:solidFill>
                <a:schemeClr val="dk1"/>
              </a:solidFill>
            </a:endParaRPr>
          </a:p>
          <a:p>
            <a:pPr>
              <a:lnSpc>
                <a:spcPct val="100000"/>
              </a:lnSpc>
              <a:buClr>
                <a:schemeClr val="dk1"/>
              </a:buClr>
            </a:pPr>
            <a:r>
              <a:rPr lang="en" dirty="0">
                <a:solidFill>
                  <a:schemeClr val="dk1"/>
                </a:solidFill>
              </a:rPr>
              <a:t>Book x3</a:t>
            </a:r>
            <a:endParaRPr dirty="0">
              <a:solidFill>
                <a:schemeClr val="dk1"/>
              </a:solidFill>
            </a:endParaRPr>
          </a:p>
          <a:p>
            <a:pPr>
              <a:lnSpc>
                <a:spcPct val="100000"/>
              </a:lnSpc>
              <a:buClr>
                <a:schemeClr val="dk1"/>
              </a:buClr>
            </a:pPr>
            <a:r>
              <a:rPr lang="en" dirty="0">
                <a:solidFill>
                  <a:schemeClr val="dk1"/>
                </a:solidFill>
              </a:rPr>
              <a:t>Flyers x3</a:t>
            </a:r>
            <a:endParaRPr dirty="0">
              <a:solidFill>
                <a:schemeClr val="dk1"/>
              </a:solidFill>
            </a:endParaRPr>
          </a:p>
        </p:txBody>
      </p:sp>
      <p:sp>
        <p:nvSpPr>
          <p:cNvPr id="118" name="Google Shape;118;p21"/>
          <p:cNvSpPr txBox="1"/>
          <p:nvPr/>
        </p:nvSpPr>
        <p:spPr>
          <a:xfrm>
            <a:off x="8642200" y="669067"/>
            <a:ext cx="3586800" cy="53350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21"/>
          <p:cNvSpPr txBox="1"/>
          <p:nvPr/>
        </p:nvSpPr>
        <p:spPr>
          <a:xfrm>
            <a:off x="6096000" y="4924167"/>
            <a:ext cx="2389200" cy="46162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02124"/>
              </a:solidFill>
              <a:effectLst/>
              <a:highlight>
                <a:srgbClr val="F8F9FA"/>
              </a:highlight>
              <a:uLnTx/>
              <a:uFillTx/>
              <a:latin typeface="Roboto"/>
              <a:ea typeface="Roboto"/>
              <a:cs typeface="Roboto"/>
              <a:sym typeface="Roboto"/>
            </a:endParaRPr>
          </a:p>
        </p:txBody>
      </p:sp>
      <p:sp>
        <p:nvSpPr>
          <p:cNvPr id="120" name="Google Shape;120;p21"/>
          <p:cNvSpPr/>
          <p:nvPr/>
        </p:nvSpPr>
        <p:spPr>
          <a:xfrm>
            <a:off x="346367" y="310867"/>
            <a:ext cx="4738800" cy="3518800"/>
          </a:xfrm>
          <a:prstGeom prst="wedgeRoundRectCallout">
            <a:avLst>
              <a:gd name="adj1" fmla="val 62472"/>
              <a:gd name="adj2" fmla="val -45362"/>
              <a:gd name="adj3" fmla="val 0"/>
            </a:avLst>
          </a:prstGeom>
          <a:solidFill>
            <a:srgbClr val="FCE5C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933" b="1"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We did not use the buttons out of concern for staff safety. </a:t>
            </a:r>
            <a:r>
              <a:rPr kumimoji="0" lang="en" sz="1933" b="0"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There can already be very harsh feelings towards front desk teammates from rude clients, and we did not want them to feel harassed or treated unkindly by guests for their personal decision and/or gender identification. In terms of within the team we think it makes sense and creates ways to know each other better.</a:t>
            </a:r>
            <a:endParaRPr kumimoji="0" sz="26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1" name="Google Shape;121;p21"/>
          <p:cNvSpPr/>
          <p:nvPr/>
        </p:nvSpPr>
        <p:spPr>
          <a:xfrm>
            <a:off x="6625233" y="4321900"/>
            <a:ext cx="5103200" cy="2142000"/>
          </a:xfrm>
          <a:prstGeom prst="wedgeRoundRectCallout">
            <a:avLst>
              <a:gd name="adj1" fmla="val -23260"/>
              <a:gd name="adj2" fmla="val -70062"/>
              <a:gd name="adj3" fmla="val 0"/>
            </a:avLst>
          </a:prstGeom>
          <a:solidFill>
            <a:srgbClr val="FCE5C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 sz="1933" b="0"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We really liked the "Family </a:t>
            </a:r>
            <a:endParaRPr kumimoji="0" sz="1933"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933" b="0"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Acceptance/Family Rejection" flyer for our therapy and prevention work at Mentis. </a:t>
            </a:r>
            <a:r>
              <a:rPr kumimoji="0" lang="en" sz="1933" b="1"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Some of the other flyers in the folder weren't applicable to our work </a:t>
            </a:r>
            <a:r>
              <a:rPr kumimoji="0" lang="en" sz="1933" b="0"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at Mentis.</a:t>
            </a:r>
            <a:endParaRPr kumimoji="0" sz="1933"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2" name="Google Shape;122;p21"/>
          <p:cNvSpPr txBox="1"/>
          <p:nvPr/>
        </p:nvSpPr>
        <p:spPr>
          <a:xfrm>
            <a:off x="9436467" y="4924167"/>
            <a:ext cx="2389200" cy="595059"/>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2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21"/>
          <p:cNvSpPr/>
          <p:nvPr/>
        </p:nvSpPr>
        <p:spPr>
          <a:xfrm>
            <a:off x="623600" y="4083967"/>
            <a:ext cx="5472400" cy="2142000"/>
          </a:xfrm>
          <a:prstGeom prst="wedgeRoundRectCallout">
            <a:avLst>
              <a:gd name="adj1" fmla="val 42983"/>
              <a:gd name="adj2" fmla="val -70128"/>
              <a:gd name="adj3" fmla="val 0"/>
            </a:avLst>
          </a:prstGeom>
          <a:solidFill>
            <a:srgbClr val="D9D2E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00" b="0"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I did not use the </a:t>
            </a:r>
            <a:r>
              <a:rPr kumimoji="0" lang="en" sz="1800" b="1"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book </a:t>
            </a:r>
            <a:r>
              <a:rPr kumimoji="0" lang="en" sz="1800" b="0"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as much since I only have one. I would have needed to make copies of certain passages to hand out to clients if they want to read it.</a:t>
            </a:r>
            <a:endParaRPr kumimoji="0" sz="1800" b="0"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endParaRPr>
          </a:p>
          <a:p>
            <a:pPr marL="0" marR="135463" lvl="0" indent="0" algn="l" defTabSz="1219170" rtl="0" eaLnBrk="1" fontAlgn="auto" latinLnBrk="0" hangingPunct="1">
              <a:lnSpc>
                <a:spcPct val="142857"/>
              </a:lnSpc>
              <a:spcBef>
                <a:spcPts val="400"/>
              </a:spcBef>
              <a:spcAft>
                <a:spcPts val="0"/>
              </a:spcAft>
              <a:buClr>
                <a:srgbClr val="000000"/>
              </a:buClr>
              <a:buSzTx/>
              <a:buFontTx/>
              <a:buNone/>
              <a:tabLst/>
              <a:defRPr/>
            </a:pPr>
            <a:r>
              <a:rPr kumimoji="0" lang="en" sz="1800" b="0"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I have only partially read the </a:t>
            </a:r>
            <a:r>
              <a:rPr kumimoji="0" lang="en" sz="1800" b="1"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book</a:t>
            </a:r>
            <a:r>
              <a:rPr kumimoji="0" lang="en" sz="1800" b="0"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a:t>
            </a:r>
            <a:endParaRPr kumimoji="0" sz="1400" b="0"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endParaRPr>
          </a:p>
        </p:txBody>
      </p:sp>
    </p:spTree>
    <p:extLst>
      <p:ext uri="{BB962C8B-B14F-4D97-AF65-F5344CB8AC3E}">
        <p14:creationId xmlns:p14="http://schemas.microsoft.com/office/powerpoint/2010/main" val="2856070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2"/>
          <p:cNvSpPr/>
          <p:nvPr/>
        </p:nvSpPr>
        <p:spPr>
          <a:xfrm>
            <a:off x="255267" y="334533"/>
            <a:ext cx="4572000" cy="3178000"/>
          </a:xfrm>
          <a:prstGeom prst="wedgeRectCallout">
            <a:avLst>
              <a:gd name="adj1" fmla="val 72702"/>
              <a:gd name="adj2" fmla="val 54362"/>
            </a:avLst>
          </a:prstGeom>
          <a:solidFill>
            <a:srgbClr val="FFF2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22"/>
          <p:cNvSpPr/>
          <p:nvPr/>
        </p:nvSpPr>
        <p:spPr>
          <a:xfrm>
            <a:off x="6183667" y="427500"/>
            <a:ext cx="5557200" cy="3345200"/>
          </a:xfrm>
          <a:prstGeom prst="wedgeRoundRectCallout">
            <a:avLst>
              <a:gd name="adj1" fmla="val -15514"/>
              <a:gd name="adj2" fmla="val 62776"/>
              <a:gd name="adj3" fmla="val 0"/>
            </a:avLst>
          </a:prstGeom>
          <a:solidFill>
            <a:srgbClr val="D9D2E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22"/>
          <p:cNvSpPr/>
          <p:nvPr/>
        </p:nvSpPr>
        <p:spPr>
          <a:xfrm>
            <a:off x="1573800" y="3691100"/>
            <a:ext cx="5092400" cy="2788000"/>
          </a:xfrm>
          <a:prstGeom prst="wedgeEllipseCallout">
            <a:avLst>
              <a:gd name="adj1" fmla="val 50810"/>
              <a:gd name="adj2" fmla="val 33678"/>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22"/>
          <p:cNvSpPr txBox="1">
            <a:spLocks noGrp="1"/>
          </p:cNvSpPr>
          <p:nvPr>
            <p:ph type="title"/>
          </p:nvPr>
        </p:nvSpPr>
        <p:spPr>
          <a:xfrm>
            <a:off x="6869400" y="4903900"/>
            <a:ext cx="5355200" cy="1575200"/>
          </a:xfrm>
          <a:prstGeom prst="rect">
            <a:avLst/>
          </a:prstGeom>
        </p:spPr>
        <p:txBody>
          <a:bodyPr spcFirstLastPara="1" wrap="square" lIns="121900" tIns="121900" rIns="121900" bIns="121900" anchor="b" anchorCtr="0">
            <a:normAutofit/>
          </a:bodyPr>
          <a:lstStyle/>
          <a:p>
            <a:r>
              <a:rPr lang="en"/>
              <a:t>How would you like to grow as an ally?</a:t>
            </a:r>
            <a:endParaRPr/>
          </a:p>
        </p:txBody>
      </p:sp>
      <p:sp>
        <p:nvSpPr>
          <p:cNvPr id="132" name="Google Shape;132;p22"/>
          <p:cNvSpPr txBox="1"/>
          <p:nvPr/>
        </p:nvSpPr>
        <p:spPr>
          <a:xfrm>
            <a:off x="451133" y="467327"/>
            <a:ext cx="4000000" cy="3046948"/>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600" b="0"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I would like to grow as an ally to the point where </a:t>
            </a:r>
            <a:r>
              <a:rPr kumimoji="0" lang="en" sz="2600" b="1"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my office becomes a safe space for anyone that needs help/guidance</a:t>
            </a:r>
            <a:r>
              <a:rPr kumimoji="0" lang="en" sz="2600" b="0" i="0" u="none" strike="noStrike" kern="0" cap="none" spc="0" normalizeH="0" baseline="0" noProof="0" dirty="0">
                <a:ln>
                  <a:noFill/>
                </a:ln>
                <a:solidFill>
                  <a:srgbClr val="202124"/>
                </a:solidFill>
                <a:effectLst/>
                <a:highlight>
                  <a:srgbClr val="F8F9FA"/>
                </a:highlight>
                <a:uLnTx/>
                <a:uFillTx/>
                <a:latin typeface="Roboto"/>
                <a:ea typeface="Roboto"/>
                <a:cs typeface="Roboto"/>
                <a:sym typeface="Roboto"/>
              </a:rPr>
              <a:t> with this topic.</a:t>
            </a:r>
            <a:endParaRPr kumimoji="0" sz="30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3" name="Google Shape;133;p22"/>
          <p:cNvSpPr txBox="1"/>
          <p:nvPr/>
        </p:nvSpPr>
        <p:spPr>
          <a:xfrm>
            <a:off x="6504867" y="650500"/>
            <a:ext cx="4888000" cy="3016170"/>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00" b="0" i="0" u="none" strike="noStrike" kern="0" cap="none" spc="0" normalizeH="0" baseline="0" noProof="0">
                <a:ln>
                  <a:noFill/>
                </a:ln>
                <a:solidFill>
                  <a:srgbClr val="202124"/>
                </a:solidFill>
                <a:effectLst/>
                <a:highlight>
                  <a:srgbClr val="F8F9FA"/>
                </a:highlight>
                <a:uLnTx/>
                <a:uFillTx/>
                <a:latin typeface="Roboto"/>
                <a:ea typeface="Roboto"/>
                <a:cs typeface="Roboto"/>
                <a:sym typeface="Roboto"/>
              </a:rPr>
              <a:t>Our internal DEI committee is currently working on a DEI statement, which we are looking forward to sharing with our community. Our Teen Council members will all be attending an LGBTQ training with LGBTQ Connection - this is a new requirement for our leadership group. </a:t>
            </a:r>
            <a:r>
              <a:rPr kumimoji="0" lang="en" sz="1800" b="1" i="0" u="none" strike="noStrike" kern="0" cap="none" spc="0" normalizeH="0" baseline="0" noProof="0">
                <a:ln>
                  <a:noFill/>
                </a:ln>
                <a:solidFill>
                  <a:srgbClr val="202124"/>
                </a:solidFill>
                <a:effectLst/>
                <a:highlight>
                  <a:srgbClr val="F8F9FA"/>
                </a:highlight>
                <a:uLnTx/>
                <a:uFillTx/>
                <a:latin typeface="Roboto"/>
                <a:ea typeface="Roboto"/>
                <a:cs typeface="Roboto"/>
                <a:sym typeface="Roboto"/>
              </a:rPr>
              <a:t>We will continue to look for ways to partner with RAN and LGBTQ Connection to learn about and promote inclusivity in Napa County</a:t>
            </a:r>
            <a:r>
              <a:rPr kumimoji="0" lang="en" sz="1800" b="0" i="0" u="none" strike="noStrike" kern="0" cap="none" spc="0" normalizeH="0" baseline="0" noProof="0">
                <a:ln>
                  <a:noFill/>
                </a:ln>
                <a:solidFill>
                  <a:srgbClr val="202124"/>
                </a:solidFill>
                <a:effectLst/>
                <a:highlight>
                  <a:srgbClr val="F8F9FA"/>
                </a:highlight>
                <a:uLnTx/>
                <a:uFillTx/>
                <a:latin typeface="Roboto"/>
                <a:ea typeface="Roboto"/>
                <a:cs typeface="Roboto"/>
                <a:sym typeface="Roboto"/>
              </a:rPr>
              <a:t> &lt;3</a:t>
            </a:r>
            <a:endParaRPr kumimoji="0" sz="22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22"/>
          <p:cNvSpPr txBox="1"/>
          <p:nvPr/>
        </p:nvSpPr>
        <p:spPr>
          <a:xfrm>
            <a:off x="2299200" y="4010701"/>
            <a:ext cx="4000000" cy="204199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667" b="1" i="0" u="none" strike="noStrike" kern="0" cap="none" spc="0" normalizeH="0" baseline="0" noProof="0">
                <a:ln>
                  <a:noFill/>
                </a:ln>
                <a:solidFill>
                  <a:srgbClr val="202124"/>
                </a:solidFill>
                <a:effectLst/>
                <a:highlight>
                  <a:srgbClr val="F8F9FA"/>
                </a:highlight>
                <a:uLnTx/>
                <a:uFillTx/>
                <a:latin typeface="Roboto"/>
                <a:ea typeface="Roboto"/>
                <a:cs typeface="Roboto"/>
                <a:sym typeface="Roboto"/>
              </a:rPr>
              <a:t>My growth curve is in continuing to be fluent in using the "they" pronouns in my speech.</a:t>
            </a:r>
            <a:r>
              <a:rPr kumimoji="0" lang="en" sz="1667" b="0" i="0" u="none" strike="noStrike" kern="0" cap="none" spc="0" normalizeH="0" baseline="0" noProof="0">
                <a:ln>
                  <a:noFill/>
                </a:ln>
                <a:solidFill>
                  <a:srgbClr val="202124"/>
                </a:solidFill>
                <a:effectLst/>
                <a:highlight>
                  <a:srgbClr val="F8F9FA"/>
                </a:highlight>
                <a:uLnTx/>
                <a:uFillTx/>
                <a:latin typeface="Roboto"/>
                <a:ea typeface="Roboto"/>
                <a:cs typeface="Roboto"/>
                <a:sym typeface="Roboto"/>
              </a:rPr>
              <a:t> In general I continue to feel open to learning and receiving feedback about blind spots when it comes to being a business/person that feels as safe and welcoming to all as it can.</a:t>
            </a:r>
            <a:endParaRPr kumimoji="0" sz="2133"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79101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1AF275-D9E3-47FE-9384-D17291F93E2A}"/>
              </a:ext>
            </a:extLst>
          </p:cNvPr>
          <p:cNvSpPr txBox="1"/>
          <p:nvPr/>
        </p:nvSpPr>
        <p:spPr>
          <a:xfrm>
            <a:off x="715107" y="2379478"/>
            <a:ext cx="10761785" cy="2554545"/>
          </a:xfrm>
          <a:prstGeom prst="rect">
            <a:avLst/>
          </a:prstGeom>
          <a:noFill/>
        </p:spPr>
        <p:txBody>
          <a:bodyPr wrap="square" rtlCol="0">
            <a:spAutoFit/>
          </a:bodyPr>
          <a:lstStyle/>
          <a:p>
            <a:pPr marL="1371600" lvl="2" indent="-457200">
              <a:buFont typeface="Arial" panose="020B0604020202020204" pitchFamily="34" charset="0"/>
              <a:buChar char="•"/>
            </a:pPr>
            <a:r>
              <a:rPr lang="en-US" sz="3200" dirty="0"/>
              <a:t>Share Staff survey</a:t>
            </a:r>
          </a:p>
          <a:p>
            <a:pPr marL="1371600" lvl="2" indent="-457200">
              <a:buFont typeface="Arial" panose="020B0604020202020204" pitchFamily="34" charset="0"/>
              <a:buChar char="•"/>
            </a:pPr>
            <a:r>
              <a:rPr lang="en-US" sz="3200" dirty="0"/>
              <a:t>Complete purchasing for safe space kits this week</a:t>
            </a:r>
          </a:p>
          <a:p>
            <a:pPr marL="1371600" lvl="2" indent="-457200">
              <a:buFont typeface="Arial" panose="020B0604020202020204" pitchFamily="34" charset="0"/>
              <a:buChar char="•"/>
            </a:pPr>
            <a:r>
              <a:rPr lang="en-US" sz="3200" dirty="0"/>
              <a:t>Update Roadmap to Inclusivity using youth data</a:t>
            </a:r>
          </a:p>
          <a:p>
            <a:pPr marL="1371600" lvl="2" indent="-457200">
              <a:buFont typeface="Arial" panose="020B0604020202020204" pitchFamily="34" charset="0"/>
              <a:buChar char="•"/>
            </a:pPr>
            <a:r>
              <a:rPr lang="en-US" sz="3200" dirty="0"/>
              <a:t>Begin to ideate for youth project</a:t>
            </a:r>
          </a:p>
          <a:p>
            <a:pPr marL="1371600" lvl="2" indent="-457200">
              <a:buFont typeface="Arial" panose="020B0604020202020204" pitchFamily="34" charset="0"/>
              <a:buChar char="•"/>
            </a:pPr>
            <a:r>
              <a:rPr lang="en-US" sz="3200" dirty="0"/>
              <a:t>Proposed next meeting date: Tuesday, May 23, at 2 pm</a:t>
            </a:r>
          </a:p>
        </p:txBody>
      </p:sp>
      <p:sp>
        <p:nvSpPr>
          <p:cNvPr id="5" name="TextBox 4"/>
          <p:cNvSpPr txBox="1"/>
          <p:nvPr/>
        </p:nvSpPr>
        <p:spPr>
          <a:xfrm>
            <a:off x="1277289" y="1277647"/>
            <a:ext cx="2263697" cy="646331"/>
          </a:xfrm>
          <a:prstGeom prst="rect">
            <a:avLst/>
          </a:prstGeom>
          <a:noFill/>
        </p:spPr>
        <p:txBody>
          <a:bodyPr wrap="none" rtlCol="0">
            <a:spAutoFit/>
          </a:bodyPr>
          <a:lstStyle/>
          <a:p>
            <a:r>
              <a:rPr lang="en-US" sz="3600" dirty="0"/>
              <a:t>Next Steps</a:t>
            </a:r>
          </a:p>
        </p:txBody>
      </p:sp>
    </p:spTree>
    <p:extLst>
      <p:ext uri="{BB962C8B-B14F-4D97-AF65-F5344CB8AC3E}">
        <p14:creationId xmlns:p14="http://schemas.microsoft.com/office/powerpoint/2010/main" val="1094323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7148" y="1086732"/>
            <a:ext cx="10282686" cy="1138773"/>
          </a:xfrm>
          <a:prstGeom prst="rect">
            <a:avLst/>
          </a:prstGeom>
        </p:spPr>
        <p:txBody>
          <a:bodyPr wrap="square">
            <a:spAutoFit/>
          </a:bodyPr>
          <a:lstStyle/>
          <a:p>
            <a:pPr lvl="1"/>
            <a:endParaRPr lang="en-US" sz="3600" dirty="0">
              <a:solidFill>
                <a:schemeClr val="tx2"/>
              </a:solidFill>
            </a:endParaRP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Rectangle 3"/>
          <p:cNvSpPr/>
          <p:nvPr/>
        </p:nvSpPr>
        <p:spPr>
          <a:xfrm>
            <a:off x="3266225" y="2571905"/>
            <a:ext cx="5544531" cy="754053"/>
          </a:xfrm>
          <a:prstGeom prst="rect">
            <a:avLst/>
          </a:prstGeom>
        </p:spPr>
        <p:txBody>
          <a:bodyPr wrap="none">
            <a:spAutoFit/>
          </a:bodyPr>
          <a:lstStyle/>
          <a:p>
            <a:pPr lvl="0" algn="ctr" defTabSz="685800">
              <a:lnSpc>
                <a:spcPct val="114000"/>
              </a:lnSpc>
            </a:pPr>
            <a:r>
              <a:rPr lang="en-US" sz="4000" b="1" i="1" dirty="0">
                <a:solidFill>
                  <a:srgbClr val="E7E6E6"/>
                </a:solidFill>
              </a:rPr>
              <a:t>¡GRACIAS </a:t>
            </a:r>
            <a:r>
              <a:rPr lang="en-US" sz="4000" b="1" i="1" dirty="0" err="1">
                <a:solidFill>
                  <a:srgbClr val="E7E6E6"/>
                </a:solidFill>
              </a:rPr>
              <a:t>por</a:t>
            </a:r>
            <a:r>
              <a:rPr lang="en-US" sz="4000" b="1" i="1" dirty="0">
                <a:solidFill>
                  <a:srgbClr val="E7E6E6"/>
                </a:solidFill>
              </a:rPr>
              <a:t> </a:t>
            </a:r>
            <a:r>
              <a:rPr lang="en-US" sz="4000" b="1" i="1" dirty="0" err="1">
                <a:solidFill>
                  <a:srgbClr val="E7E6E6"/>
                </a:solidFill>
              </a:rPr>
              <a:t>participar</a:t>
            </a:r>
            <a:r>
              <a:rPr lang="en-US" sz="4000" b="1" i="1" dirty="0">
                <a:solidFill>
                  <a:srgbClr val="E7E6E6"/>
                </a:solidFill>
              </a:rPr>
              <a:t>!</a:t>
            </a:r>
          </a:p>
        </p:txBody>
      </p:sp>
      <p:pic>
        <p:nvPicPr>
          <p:cNvPr id="5" name="Picture 4"/>
          <p:cNvPicPr>
            <a:picLocks noChangeAspect="1"/>
          </p:cNvPicPr>
          <p:nvPr/>
        </p:nvPicPr>
        <p:blipFill>
          <a:blip r:embed="rId3"/>
          <a:stretch>
            <a:fillRect/>
          </a:stretch>
        </p:blipFill>
        <p:spPr>
          <a:xfrm>
            <a:off x="8678703" y="5388732"/>
            <a:ext cx="3341298" cy="1289499"/>
          </a:xfrm>
          <a:prstGeom prst="rect">
            <a:avLst/>
          </a:prstGeom>
        </p:spPr>
      </p:pic>
      <p:sp>
        <p:nvSpPr>
          <p:cNvPr id="7" name="TextBox 6"/>
          <p:cNvSpPr txBox="1"/>
          <p:nvPr/>
        </p:nvSpPr>
        <p:spPr>
          <a:xfrm>
            <a:off x="897148" y="6326388"/>
            <a:ext cx="3530134" cy="461665"/>
          </a:xfrm>
          <a:prstGeom prst="rect">
            <a:avLst/>
          </a:prstGeom>
          <a:noFill/>
        </p:spPr>
        <p:txBody>
          <a:bodyPr wrap="none" rtlCol="0">
            <a:spAutoFit/>
          </a:bodyPr>
          <a:lstStyle/>
          <a:p>
            <a:r>
              <a:rPr lang="en-US" sz="2400">
                <a:solidFill>
                  <a:schemeClr val="tx2"/>
                </a:solidFill>
              </a:rPr>
              <a:t>LHNC@countyofnapa.org</a:t>
            </a:r>
            <a:endParaRPr lang="en-US" sz="2400" dirty="0">
              <a:solidFill>
                <a:schemeClr val="tx2"/>
              </a:solidFill>
            </a:endParaRPr>
          </a:p>
        </p:txBody>
      </p:sp>
      <p:sp>
        <p:nvSpPr>
          <p:cNvPr id="6" name="TextBox 5"/>
          <p:cNvSpPr txBox="1"/>
          <p:nvPr/>
        </p:nvSpPr>
        <p:spPr>
          <a:xfrm>
            <a:off x="2881222" y="3417595"/>
            <a:ext cx="6629957" cy="707886"/>
          </a:xfrm>
          <a:prstGeom prst="rect">
            <a:avLst/>
          </a:prstGeom>
          <a:noFill/>
        </p:spPr>
        <p:txBody>
          <a:bodyPr wrap="none" rtlCol="0">
            <a:spAutoFit/>
          </a:bodyPr>
          <a:lstStyle/>
          <a:p>
            <a:r>
              <a:rPr lang="en-US" sz="4000" b="1" i="1" dirty="0">
                <a:solidFill>
                  <a:schemeClr val="tx2"/>
                </a:solidFill>
              </a:rPr>
              <a:t>THANK YOU for participating!</a:t>
            </a:r>
          </a:p>
        </p:txBody>
      </p:sp>
    </p:spTree>
    <p:extLst>
      <p:ext uri="{BB962C8B-B14F-4D97-AF65-F5344CB8AC3E}">
        <p14:creationId xmlns:p14="http://schemas.microsoft.com/office/powerpoint/2010/main" val="386018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4281" y="2216903"/>
            <a:ext cx="11036061" cy="3785652"/>
          </a:xfrm>
          <a:prstGeom prst="rect">
            <a:avLst/>
          </a:prstGeom>
        </p:spPr>
        <p:txBody>
          <a:bodyPr wrap="square">
            <a:spAutoFit/>
          </a:bodyPr>
          <a:lstStyle/>
          <a:p>
            <a:pPr marL="457200" lvl="0" indent="-457200">
              <a:buFont typeface="Arial" panose="020B0604020202020204" pitchFamily="34" charset="0"/>
              <a:buChar char="•"/>
            </a:pPr>
            <a:r>
              <a:rPr lang="en-US" sz="4000" dirty="0">
                <a:solidFill>
                  <a:schemeClr val="accent1"/>
                </a:solidFill>
              </a:rPr>
              <a:t>Introductions	</a:t>
            </a:r>
          </a:p>
          <a:p>
            <a:pPr marL="457200" lvl="0" indent="-457200">
              <a:buFont typeface="Arial" panose="020B0604020202020204" pitchFamily="34" charset="0"/>
              <a:buChar char="•"/>
            </a:pPr>
            <a:r>
              <a:rPr lang="en-US" sz="4000" dirty="0">
                <a:solidFill>
                  <a:schemeClr val="accent1"/>
                </a:solidFill>
              </a:rPr>
              <a:t>Project Review</a:t>
            </a:r>
          </a:p>
          <a:p>
            <a:pPr marL="457200" lvl="0" indent="-457200">
              <a:buFont typeface="Arial" panose="020B0604020202020204" pitchFamily="34" charset="0"/>
              <a:buChar char="•"/>
            </a:pPr>
            <a:r>
              <a:rPr lang="en-US" sz="4000" dirty="0">
                <a:solidFill>
                  <a:schemeClr val="accent1"/>
                </a:solidFill>
              </a:rPr>
              <a:t>Review Youth listening session data</a:t>
            </a:r>
          </a:p>
          <a:p>
            <a:pPr marL="457200" lvl="0" indent="-457200">
              <a:buFont typeface="Arial" panose="020B0604020202020204" pitchFamily="34" charset="0"/>
              <a:buChar char="•"/>
            </a:pPr>
            <a:r>
              <a:rPr lang="en-US" sz="4000" dirty="0">
                <a:solidFill>
                  <a:schemeClr val="accent1"/>
                </a:solidFill>
              </a:rPr>
              <a:t>Review staff survey responses</a:t>
            </a:r>
          </a:p>
          <a:p>
            <a:pPr marL="457200" lvl="0" indent="-457200">
              <a:buFont typeface="Arial" panose="020B0604020202020204" pitchFamily="34" charset="0"/>
              <a:buChar char="•"/>
            </a:pPr>
            <a:r>
              <a:rPr lang="en-US" sz="4000" dirty="0">
                <a:solidFill>
                  <a:schemeClr val="accent1"/>
                </a:solidFill>
              </a:rPr>
              <a:t>Update safe space kits for Pride</a:t>
            </a:r>
          </a:p>
          <a:p>
            <a:pPr marL="457200" lvl="0" indent="-457200">
              <a:buFont typeface="Arial" panose="020B0604020202020204" pitchFamily="34" charset="0"/>
              <a:buChar char="•"/>
            </a:pPr>
            <a:r>
              <a:rPr lang="en-US" sz="4000" dirty="0">
                <a:solidFill>
                  <a:schemeClr val="accent1"/>
                </a:solidFill>
              </a:rPr>
              <a:t>Next steps</a:t>
            </a:r>
          </a:p>
        </p:txBody>
      </p:sp>
      <p:sp>
        <p:nvSpPr>
          <p:cNvPr id="2" name="TextBox 1"/>
          <p:cNvSpPr txBox="1"/>
          <p:nvPr/>
        </p:nvSpPr>
        <p:spPr>
          <a:xfrm>
            <a:off x="694281" y="1385906"/>
            <a:ext cx="2165979" cy="830997"/>
          </a:xfrm>
          <a:prstGeom prst="rect">
            <a:avLst/>
          </a:prstGeom>
          <a:noFill/>
        </p:spPr>
        <p:txBody>
          <a:bodyPr wrap="none" rtlCol="0">
            <a:spAutoFit/>
          </a:bodyPr>
          <a:lstStyle/>
          <a:p>
            <a:pPr algn="ctr"/>
            <a:r>
              <a:rPr lang="en-US" sz="4800" dirty="0">
                <a:solidFill>
                  <a:schemeClr val="accent1"/>
                </a:solidFill>
              </a:rPr>
              <a:t>Agenda</a:t>
            </a:r>
          </a:p>
        </p:txBody>
      </p:sp>
    </p:spTree>
    <p:extLst>
      <p:ext uri="{BB962C8B-B14F-4D97-AF65-F5344CB8AC3E}">
        <p14:creationId xmlns:p14="http://schemas.microsoft.com/office/powerpoint/2010/main" val="670795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1611155" y="5262113"/>
            <a:ext cx="1000664" cy="98341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7055" y="2475186"/>
            <a:ext cx="5593543" cy="4770537"/>
          </a:xfrm>
          <a:prstGeom prst="rect">
            <a:avLst/>
          </a:prstGeom>
          <a:noFill/>
        </p:spPr>
        <p:txBody>
          <a:bodyPr wrap="square" rtlCol="0">
            <a:spAutoFit/>
          </a:bodyPr>
          <a:lstStyle/>
          <a:p>
            <a:pPr lvl="1"/>
            <a:r>
              <a:rPr lang="en-US" sz="3200" dirty="0"/>
              <a:t>Introductions </a:t>
            </a:r>
          </a:p>
          <a:p>
            <a:pPr lvl="1"/>
            <a:endParaRPr lang="en-US" sz="3200" dirty="0"/>
          </a:p>
          <a:p>
            <a:pPr marL="914400" lvl="1" indent="-457200">
              <a:buFont typeface="Arial" panose="020B0604020202020204" pitchFamily="34" charset="0"/>
              <a:buChar char="•"/>
            </a:pPr>
            <a:r>
              <a:rPr lang="en-US" sz="3200" dirty="0"/>
              <a:t>Name and organization you are representing</a:t>
            </a:r>
          </a:p>
          <a:p>
            <a:pPr marL="914400" lvl="1" indent="-457200">
              <a:buFont typeface="Arial" panose="020B0604020202020204" pitchFamily="34" charset="0"/>
              <a:buChar char="•"/>
            </a:pPr>
            <a:endParaRPr lang="en-US" sz="3200" dirty="0"/>
          </a:p>
          <a:p>
            <a:pPr marL="914400" lvl="1" indent="-457200">
              <a:buFont typeface="Arial" panose="020B0604020202020204" pitchFamily="34" charset="0"/>
              <a:buChar char="•"/>
            </a:pPr>
            <a:r>
              <a:rPr lang="en-US" sz="3200" dirty="0"/>
              <a:t>On a scale of squirrel, how do you feel today?</a:t>
            </a:r>
          </a:p>
          <a:p>
            <a:pPr defTabSz="1219170" latinLnBrk="1"/>
            <a:endParaRPr lang="en-US" sz="4267" dirty="0">
              <a:solidFill>
                <a:prstClr val="black"/>
              </a:solidFill>
              <a:latin typeface="Corbel" panose="020B0503020204020204"/>
            </a:endParaRPr>
          </a:p>
          <a:p>
            <a:pPr defTabSz="1219170" latinLnBrk="1"/>
            <a:endParaRPr lang="en-US" sz="3733" dirty="0">
              <a:solidFill>
                <a:srgbClr val="5B9BD5"/>
              </a:solidFill>
              <a:latin typeface="Corbel" panose="020B0503020204020204"/>
            </a:endParaRPr>
          </a:p>
        </p:txBody>
      </p:sp>
      <p:pic>
        <p:nvPicPr>
          <p:cNvPr id="1026" name="Picture 2">
            <a:extLst>
              <a:ext uri="{FF2B5EF4-FFF2-40B4-BE49-F238E27FC236}">
                <a16:creationId xmlns:a16="http://schemas.microsoft.com/office/drawing/2014/main" id="{D45D9A73-24F1-29DB-4D2C-A630FB31E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195" y="295275"/>
            <a:ext cx="5362575" cy="656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00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0629" y="5934269"/>
            <a:ext cx="4963886" cy="5598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135893" y="4005065"/>
            <a:ext cx="6432715" cy="461665"/>
          </a:xfrm>
          <a:prstGeom prst="rect">
            <a:avLst/>
          </a:prstGeom>
          <a:noFill/>
        </p:spPr>
        <p:txBody>
          <a:bodyPr wrap="square" rtlCol="0">
            <a:spAutoFit/>
          </a:bodyPr>
          <a:lstStyle/>
          <a:p>
            <a:pPr defTabSz="1219170" latinLnBrk="1">
              <a:defRPr/>
            </a:pPr>
            <a:endParaRPr lang="en-US" sz="2400" dirty="0">
              <a:solidFill>
                <a:prstClr val="black"/>
              </a:solidFill>
              <a:latin typeface="Corbel" panose="020B0503020204020204"/>
            </a:endParaRPr>
          </a:p>
        </p:txBody>
      </p:sp>
      <p:sp>
        <p:nvSpPr>
          <p:cNvPr id="4" name="TextBox 3"/>
          <p:cNvSpPr txBox="1"/>
          <p:nvPr/>
        </p:nvSpPr>
        <p:spPr>
          <a:xfrm>
            <a:off x="3405352" y="176754"/>
            <a:ext cx="6000937" cy="646331"/>
          </a:xfrm>
          <a:prstGeom prst="rect">
            <a:avLst/>
          </a:prstGeom>
          <a:noFill/>
        </p:spPr>
        <p:txBody>
          <a:bodyPr wrap="square" rtlCol="0">
            <a:spAutoFit/>
          </a:bodyPr>
          <a:lstStyle/>
          <a:p>
            <a:r>
              <a:rPr lang="en-US" sz="3600" dirty="0"/>
              <a:t>Youth design sprint</a:t>
            </a:r>
          </a:p>
        </p:txBody>
      </p:sp>
      <p:sp>
        <p:nvSpPr>
          <p:cNvPr id="10" name="Google Shape;108;p20"/>
          <p:cNvSpPr txBox="1"/>
          <p:nvPr/>
        </p:nvSpPr>
        <p:spPr>
          <a:xfrm>
            <a:off x="6096000" y="4924167"/>
            <a:ext cx="2389200" cy="46162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400" kern="0">
              <a:solidFill>
                <a:srgbClr val="202124"/>
              </a:solidFill>
              <a:highlight>
                <a:srgbClr val="F8F9FA"/>
              </a:highlight>
              <a:latin typeface="Roboto"/>
              <a:ea typeface="Roboto"/>
              <a:cs typeface="Roboto"/>
              <a:sym typeface="Roboto"/>
            </a:endParaRPr>
          </a:p>
        </p:txBody>
      </p:sp>
      <p:sp>
        <p:nvSpPr>
          <p:cNvPr id="15" name="Oval 14"/>
          <p:cNvSpPr/>
          <p:nvPr/>
        </p:nvSpPr>
        <p:spPr>
          <a:xfrm>
            <a:off x="11568608" y="5011802"/>
            <a:ext cx="1263989" cy="14823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Diagram 20">
            <a:extLst>
              <a:ext uri="{FF2B5EF4-FFF2-40B4-BE49-F238E27FC236}">
                <a16:creationId xmlns:a16="http://schemas.microsoft.com/office/drawing/2014/main" id="{88326353-B617-4768-829D-FB010CDE6DE9}"/>
              </a:ext>
            </a:extLst>
          </p:cNvPr>
          <p:cNvGraphicFramePr/>
          <p:nvPr>
            <p:extLst>
              <p:ext uri="{D42A27DB-BD31-4B8C-83A1-F6EECF244321}">
                <p14:modId xmlns:p14="http://schemas.microsoft.com/office/powerpoint/2010/main" val="979655034"/>
              </p:ext>
            </p:extLst>
          </p:nvPr>
        </p:nvGraphicFramePr>
        <p:xfrm>
          <a:off x="5188137" y="1437631"/>
          <a:ext cx="6880697" cy="4746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TextBox 21">
            <a:extLst>
              <a:ext uri="{FF2B5EF4-FFF2-40B4-BE49-F238E27FC236}">
                <a16:creationId xmlns:a16="http://schemas.microsoft.com/office/drawing/2014/main" id="{1947CC0B-4DF8-463E-8154-1A6F90EC9B12}"/>
              </a:ext>
            </a:extLst>
          </p:cNvPr>
          <p:cNvSpPr txBox="1"/>
          <p:nvPr/>
        </p:nvSpPr>
        <p:spPr>
          <a:xfrm>
            <a:off x="224251" y="1316194"/>
            <a:ext cx="4533712" cy="4518416"/>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do you consider to be your safe space?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Are their places on your school campus that feel safe to you? What makes them feel safe?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you feel welcome in a space, what does that look like?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Are their places outside of school or home where you feel especially welcome or safe? How often do you visit/would like to visit? Are there barriers to accessing this space when you need it?</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might an adult show you they are creating a safe space for LGBTQ students?</a:t>
            </a:r>
          </a:p>
          <a:p>
            <a:endParaRPr lang="en-US" dirty="0"/>
          </a:p>
        </p:txBody>
      </p:sp>
      <p:sp>
        <p:nvSpPr>
          <p:cNvPr id="23" name="TextBox 22">
            <a:extLst>
              <a:ext uri="{FF2B5EF4-FFF2-40B4-BE49-F238E27FC236}">
                <a16:creationId xmlns:a16="http://schemas.microsoft.com/office/drawing/2014/main" id="{B30B6656-F961-4324-B17E-12E5101E3A8E}"/>
              </a:ext>
            </a:extLst>
          </p:cNvPr>
          <p:cNvSpPr txBox="1"/>
          <p:nvPr/>
        </p:nvSpPr>
        <p:spPr>
          <a:xfrm>
            <a:off x="1649840" y="885320"/>
            <a:ext cx="1402948" cy="369332"/>
          </a:xfrm>
          <a:prstGeom prst="rect">
            <a:avLst/>
          </a:prstGeom>
          <a:noFill/>
        </p:spPr>
        <p:txBody>
          <a:bodyPr wrap="none" rtlCol="0">
            <a:spAutoFit/>
          </a:bodyPr>
          <a:lstStyle/>
          <a:p>
            <a:r>
              <a:rPr lang="en-US" dirty="0"/>
              <a:t>QUESTIONS</a:t>
            </a:r>
          </a:p>
        </p:txBody>
      </p:sp>
      <p:sp>
        <p:nvSpPr>
          <p:cNvPr id="24" name="TextBox 23">
            <a:extLst>
              <a:ext uri="{FF2B5EF4-FFF2-40B4-BE49-F238E27FC236}">
                <a16:creationId xmlns:a16="http://schemas.microsoft.com/office/drawing/2014/main" id="{158E9958-AFB5-4748-9892-49433C86C783}"/>
              </a:ext>
            </a:extLst>
          </p:cNvPr>
          <p:cNvSpPr txBox="1"/>
          <p:nvPr/>
        </p:nvSpPr>
        <p:spPr>
          <a:xfrm>
            <a:off x="8010260" y="831565"/>
            <a:ext cx="1148071" cy="369332"/>
          </a:xfrm>
          <a:prstGeom prst="rect">
            <a:avLst/>
          </a:prstGeom>
          <a:noFill/>
        </p:spPr>
        <p:txBody>
          <a:bodyPr wrap="none" rtlCol="0">
            <a:spAutoFit/>
          </a:bodyPr>
          <a:lstStyle/>
          <a:p>
            <a:r>
              <a:rPr lang="en-US" dirty="0"/>
              <a:t>TIMELINE</a:t>
            </a:r>
          </a:p>
        </p:txBody>
      </p:sp>
      <p:sp>
        <p:nvSpPr>
          <p:cNvPr id="6" name="Rectangle: Rounded Corners 5">
            <a:extLst>
              <a:ext uri="{FF2B5EF4-FFF2-40B4-BE49-F238E27FC236}">
                <a16:creationId xmlns:a16="http://schemas.microsoft.com/office/drawing/2014/main" id="{CF771AB5-63BB-4E6F-6C04-B4B293FAEF3B}"/>
              </a:ext>
            </a:extLst>
          </p:cNvPr>
          <p:cNvSpPr/>
          <p:nvPr/>
        </p:nvSpPr>
        <p:spPr>
          <a:xfrm>
            <a:off x="224251" y="5707117"/>
            <a:ext cx="4661250" cy="986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26 students engaged, grades 6-12</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8288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5FE2079-862B-174E-5F3A-CDE16F2443BB}"/>
              </a:ext>
            </a:extLst>
          </p:cNvPr>
          <p:cNvSpPr/>
          <p:nvPr/>
        </p:nvSpPr>
        <p:spPr>
          <a:xfrm>
            <a:off x="-130629" y="5934269"/>
            <a:ext cx="4963886" cy="5598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1611155" y="5262113"/>
            <a:ext cx="1000664" cy="98341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95272" y="161045"/>
            <a:ext cx="10287403" cy="470000"/>
          </a:xfrm>
          <a:prstGeom prst="rect">
            <a:avLst/>
          </a:prstGeom>
        </p:spPr>
        <p:txBody>
          <a:bodyPr wrap="square">
            <a:spAutoFit/>
          </a:bodyPr>
          <a:lstStyle/>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Calibri" panose="020F0502020204030204" pitchFamily="34" charset="0"/>
                <a:ea typeface="Yu Mincho" panose="02020400000000000000" pitchFamily="18" charset="-128"/>
                <a:cs typeface="Times New Roman" panose="02020603050405020304" pitchFamily="18" charset="0"/>
              </a:rPr>
              <a:t>When you feel welcome in a space, what does that look like? </a:t>
            </a:r>
          </a:p>
        </p:txBody>
      </p:sp>
      <p:sp>
        <p:nvSpPr>
          <p:cNvPr id="4" name="Speech Bubble: Rectangle 3">
            <a:extLst>
              <a:ext uri="{FF2B5EF4-FFF2-40B4-BE49-F238E27FC236}">
                <a16:creationId xmlns:a16="http://schemas.microsoft.com/office/drawing/2014/main" id="{8CF8F4F1-D2E5-7713-56F3-49B89FD12A51}"/>
              </a:ext>
            </a:extLst>
          </p:cNvPr>
          <p:cNvSpPr/>
          <p:nvPr/>
        </p:nvSpPr>
        <p:spPr>
          <a:xfrm>
            <a:off x="674610" y="4480163"/>
            <a:ext cx="1809211" cy="1457771"/>
          </a:xfrm>
          <a:prstGeom prst="wedgeRectCallou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Being with my friends makes me feel safe. </a:t>
            </a:r>
          </a:p>
          <a:p>
            <a:pPr marR="0" lvl="0">
              <a:spcBef>
                <a:spcPts val="0"/>
              </a:spcBef>
              <a:spcAft>
                <a:spcPts val="0"/>
              </a:spcAft>
            </a:pP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5" name="Speech Bubble: Rectangle 4">
            <a:extLst>
              <a:ext uri="{FF2B5EF4-FFF2-40B4-BE49-F238E27FC236}">
                <a16:creationId xmlns:a16="http://schemas.microsoft.com/office/drawing/2014/main" id="{3C14622A-9002-91C2-4C1E-CB446C03DF1B}"/>
              </a:ext>
            </a:extLst>
          </p:cNvPr>
          <p:cNvSpPr/>
          <p:nvPr/>
        </p:nvSpPr>
        <p:spPr>
          <a:xfrm>
            <a:off x="7670676" y="1153856"/>
            <a:ext cx="1631732" cy="983412"/>
          </a:xfrm>
          <a:prstGeom prst="wedgeRectCallout">
            <a:avLst>
              <a:gd name="adj1" fmla="val 48732"/>
              <a:gd name="adj2" fmla="val 8013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spcBef>
                <a:spcPts val="0"/>
              </a:spcBef>
              <a:spcAft>
                <a:spcPts val="0"/>
              </a:spcAf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People who look like me</a:t>
            </a:r>
          </a:p>
        </p:txBody>
      </p:sp>
      <p:sp>
        <p:nvSpPr>
          <p:cNvPr id="7" name="Speech Bubble: Oval 6">
            <a:extLst>
              <a:ext uri="{FF2B5EF4-FFF2-40B4-BE49-F238E27FC236}">
                <a16:creationId xmlns:a16="http://schemas.microsoft.com/office/drawing/2014/main" id="{3B943F1B-B849-FF23-05E8-5BB6684CA35A}"/>
              </a:ext>
            </a:extLst>
          </p:cNvPr>
          <p:cNvSpPr/>
          <p:nvPr/>
        </p:nvSpPr>
        <p:spPr>
          <a:xfrm>
            <a:off x="8486542" y="3322792"/>
            <a:ext cx="3641835" cy="2661674"/>
          </a:xfrm>
          <a:prstGeom prst="wedgeEllipse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spcBef>
                <a:spcPts val="0"/>
              </a:spcBef>
              <a:spcAft>
                <a:spcPts val="800"/>
              </a:spcAft>
            </a:pPr>
            <a:r>
              <a:rPr lang="en-US" sz="1800">
                <a:effectLst/>
                <a:latin typeface="Calibri" panose="020F0502020204030204" pitchFamily="34" charset="0"/>
                <a:ea typeface="Yu Mincho" panose="02020400000000000000" pitchFamily="18" charset="-128"/>
                <a:cs typeface="Times New Roman" panose="02020603050405020304" pitchFamily="18" charset="0"/>
              </a:rPr>
              <a:t>There are no set expectation or rules for who you should be, and feels like there’s room for a lot of different kind of people</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8" name="Speech Bubble: Oval 7">
            <a:extLst>
              <a:ext uri="{FF2B5EF4-FFF2-40B4-BE49-F238E27FC236}">
                <a16:creationId xmlns:a16="http://schemas.microsoft.com/office/drawing/2014/main" id="{AAC0417F-7C44-4CFB-3158-CC9CF0114A95}"/>
              </a:ext>
            </a:extLst>
          </p:cNvPr>
          <p:cNvSpPr/>
          <p:nvPr/>
        </p:nvSpPr>
        <p:spPr>
          <a:xfrm>
            <a:off x="2316215" y="5062867"/>
            <a:ext cx="2377967" cy="1571742"/>
          </a:xfrm>
          <a:prstGeom prst="wedgeEllipseCallou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spcBef>
                <a:spcPts val="0"/>
              </a:spcBef>
              <a:spcAft>
                <a:spcPts val="800"/>
              </a:spcAf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I feel protected by friends, they know me</a:t>
            </a:r>
          </a:p>
        </p:txBody>
      </p:sp>
      <p:sp>
        <p:nvSpPr>
          <p:cNvPr id="9" name="Speech Bubble: Oval 8">
            <a:extLst>
              <a:ext uri="{FF2B5EF4-FFF2-40B4-BE49-F238E27FC236}">
                <a16:creationId xmlns:a16="http://schemas.microsoft.com/office/drawing/2014/main" id="{215206A4-FEA3-E07C-E4D9-AAFD44BAEE0B}"/>
              </a:ext>
            </a:extLst>
          </p:cNvPr>
          <p:cNvSpPr/>
          <p:nvPr/>
        </p:nvSpPr>
        <p:spPr>
          <a:xfrm>
            <a:off x="9360094" y="372602"/>
            <a:ext cx="2499413" cy="1764830"/>
          </a:xfrm>
          <a:prstGeom prst="wedgeEllipse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spcBef>
                <a:spcPts val="0"/>
              </a:spcBef>
              <a:spcAft>
                <a:spcPts val="0"/>
              </a:spcAf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Seeing people that look like me, and are queer.</a:t>
            </a:r>
          </a:p>
        </p:txBody>
      </p:sp>
      <p:sp>
        <p:nvSpPr>
          <p:cNvPr id="11" name="Speech Bubble: Rectangle with Corners Rounded 10">
            <a:extLst>
              <a:ext uri="{FF2B5EF4-FFF2-40B4-BE49-F238E27FC236}">
                <a16:creationId xmlns:a16="http://schemas.microsoft.com/office/drawing/2014/main" id="{B38AE58D-3FA4-2726-1D4E-CA98ADFBBD81}"/>
              </a:ext>
            </a:extLst>
          </p:cNvPr>
          <p:cNvSpPr/>
          <p:nvPr/>
        </p:nvSpPr>
        <p:spPr>
          <a:xfrm>
            <a:off x="2316215" y="2630727"/>
            <a:ext cx="2485698" cy="134525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spcBef>
                <a:spcPts val="0"/>
              </a:spcBef>
              <a:spcAft>
                <a:spcPts val="0"/>
              </a:spcAf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Somewhere you can let your guard down, have vulnerability </a:t>
            </a:r>
          </a:p>
        </p:txBody>
      </p:sp>
      <p:sp>
        <p:nvSpPr>
          <p:cNvPr id="12" name="Speech Bubble: Oval 11">
            <a:extLst>
              <a:ext uri="{FF2B5EF4-FFF2-40B4-BE49-F238E27FC236}">
                <a16:creationId xmlns:a16="http://schemas.microsoft.com/office/drawing/2014/main" id="{B211D428-4FEA-65AE-0C91-543AB75C6BE5}"/>
              </a:ext>
            </a:extLst>
          </p:cNvPr>
          <p:cNvSpPr/>
          <p:nvPr/>
        </p:nvSpPr>
        <p:spPr>
          <a:xfrm>
            <a:off x="78170" y="920066"/>
            <a:ext cx="3002090" cy="1879908"/>
          </a:xfrm>
          <a:prstGeom prst="wedgeEllipseCallout">
            <a:avLst>
              <a:gd name="adj1" fmla="val 8050"/>
              <a:gd name="adj2" fmla="val 608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feel welcome when I can share myself fully, be vulnerable. That is real safety</a:t>
            </a:r>
          </a:p>
        </p:txBody>
      </p:sp>
      <p:sp>
        <p:nvSpPr>
          <p:cNvPr id="13" name="Speech Bubble: Rectangle 12">
            <a:extLst>
              <a:ext uri="{FF2B5EF4-FFF2-40B4-BE49-F238E27FC236}">
                <a16:creationId xmlns:a16="http://schemas.microsoft.com/office/drawing/2014/main" id="{E05189E2-D513-145A-8DC8-4EA725EE71C0}"/>
              </a:ext>
            </a:extLst>
          </p:cNvPr>
          <p:cNvSpPr/>
          <p:nvPr/>
        </p:nvSpPr>
        <p:spPr>
          <a:xfrm>
            <a:off x="5940218" y="3120913"/>
            <a:ext cx="3002090" cy="1879908"/>
          </a:xfrm>
          <a:prstGeom prst="wedgeRect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feel safe when I’m around people who comfort me, support me, and don’t judge me.</a:t>
            </a:r>
          </a:p>
        </p:txBody>
      </p:sp>
      <p:sp>
        <p:nvSpPr>
          <p:cNvPr id="14" name="Speech Bubble: Oval 13">
            <a:extLst>
              <a:ext uri="{FF2B5EF4-FFF2-40B4-BE49-F238E27FC236}">
                <a16:creationId xmlns:a16="http://schemas.microsoft.com/office/drawing/2014/main" id="{D09506AA-6FDE-678A-733B-074A68DD2749}"/>
              </a:ext>
            </a:extLst>
          </p:cNvPr>
          <p:cNvSpPr/>
          <p:nvPr/>
        </p:nvSpPr>
        <p:spPr>
          <a:xfrm>
            <a:off x="6655841" y="5152063"/>
            <a:ext cx="2485698" cy="1571742"/>
          </a:xfrm>
          <a:prstGeom prst="wedgeEllipseCallout">
            <a:avLst>
              <a:gd name="adj1" fmla="val 21662"/>
              <a:gd name="adj2" fmla="val 5648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spcBef>
                <a:spcPts val="0"/>
              </a:spcBef>
              <a:spcAft>
                <a:spcPts val="0"/>
              </a:spcAf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People that are accepting, aren’t rude to me</a:t>
            </a:r>
          </a:p>
        </p:txBody>
      </p:sp>
      <p:sp>
        <p:nvSpPr>
          <p:cNvPr id="10" name="Speech Bubble: Rectangle with Corners Rounded 9">
            <a:extLst>
              <a:ext uri="{FF2B5EF4-FFF2-40B4-BE49-F238E27FC236}">
                <a16:creationId xmlns:a16="http://schemas.microsoft.com/office/drawing/2014/main" id="{61BA43F5-1E2E-C0AE-6E2D-1D03CE5D3F87}"/>
              </a:ext>
            </a:extLst>
          </p:cNvPr>
          <p:cNvSpPr/>
          <p:nvPr/>
        </p:nvSpPr>
        <p:spPr>
          <a:xfrm>
            <a:off x="2889592" y="1009262"/>
            <a:ext cx="3050626" cy="124324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spcBef>
                <a:spcPts val="0"/>
              </a:spcBef>
              <a:spcAft>
                <a:spcPts val="0"/>
              </a:spcAft>
            </a:pPr>
            <a:r>
              <a:rPr lang="en-US" sz="1800">
                <a:effectLst/>
                <a:latin typeface="Calibri" panose="020F0502020204030204" pitchFamily="34" charset="0"/>
                <a:ea typeface="Yu Mincho" panose="02020400000000000000" pitchFamily="18" charset="-128"/>
                <a:cs typeface="Times New Roman" panose="02020603050405020304" pitchFamily="18" charset="0"/>
              </a:rPr>
              <a:t>The feeling of being protected, you let your guard down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641886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4D03C91-A804-EB5F-8E3B-D1AFDB7E7362}"/>
              </a:ext>
            </a:extLst>
          </p:cNvPr>
          <p:cNvSpPr/>
          <p:nvPr/>
        </p:nvSpPr>
        <p:spPr>
          <a:xfrm>
            <a:off x="-130629" y="5934269"/>
            <a:ext cx="4963886" cy="5598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1611155" y="5262113"/>
            <a:ext cx="1000664" cy="98341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95272" y="161045"/>
            <a:ext cx="10287403" cy="865173"/>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Yu Mincho" panose="02020400000000000000" pitchFamily="18" charset="-128"/>
                <a:cs typeface="Times New Roman" panose="02020603050405020304" pitchFamily="18" charset="0"/>
              </a:rPr>
              <a:t>How might an adult show you they are creating a safe space for LGBTQ students?</a:t>
            </a:r>
          </a:p>
        </p:txBody>
      </p:sp>
      <p:sp>
        <p:nvSpPr>
          <p:cNvPr id="7" name="Speech Bubble: Oval 6">
            <a:extLst>
              <a:ext uri="{FF2B5EF4-FFF2-40B4-BE49-F238E27FC236}">
                <a16:creationId xmlns:a16="http://schemas.microsoft.com/office/drawing/2014/main" id="{4C63FB79-C71E-34E3-8BDB-345F6A39EDFB}"/>
              </a:ext>
            </a:extLst>
          </p:cNvPr>
          <p:cNvSpPr/>
          <p:nvPr/>
        </p:nvSpPr>
        <p:spPr>
          <a:xfrm>
            <a:off x="6913277" y="2418898"/>
            <a:ext cx="3723289" cy="1841092"/>
          </a:xfrm>
          <a:prstGeom prst="wedgeEllipseCallout">
            <a:avLst>
              <a:gd name="adj1" fmla="val 19816"/>
              <a:gd name="adj2" fmla="val 61644"/>
            </a:avLst>
          </a:prstGeom>
          <a:solidFill>
            <a:srgbClr val="A690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07000"/>
              </a:lnSpc>
              <a:spcBef>
                <a:spcPts val="0"/>
              </a:spcBef>
              <a:spcAft>
                <a:spcPts val="0"/>
              </a:spcAf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Include LGBTQ topics as part of curriculum, affinity weeks (sexual identity awareness weeks)</a:t>
            </a:r>
          </a:p>
        </p:txBody>
      </p:sp>
      <p:sp>
        <p:nvSpPr>
          <p:cNvPr id="8" name="Speech Bubble: Oval 7">
            <a:extLst>
              <a:ext uri="{FF2B5EF4-FFF2-40B4-BE49-F238E27FC236}">
                <a16:creationId xmlns:a16="http://schemas.microsoft.com/office/drawing/2014/main" id="{8A01916D-CA47-8831-7B09-E2AA0276FD99}"/>
              </a:ext>
            </a:extLst>
          </p:cNvPr>
          <p:cNvSpPr/>
          <p:nvPr/>
        </p:nvSpPr>
        <p:spPr>
          <a:xfrm>
            <a:off x="133400" y="1026218"/>
            <a:ext cx="3800991" cy="2785360"/>
          </a:xfrm>
          <a:prstGeom prst="wedgeEllipseCallout">
            <a:avLst>
              <a:gd name="adj1" fmla="val 32299"/>
              <a:gd name="adj2" fmla="val 47495"/>
            </a:avLst>
          </a:prstGeom>
          <a:solidFill>
            <a:srgbClr val="E758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07000"/>
              </a:lnSpc>
              <a:spcBef>
                <a:spcPts val="0"/>
              </a:spcBef>
              <a:spcAft>
                <a:spcPts val="0"/>
              </a:spcAft>
            </a:pPr>
            <a:r>
              <a:rPr lang="en-US" sz="1800">
                <a:effectLst/>
                <a:latin typeface="Calibri" panose="020F0502020204030204" pitchFamily="34" charset="0"/>
                <a:ea typeface="Yu Mincho" panose="02020400000000000000" pitchFamily="18" charset="-128"/>
                <a:cs typeface="Times New Roman" panose="02020603050405020304" pitchFamily="18" charset="0"/>
              </a:rPr>
              <a:t>Teachers do introductions at the beginning of the year- what name you prefer, and pronouns- that showed their commitment and that they are paying attention.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10" name="Speech Bubble: Rectangle with Corners Rounded 9">
            <a:extLst>
              <a:ext uri="{FF2B5EF4-FFF2-40B4-BE49-F238E27FC236}">
                <a16:creationId xmlns:a16="http://schemas.microsoft.com/office/drawing/2014/main" id="{0034B517-C93B-C2CD-D1FC-78C3ED913164}"/>
              </a:ext>
            </a:extLst>
          </p:cNvPr>
          <p:cNvSpPr/>
          <p:nvPr/>
        </p:nvSpPr>
        <p:spPr>
          <a:xfrm>
            <a:off x="7007448" y="1222987"/>
            <a:ext cx="3121573" cy="1018759"/>
          </a:xfrm>
          <a:prstGeom prst="wedgeRoundRectCallout">
            <a:avLst>
              <a:gd name="adj1" fmla="val -13762"/>
              <a:gd name="adj2" fmla="val 67143"/>
              <a:gd name="adj3" fmla="val 16667"/>
            </a:avLst>
          </a:prstGeom>
          <a:solidFill>
            <a:srgbClr val="A690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07000"/>
              </a:lnSpc>
              <a:spcBef>
                <a:spcPts val="0"/>
              </a:spcBef>
              <a:spcAft>
                <a:spcPts val="800"/>
              </a:spcAft>
            </a:pPr>
            <a:r>
              <a:rPr lang="en-US" dirty="0">
                <a:latin typeface="Calibri" panose="020F0502020204030204" pitchFamily="34" charset="0"/>
                <a:ea typeface="Yu Mincho" panose="02020400000000000000" pitchFamily="18" charset="-128"/>
                <a:cs typeface="Times New Roman" panose="02020603050405020304" pitchFamily="18" charset="0"/>
              </a:rPr>
              <a:t>Heart to heart talks (</a:t>
            </a:r>
            <a:r>
              <a:rPr lang="en-US" sz="1800" dirty="0">
                <a:effectLst/>
                <a:latin typeface="Calibri" panose="020F0502020204030204" pitchFamily="34" charset="0"/>
                <a:ea typeface="Yu Mincho" panose="02020400000000000000" pitchFamily="18" charset="-128"/>
                <a:cs typeface="Times New Roman" panose="02020603050405020304" pitchFamily="18" charset="0"/>
              </a:rPr>
              <a:t>2</a:t>
            </a:r>
            <a:r>
              <a:rPr lang="en-US" sz="1800" baseline="30000" dirty="0">
                <a:effectLst/>
                <a:latin typeface="Calibri" panose="020F0502020204030204" pitchFamily="34" charset="0"/>
                <a:ea typeface="Yu Mincho" panose="02020400000000000000" pitchFamily="18" charset="-128"/>
                <a:cs typeface="Times New Roman" panose="02020603050405020304" pitchFamily="18" charset="0"/>
              </a:rPr>
              <a:t>nd</a:t>
            </a:r>
            <a:r>
              <a:rPr lang="en-US" sz="1800" dirty="0">
                <a:effectLst/>
                <a:latin typeface="Calibri" panose="020F0502020204030204" pitchFamily="34" charset="0"/>
                <a:ea typeface="Yu Mincho" panose="02020400000000000000" pitchFamily="18" charset="-128"/>
                <a:cs typeface="Times New Roman" panose="02020603050405020304" pitchFamily="18" charset="0"/>
              </a:rPr>
              <a:t> step lesson curriculum)</a:t>
            </a:r>
            <a:endParaRPr lang="en-US" dirty="0">
              <a:latin typeface="Calibri" panose="020F0502020204030204" pitchFamily="34" charset="0"/>
              <a:ea typeface="Yu Mincho" panose="02020400000000000000" pitchFamily="18" charset="-128"/>
              <a:cs typeface="Times New Roman" panose="02020603050405020304" pitchFamily="18" charset="0"/>
            </a:endParaRPr>
          </a:p>
        </p:txBody>
      </p:sp>
      <p:sp>
        <p:nvSpPr>
          <p:cNvPr id="11" name="Speech Bubble: Rectangle with Corners Rounded 10">
            <a:extLst>
              <a:ext uri="{FF2B5EF4-FFF2-40B4-BE49-F238E27FC236}">
                <a16:creationId xmlns:a16="http://schemas.microsoft.com/office/drawing/2014/main" id="{BA5663FB-8226-5786-F9CC-0880B5A6A219}"/>
              </a:ext>
            </a:extLst>
          </p:cNvPr>
          <p:cNvSpPr/>
          <p:nvPr/>
        </p:nvSpPr>
        <p:spPr>
          <a:xfrm>
            <a:off x="7749107" y="4493311"/>
            <a:ext cx="4171200" cy="1720876"/>
          </a:xfrm>
          <a:prstGeom prst="wedgeRoundRectCallout">
            <a:avLst/>
          </a:prstGeom>
          <a:solidFill>
            <a:srgbClr val="A690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Some of the American literature we read has problematic words or themes. My teacher calls it out, and we talk about it. That’s how I know he is safe to talk 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Speech Bubble: Rectangle 12">
            <a:extLst>
              <a:ext uri="{FF2B5EF4-FFF2-40B4-BE49-F238E27FC236}">
                <a16:creationId xmlns:a16="http://schemas.microsoft.com/office/drawing/2014/main" id="{BB63EDBB-A702-2F5D-3645-F08F1F47E9E9}"/>
              </a:ext>
            </a:extLst>
          </p:cNvPr>
          <p:cNvSpPr/>
          <p:nvPr/>
        </p:nvSpPr>
        <p:spPr>
          <a:xfrm>
            <a:off x="3447675" y="1239519"/>
            <a:ext cx="2527033" cy="1245475"/>
          </a:xfrm>
          <a:prstGeom prst="wedgeRectCallout">
            <a:avLst>
              <a:gd name="adj1" fmla="val -48283"/>
              <a:gd name="adj2" fmla="val 70095"/>
            </a:avLst>
          </a:prstGeom>
          <a:solidFill>
            <a:srgbClr val="E758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Having it be casual/normal is important – doesn’t feel forced. </a:t>
            </a:r>
          </a:p>
        </p:txBody>
      </p:sp>
      <p:sp>
        <p:nvSpPr>
          <p:cNvPr id="14" name="Speech Bubble: Rectangle 13">
            <a:extLst>
              <a:ext uri="{FF2B5EF4-FFF2-40B4-BE49-F238E27FC236}">
                <a16:creationId xmlns:a16="http://schemas.microsoft.com/office/drawing/2014/main" id="{90AB6DE7-6832-32D9-421F-386FF6CB0D02}"/>
              </a:ext>
            </a:extLst>
          </p:cNvPr>
          <p:cNvSpPr/>
          <p:nvPr/>
        </p:nvSpPr>
        <p:spPr>
          <a:xfrm>
            <a:off x="68315" y="4772759"/>
            <a:ext cx="3723289" cy="1487604"/>
          </a:xfrm>
          <a:prstGeom prst="wedgeRectCallout">
            <a:avLst/>
          </a:prstGeom>
          <a:solidFill>
            <a:srgbClr val="E758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07000"/>
              </a:lnSpc>
              <a:spcBef>
                <a:spcPts val="0"/>
              </a:spcBef>
              <a:spcAft>
                <a:spcPts val="800"/>
              </a:spcAft>
            </a:pPr>
            <a:r>
              <a:rPr lang="en-US" dirty="0">
                <a:latin typeface="Calibri" panose="020F0502020204030204" pitchFamily="34" charset="0"/>
                <a:ea typeface="Yu Mincho" panose="02020400000000000000" pitchFamily="18" charset="-128"/>
                <a:cs typeface="Times New Roman" panose="02020603050405020304" pitchFamily="18" charset="0"/>
              </a:rPr>
              <a:t>My teacher said their pronouns at the beginning of the year, so everyone did it too. And it’s just normal. That was really good.</a:t>
            </a:r>
          </a:p>
        </p:txBody>
      </p:sp>
      <p:sp>
        <p:nvSpPr>
          <p:cNvPr id="15" name="Speech Bubble: Rectangle 14">
            <a:extLst>
              <a:ext uri="{FF2B5EF4-FFF2-40B4-BE49-F238E27FC236}">
                <a16:creationId xmlns:a16="http://schemas.microsoft.com/office/drawing/2014/main" id="{0552BA95-F6A1-473C-65B3-62DCDE40C52F}"/>
              </a:ext>
            </a:extLst>
          </p:cNvPr>
          <p:cNvSpPr/>
          <p:nvPr/>
        </p:nvSpPr>
        <p:spPr>
          <a:xfrm>
            <a:off x="4208593" y="5434033"/>
            <a:ext cx="1631732" cy="983412"/>
          </a:xfrm>
          <a:prstGeom prst="wedgeRectCallout">
            <a:avLst/>
          </a:prstGeom>
          <a:solidFill>
            <a:srgbClr val="E758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07000"/>
              </a:lnSpc>
              <a:spcBef>
                <a:spcPts val="0"/>
              </a:spcBef>
              <a:spcAft>
                <a:spcPts val="0"/>
              </a:spcAf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When they ask for pronouns. </a:t>
            </a:r>
          </a:p>
        </p:txBody>
      </p:sp>
      <p:sp>
        <p:nvSpPr>
          <p:cNvPr id="16" name="Speech Bubble: Rectangle 15">
            <a:extLst>
              <a:ext uri="{FF2B5EF4-FFF2-40B4-BE49-F238E27FC236}">
                <a16:creationId xmlns:a16="http://schemas.microsoft.com/office/drawing/2014/main" id="{48ABEB79-D560-4FCC-E526-F28D8D8760FF}"/>
              </a:ext>
            </a:extLst>
          </p:cNvPr>
          <p:cNvSpPr/>
          <p:nvPr/>
        </p:nvSpPr>
        <p:spPr>
          <a:xfrm>
            <a:off x="10373710" y="385713"/>
            <a:ext cx="1576920" cy="3602963"/>
          </a:xfrm>
          <a:prstGeom prst="wedgeRectCallout">
            <a:avLst/>
          </a:prstGeom>
          <a:solidFill>
            <a:srgbClr val="A690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07000"/>
              </a:lnSpc>
              <a:spcBef>
                <a:spcPts val="0"/>
              </a:spcBef>
              <a:spcAft>
                <a:spcPts val="0"/>
              </a:spcAf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When teachers address it- like if they’re teaching history and include a part about gay history. Then you know they get it.</a:t>
            </a:r>
          </a:p>
        </p:txBody>
      </p:sp>
      <p:sp>
        <p:nvSpPr>
          <p:cNvPr id="5" name="Speech Bubble: Oval 4">
            <a:extLst>
              <a:ext uri="{FF2B5EF4-FFF2-40B4-BE49-F238E27FC236}">
                <a16:creationId xmlns:a16="http://schemas.microsoft.com/office/drawing/2014/main" id="{6B7612E1-432A-25B7-4B47-DCF51F428B13}"/>
              </a:ext>
            </a:extLst>
          </p:cNvPr>
          <p:cNvSpPr/>
          <p:nvPr/>
        </p:nvSpPr>
        <p:spPr>
          <a:xfrm>
            <a:off x="2964387" y="2745620"/>
            <a:ext cx="3507124" cy="2510315"/>
          </a:xfrm>
          <a:prstGeom prst="wedgeEllipseCallout">
            <a:avLst/>
          </a:prstGeom>
          <a:solidFill>
            <a:srgbClr val="E758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Calling me by my chosen name. Spanish language uses gendered words, so my Spanish teacher knows I’m trans and is accepting. I never told</a:t>
            </a:r>
          </a:p>
        </p:txBody>
      </p:sp>
      <p:sp>
        <p:nvSpPr>
          <p:cNvPr id="12" name="Speech Bubble: Rectangle with Corners Rounded 11">
            <a:extLst>
              <a:ext uri="{FF2B5EF4-FFF2-40B4-BE49-F238E27FC236}">
                <a16:creationId xmlns:a16="http://schemas.microsoft.com/office/drawing/2014/main" id="{DCC7A11E-87D5-F518-FCEE-DF69896A4BE0}"/>
              </a:ext>
            </a:extLst>
          </p:cNvPr>
          <p:cNvSpPr/>
          <p:nvPr/>
        </p:nvSpPr>
        <p:spPr>
          <a:xfrm>
            <a:off x="295272" y="3626872"/>
            <a:ext cx="2979588" cy="983412"/>
          </a:xfrm>
          <a:prstGeom prst="wedgeRoundRectCallout">
            <a:avLst/>
          </a:prstGeom>
          <a:solidFill>
            <a:srgbClr val="E758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Community circle style intros – name, favorite color and pronouns.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791019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A61819F-3D25-2BC7-532F-E63C3C1B6115}"/>
              </a:ext>
            </a:extLst>
          </p:cNvPr>
          <p:cNvSpPr/>
          <p:nvPr/>
        </p:nvSpPr>
        <p:spPr>
          <a:xfrm>
            <a:off x="-130629" y="5934269"/>
            <a:ext cx="4963886" cy="5598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1611155" y="5262113"/>
            <a:ext cx="1000664" cy="98341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3382" y="408144"/>
            <a:ext cx="11784444" cy="470000"/>
          </a:xfrm>
          <a:prstGeom prst="rect">
            <a:avLst/>
          </a:prstGeom>
        </p:spPr>
        <p:txBody>
          <a:bodyPr wrap="none">
            <a:spAutoFit/>
          </a:bodyPr>
          <a:lstStyle/>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Calibri" panose="020F0502020204030204" pitchFamily="34" charset="0"/>
                <a:ea typeface="Yu Mincho" panose="02020400000000000000" pitchFamily="18" charset="-128"/>
                <a:cs typeface="Times New Roman" panose="02020603050405020304" pitchFamily="18" charset="0"/>
              </a:rPr>
              <a:t>Are their places on your school campus that feel safe to you? What makes them feel safe? </a:t>
            </a:r>
          </a:p>
        </p:txBody>
      </p:sp>
      <p:sp>
        <p:nvSpPr>
          <p:cNvPr id="4" name="Speech Bubble: Rectangle with Corners Rounded 3">
            <a:extLst>
              <a:ext uri="{FF2B5EF4-FFF2-40B4-BE49-F238E27FC236}">
                <a16:creationId xmlns:a16="http://schemas.microsoft.com/office/drawing/2014/main" id="{8A1E80D6-8D6F-D071-5BD8-1E100711E211}"/>
              </a:ext>
            </a:extLst>
          </p:cNvPr>
          <p:cNvSpPr/>
          <p:nvPr/>
        </p:nvSpPr>
        <p:spPr>
          <a:xfrm>
            <a:off x="119517" y="1253872"/>
            <a:ext cx="2803149" cy="2210488"/>
          </a:xfrm>
          <a:prstGeom prst="wedgeRoundRectCallout">
            <a:avLst/>
          </a:prstGeom>
          <a:solidFill>
            <a:srgbClr val="E758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07000"/>
              </a:lnSpc>
              <a:spcBef>
                <a:spcPts val="0"/>
              </a:spcBef>
              <a:spcAft>
                <a:spcPts val="0"/>
              </a:spcAft>
            </a:pPr>
            <a:r>
              <a:rPr lang="en-US" dirty="0">
                <a:latin typeface="Calibri" panose="020F0502020204030204" pitchFamily="34" charset="0"/>
                <a:ea typeface="Yu Mincho" panose="02020400000000000000" pitchFamily="18" charset="-128"/>
                <a:cs typeface="Times New Roman" panose="02020603050405020304" pitchFamily="18" charset="0"/>
              </a:rPr>
              <a:t>The places I feel welcome are classrooms that are always open for lunch, where the teacher is happy to see you in there space</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5" name="Speech Bubble: Rectangle with Corners Rounded 4">
            <a:extLst>
              <a:ext uri="{FF2B5EF4-FFF2-40B4-BE49-F238E27FC236}">
                <a16:creationId xmlns:a16="http://schemas.microsoft.com/office/drawing/2014/main" id="{0FC59B7C-5453-AE96-A7C0-C234B5BA0FB1}"/>
              </a:ext>
            </a:extLst>
          </p:cNvPr>
          <p:cNvSpPr/>
          <p:nvPr/>
        </p:nvSpPr>
        <p:spPr>
          <a:xfrm>
            <a:off x="8027129" y="5008793"/>
            <a:ext cx="3584026" cy="157929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07000"/>
              </a:lnSpc>
              <a:spcBef>
                <a:spcPts val="0"/>
              </a:spcBef>
              <a:spcAft>
                <a:spcPts val="0"/>
              </a:spcAft>
            </a:pPr>
            <a:r>
              <a:rPr lang="en-US" sz="1800">
                <a:effectLst/>
                <a:latin typeface="Calibri" panose="020F0502020204030204" pitchFamily="34" charset="0"/>
                <a:ea typeface="Yu Mincho" panose="02020400000000000000" pitchFamily="18" charset="-128"/>
                <a:cs typeface="Times New Roman" panose="02020603050405020304" pitchFamily="18" charset="0"/>
              </a:rPr>
              <a:t>You see flags up in classrooms. That’s good. Sometimes posters or signs tell you that you’re safe there</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7" name="Speech Bubble: Oval 6">
            <a:extLst>
              <a:ext uri="{FF2B5EF4-FFF2-40B4-BE49-F238E27FC236}">
                <a16:creationId xmlns:a16="http://schemas.microsoft.com/office/drawing/2014/main" id="{4B005320-94C0-5603-4107-DB5F51F86137}"/>
              </a:ext>
            </a:extLst>
          </p:cNvPr>
          <p:cNvSpPr/>
          <p:nvPr/>
        </p:nvSpPr>
        <p:spPr>
          <a:xfrm>
            <a:off x="8832018" y="2732036"/>
            <a:ext cx="2585546" cy="1792277"/>
          </a:xfrm>
          <a:prstGeom prst="wedgeEllipse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07000"/>
              </a:lnSpc>
              <a:spcBef>
                <a:spcPts val="0"/>
              </a:spcBef>
              <a:spcAft>
                <a:spcPts val="0"/>
              </a:spcAft>
            </a:pPr>
            <a:r>
              <a:rPr lang="en-US" dirty="0">
                <a:latin typeface="Calibri" panose="020F0502020204030204" pitchFamily="34" charset="0"/>
                <a:ea typeface="Yu Mincho" panose="02020400000000000000" pitchFamily="18" charset="-128"/>
                <a:cs typeface="Times New Roman" panose="02020603050405020304" pitchFamily="18" charset="0"/>
              </a:rPr>
              <a:t>Wellness Centers (ACHS and NHS)</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8" name="Speech Bubble: Oval 7">
            <a:extLst>
              <a:ext uri="{FF2B5EF4-FFF2-40B4-BE49-F238E27FC236}">
                <a16:creationId xmlns:a16="http://schemas.microsoft.com/office/drawing/2014/main" id="{A966B138-0928-6B18-CB7C-1DDAEBBDBB51}"/>
              </a:ext>
            </a:extLst>
          </p:cNvPr>
          <p:cNvSpPr/>
          <p:nvPr/>
        </p:nvSpPr>
        <p:spPr>
          <a:xfrm>
            <a:off x="366074" y="3925304"/>
            <a:ext cx="2195681" cy="1360048"/>
          </a:xfrm>
          <a:prstGeom prst="wedgeEllipseCallout">
            <a:avLst>
              <a:gd name="adj1" fmla="val 7888"/>
              <a:gd name="adj2" fmla="val 6018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I can be myself there.</a:t>
            </a:r>
          </a:p>
        </p:txBody>
      </p:sp>
      <p:sp>
        <p:nvSpPr>
          <p:cNvPr id="10" name="Speech Bubble: Rectangle 9">
            <a:extLst>
              <a:ext uri="{FF2B5EF4-FFF2-40B4-BE49-F238E27FC236}">
                <a16:creationId xmlns:a16="http://schemas.microsoft.com/office/drawing/2014/main" id="{60516082-2D5B-35A7-0702-33BE1915BFFA}"/>
              </a:ext>
            </a:extLst>
          </p:cNvPr>
          <p:cNvSpPr/>
          <p:nvPr/>
        </p:nvSpPr>
        <p:spPr>
          <a:xfrm>
            <a:off x="3278013" y="1884935"/>
            <a:ext cx="4963887" cy="2926236"/>
          </a:xfrm>
          <a:prstGeom prst="wedgeRectCallou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US" sz="4800" b="1" dirty="0">
                <a:effectLst/>
                <a:latin typeface="Calibri" panose="020F0502020204030204" pitchFamily="34" charset="0"/>
                <a:ea typeface="Yu Mincho" panose="02020400000000000000" pitchFamily="18" charset="-128"/>
                <a:cs typeface="Times New Roman" panose="02020603050405020304" pitchFamily="18" charset="0"/>
              </a:rPr>
              <a:t>SAFETY COMES FROM THE PEOPLE, NOT THE ROOM</a:t>
            </a:r>
          </a:p>
        </p:txBody>
      </p:sp>
    </p:spTree>
    <p:extLst>
      <p:ext uri="{BB962C8B-B14F-4D97-AF65-F5344CB8AC3E}">
        <p14:creationId xmlns:p14="http://schemas.microsoft.com/office/powerpoint/2010/main" val="1110526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262958-77A9-F365-ED38-0AF7A09C30D2}"/>
              </a:ext>
            </a:extLst>
          </p:cNvPr>
          <p:cNvSpPr/>
          <p:nvPr/>
        </p:nvSpPr>
        <p:spPr>
          <a:xfrm>
            <a:off x="-130629" y="5934269"/>
            <a:ext cx="4963886" cy="5598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1611155" y="5262113"/>
            <a:ext cx="1000664" cy="98341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59700"/>
            <a:ext cx="11102051" cy="1240019"/>
          </a:xfrm>
          <a:prstGeom prst="rect">
            <a:avLst/>
          </a:prstGeom>
        </p:spPr>
        <p:txBody>
          <a:bodyPr wrap="square">
            <a:spAutoFit/>
          </a:bodyPr>
          <a:lstStyle/>
          <a:p>
            <a:pPr marL="342900" marR="0" lvl="0" indent="-342900">
              <a:lnSpc>
                <a:spcPct val="105000"/>
              </a:lnSpc>
              <a:spcBef>
                <a:spcPts val="0"/>
              </a:spcBef>
              <a:spcAft>
                <a:spcPts val="0"/>
              </a:spcAft>
              <a:buFont typeface="Symbol" panose="05050102010706020507" pitchFamily="18" charset="2"/>
              <a:buChar char=""/>
            </a:pPr>
            <a:r>
              <a:rPr lang="en-US" sz="2400" b="1" dirty="0">
                <a:effectLst/>
                <a:latin typeface="Calibri" panose="020F0502020204030204" pitchFamily="34" charset="0"/>
                <a:ea typeface="Times New Roman" panose="02020603050405020304" pitchFamily="18" charset="0"/>
              </a:rPr>
              <a:t>Are their places outside of school or home where you feel especially welcome or safe? How often do you visit/would like to visit? Are there barriers to accessing this space when you need it?</a:t>
            </a:r>
            <a:endParaRPr lang="en-US" sz="2400" dirty="0">
              <a:effectLst/>
              <a:latin typeface="Calibri" panose="020F0502020204030204" pitchFamily="34" charset="0"/>
              <a:ea typeface="Calibri" panose="020F0502020204030204" pitchFamily="34" charset="0"/>
            </a:endParaRPr>
          </a:p>
        </p:txBody>
      </p:sp>
      <p:sp>
        <p:nvSpPr>
          <p:cNvPr id="4" name="Speech Bubble: Rectangle 3">
            <a:extLst>
              <a:ext uri="{FF2B5EF4-FFF2-40B4-BE49-F238E27FC236}">
                <a16:creationId xmlns:a16="http://schemas.microsoft.com/office/drawing/2014/main" id="{9EF1E62D-5D88-3AAA-BD5B-A7FFF4D44CE6}"/>
              </a:ext>
            </a:extLst>
          </p:cNvPr>
          <p:cNvSpPr/>
          <p:nvPr/>
        </p:nvSpPr>
        <p:spPr>
          <a:xfrm>
            <a:off x="7717576" y="4401942"/>
            <a:ext cx="4035973" cy="2396358"/>
          </a:xfrm>
          <a:prstGeom prst="wedgeRectCallout">
            <a:avLst>
              <a:gd name="adj1" fmla="val -64583"/>
              <a:gd name="adj2" fmla="val 16447"/>
            </a:avLst>
          </a:prstGeom>
          <a:solidFill>
            <a:srgbClr val="E758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pPr>
            <a:r>
              <a:rPr lang="en-US" sz="1800">
                <a:effectLst/>
                <a:latin typeface="Calibri" panose="020F0502020204030204" pitchFamily="34" charset="0"/>
                <a:ea typeface="Yu Mincho" panose="02020400000000000000" pitchFamily="18" charset="-128"/>
                <a:cs typeface="Times New Roman" panose="02020603050405020304" pitchFamily="18" charset="0"/>
              </a:rPr>
              <a:t>Out there, I don’t feel safe, and I don’t feel in danger. It just feels neutral. I’ve never walked into a hostile environment, but also never walked into a safe one. Mostly neutral. Here at school I feel safe because people know me here.</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5" name="Speech Bubble: Oval 4">
            <a:extLst>
              <a:ext uri="{FF2B5EF4-FFF2-40B4-BE49-F238E27FC236}">
                <a16:creationId xmlns:a16="http://schemas.microsoft.com/office/drawing/2014/main" id="{5BED3426-2571-9BBC-EAA2-08FE21EBBE3B}"/>
              </a:ext>
            </a:extLst>
          </p:cNvPr>
          <p:cNvSpPr/>
          <p:nvPr/>
        </p:nvSpPr>
        <p:spPr>
          <a:xfrm>
            <a:off x="3311600" y="4132642"/>
            <a:ext cx="2784400" cy="2270234"/>
          </a:xfrm>
          <a:prstGeom prst="wedgeEllipseCallout">
            <a:avLst>
              <a:gd name="adj1" fmla="val -57070"/>
              <a:gd name="adj2" fmla="val 4166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07000"/>
              </a:lnSpc>
              <a:spcBef>
                <a:spcPts val="0"/>
              </a:spcBef>
              <a:spcAft>
                <a:spcPts val="0"/>
              </a:spcAf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Money is a barrier. You can’t hang out anywhere if you don’t have money.</a:t>
            </a:r>
          </a:p>
        </p:txBody>
      </p:sp>
      <p:sp>
        <p:nvSpPr>
          <p:cNvPr id="7" name="Speech Bubble: Rectangle with Corners Rounded 6">
            <a:extLst>
              <a:ext uri="{FF2B5EF4-FFF2-40B4-BE49-F238E27FC236}">
                <a16:creationId xmlns:a16="http://schemas.microsoft.com/office/drawing/2014/main" id="{19CA63AA-B9E6-45DC-351A-9ECB5B1C5B9D}"/>
              </a:ext>
            </a:extLst>
          </p:cNvPr>
          <p:cNvSpPr/>
          <p:nvPr/>
        </p:nvSpPr>
        <p:spPr>
          <a:xfrm>
            <a:off x="1661380" y="1499010"/>
            <a:ext cx="3725826" cy="2270235"/>
          </a:xfrm>
          <a:prstGeom prst="wedgeRoundRect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It’s hard because places in Napa  - usual hang out spots like Oxbow or other tourist driven locations – people can be like “what are you doing here?”. Like you are intruding on someone’s vacation.</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8" name="Speech Bubble: Oval 7">
            <a:extLst>
              <a:ext uri="{FF2B5EF4-FFF2-40B4-BE49-F238E27FC236}">
                <a16:creationId xmlns:a16="http://schemas.microsoft.com/office/drawing/2014/main" id="{FC97E134-E5AB-AC1D-CD28-1B328649BE87}"/>
              </a:ext>
            </a:extLst>
          </p:cNvPr>
          <p:cNvSpPr/>
          <p:nvPr/>
        </p:nvSpPr>
        <p:spPr>
          <a:xfrm>
            <a:off x="7048585" y="947853"/>
            <a:ext cx="4283057" cy="2854494"/>
          </a:xfrm>
          <a:prstGeom prst="wedgeEllipseCallout">
            <a:avLst>
              <a:gd name="adj1" fmla="val -41814"/>
              <a:gd name="adj2" fmla="val 5532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07000"/>
              </a:lnSpc>
              <a:spcBef>
                <a:spcPts val="0"/>
              </a:spcBef>
              <a:spcAft>
                <a:spcPts val="0"/>
              </a:spcAf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Teens connect group. Everyone in teens connect is interested in mental wellness so we are all very accepting and have a deeper understanding of what people may be going through. </a:t>
            </a:r>
            <a:endParaRPr lang="en-US" sz="2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Speech Bubble: Oval 9">
            <a:extLst>
              <a:ext uri="{FF2B5EF4-FFF2-40B4-BE49-F238E27FC236}">
                <a16:creationId xmlns:a16="http://schemas.microsoft.com/office/drawing/2014/main" id="{1A2156D8-15BB-DB69-FACC-E6C3AB4C2BFE}"/>
              </a:ext>
            </a:extLst>
          </p:cNvPr>
          <p:cNvSpPr/>
          <p:nvPr/>
        </p:nvSpPr>
        <p:spPr>
          <a:xfrm>
            <a:off x="370295" y="4073115"/>
            <a:ext cx="1981019" cy="1340798"/>
          </a:xfrm>
          <a:prstGeom prst="wedgeEllipseCallout">
            <a:avLst>
              <a:gd name="adj1" fmla="val 12592"/>
              <a:gd name="adj2" fmla="val 672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My friend’s house</a:t>
            </a:r>
          </a:p>
        </p:txBody>
      </p:sp>
    </p:spTree>
    <p:extLst>
      <p:ext uri="{BB962C8B-B14F-4D97-AF65-F5344CB8AC3E}">
        <p14:creationId xmlns:p14="http://schemas.microsoft.com/office/powerpoint/2010/main" val="1075102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5"/>
          <p:cNvPicPr preferRelativeResize="0"/>
          <p:nvPr/>
        </p:nvPicPr>
        <p:blipFill rotWithShape="1">
          <a:blip r:embed="rId3">
            <a:alphaModFix/>
          </a:blip>
          <a:srcRect t="14249" b="14249"/>
          <a:stretch/>
        </p:blipFill>
        <p:spPr>
          <a:xfrm>
            <a:off x="4518667" y="0"/>
            <a:ext cx="7673199" cy="6858000"/>
          </a:xfrm>
          <a:prstGeom prst="rect">
            <a:avLst/>
          </a:prstGeom>
          <a:noFill/>
          <a:ln>
            <a:noFill/>
          </a:ln>
        </p:spPr>
      </p:pic>
      <p:sp>
        <p:nvSpPr>
          <p:cNvPr id="67" name="Google Shape;67;p15"/>
          <p:cNvSpPr txBox="1">
            <a:spLocks noGrp="1"/>
          </p:cNvSpPr>
          <p:nvPr>
            <p:ph type="title"/>
          </p:nvPr>
        </p:nvSpPr>
        <p:spPr>
          <a:xfrm>
            <a:off x="429100" y="925467"/>
            <a:ext cx="3585200" cy="3163200"/>
          </a:xfrm>
          <a:prstGeom prst="rect">
            <a:avLst/>
          </a:prstGeom>
        </p:spPr>
        <p:txBody>
          <a:bodyPr spcFirstLastPara="1" wrap="square" lIns="121900" tIns="121900" rIns="121900" bIns="121900" anchor="t" anchorCtr="0">
            <a:normAutofit/>
          </a:bodyPr>
          <a:lstStyle/>
          <a:p>
            <a:endParaRPr dirty="0"/>
          </a:p>
          <a:p>
            <a:endParaRPr dirty="0"/>
          </a:p>
          <a:p>
            <a:r>
              <a:rPr lang="en" dirty="0"/>
              <a:t>Safe Space Kit </a:t>
            </a:r>
            <a:endParaRPr dirty="0"/>
          </a:p>
          <a:p>
            <a:r>
              <a:rPr lang="en" dirty="0"/>
              <a:t>Feedback Summary</a:t>
            </a:r>
            <a:endParaRPr dirty="0"/>
          </a:p>
        </p:txBody>
      </p:sp>
      <p:pic>
        <p:nvPicPr>
          <p:cNvPr id="4" name="Picture 3">
            <a:extLst>
              <a:ext uri="{FF2B5EF4-FFF2-40B4-BE49-F238E27FC236}">
                <a16:creationId xmlns:a16="http://schemas.microsoft.com/office/drawing/2014/main" id="{EDA3FAED-3471-4C8C-A775-15085BA7F791}"/>
              </a:ext>
            </a:extLst>
          </p:cNvPr>
          <p:cNvPicPr>
            <a:picLocks noChangeAspect="1"/>
          </p:cNvPicPr>
          <p:nvPr/>
        </p:nvPicPr>
        <p:blipFill>
          <a:blip r:embed="rId4"/>
          <a:stretch>
            <a:fillRect/>
          </a:stretch>
        </p:blipFill>
        <p:spPr>
          <a:xfrm>
            <a:off x="429100" y="5932533"/>
            <a:ext cx="2117805" cy="817319"/>
          </a:xfrm>
          <a:prstGeom prst="rect">
            <a:avLst/>
          </a:prstGeom>
        </p:spPr>
      </p:pic>
    </p:spTree>
    <p:extLst>
      <p:ext uri="{BB962C8B-B14F-4D97-AF65-F5344CB8AC3E}">
        <p14:creationId xmlns:p14="http://schemas.microsoft.com/office/powerpoint/2010/main" val="2798291432"/>
      </p:ext>
    </p:extLst>
  </p:cSld>
  <p:clrMapOvr>
    <a:masterClrMapping/>
  </p:clrMapOvr>
</p:sld>
</file>

<file path=ppt/theme/theme1.xml><?xml version="1.0" encoding="utf-8"?>
<a:theme xmlns:a="http://schemas.openxmlformats.org/drawingml/2006/main" name="Headlin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0A845BBA-79DB-48B1-B20E-7DB1D92248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1402</TotalTime>
  <Words>2190</Words>
  <Application>Microsoft Office PowerPoint</Application>
  <PresentationFormat>Widescreen</PresentationFormat>
  <Paragraphs>194</Paragraphs>
  <Slides>19</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Calibri</vt:lpstr>
      <vt:lpstr>Calibri Light</vt:lpstr>
      <vt:lpstr>Century Schoolbook</vt:lpstr>
      <vt:lpstr>Corbel</vt:lpstr>
      <vt:lpstr>Palatino Linotype</vt:lpstr>
      <vt:lpstr>Roboto</vt:lpstr>
      <vt:lpstr>Symbol</vt:lpstr>
      <vt:lpstr>Headlines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Safe Space Kit  Feedback Summary</vt:lpstr>
      <vt:lpstr>PowerPoint Presentation</vt:lpstr>
      <vt:lpstr>More than half of all participants that responded to survey Fully or Partially implemented All aspects of the Roadmap to Inclusivity recommendations.</vt:lpstr>
      <vt:lpstr>92% of participants were really satisfied or satisfied with materials </vt:lpstr>
      <vt:lpstr>What material or resource did you find the most helpful?</vt:lpstr>
      <vt:lpstr>Areas to explore in future iterations </vt:lpstr>
      <vt:lpstr>What items are missing from our Safe Space Kits?</vt:lpstr>
      <vt:lpstr>Are there materials or resources you did not use? Why did you not use them?</vt:lpstr>
      <vt:lpstr>How would you like to grow as an ally?</vt:lpstr>
      <vt:lpstr>PowerPoint Presentation</vt:lpstr>
      <vt:lpstr>PowerPoint Presentation</vt:lpstr>
    </vt:vector>
  </TitlesOfParts>
  <Company>County of Napa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Nieuwenhuijs, Erin</dc:creator>
  <cp:lastModifiedBy>Nieuwenhuijs, Erin</cp:lastModifiedBy>
  <cp:revision>61</cp:revision>
  <dcterms:created xsi:type="dcterms:W3CDTF">2022-02-07T17:16:37Z</dcterms:created>
  <dcterms:modified xsi:type="dcterms:W3CDTF">2023-04-25T20:58:39Z</dcterms:modified>
</cp:coreProperties>
</file>