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20"/>
  </p:notesMasterIdLst>
  <p:sldIdLst>
    <p:sldId id="258" r:id="rId3"/>
    <p:sldId id="270" r:id="rId4"/>
    <p:sldId id="265" r:id="rId5"/>
    <p:sldId id="280" r:id="rId6"/>
    <p:sldId id="294" r:id="rId7"/>
    <p:sldId id="291" r:id="rId8"/>
    <p:sldId id="289" r:id="rId9"/>
    <p:sldId id="285" r:id="rId10"/>
    <p:sldId id="290" r:id="rId11"/>
    <p:sldId id="296" r:id="rId12"/>
    <p:sldId id="297" r:id="rId13"/>
    <p:sldId id="298" r:id="rId14"/>
    <p:sldId id="299" r:id="rId15"/>
    <p:sldId id="300" r:id="rId16"/>
    <p:sldId id="301" r:id="rId17"/>
    <p:sldId id="282"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uwenhuijs, Erin" initials="NE" lastIdx="8" clrIdx="0">
    <p:extLst>
      <p:ext uri="{19B8F6BF-5375-455C-9EA6-DF929625EA0E}">
        <p15:presenceInfo xmlns:p15="http://schemas.microsoft.com/office/powerpoint/2012/main" userId="S-1-5-21-23474375-2114010904-669932061-43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77BD"/>
    <a:srgbClr val="E75849"/>
    <a:srgbClr val="A69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4" autoAdjust="0"/>
    <p:restoredTop sz="94660"/>
  </p:normalViewPr>
  <p:slideViewPr>
    <p:cSldViewPr snapToGrid="0">
      <p:cViewPr varScale="1">
        <p:scale>
          <a:sx n="61" d="100"/>
          <a:sy n="61" d="100"/>
        </p:scale>
        <p:origin x="2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A95D1-19D3-4D06-9A1D-5F7201121A96}"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35A68C3D-0065-4FD6-AC56-7A666334928C}">
      <dgm:prSet phldrT="[Text]"/>
      <dgm:spPr>
        <a:xfrm rot="5400000">
          <a:off x="-78772" y="81496"/>
          <a:ext cx="525152" cy="367606"/>
        </a:xfrm>
        <a:prstGeom prst="chevron">
          <a:avLst/>
        </a:prstGeom>
        <a:solidFill>
          <a:srgbClr val="D94945"/>
        </a:solidFill>
        <a:ln w="12700" cap="flat" cmpd="sng" algn="ctr">
          <a:solidFill>
            <a:srgbClr val="ED7D31">
              <a:hueOff val="0"/>
              <a:satOff val="0"/>
              <a:lumOff val="0"/>
              <a:alphaOff val="0"/>
            </a:srgbClr>
          </a:solidFill>
          <a:prstDash val="solid"/>
          <a:miter lim="800000"/>
        </a:ln>
        <a:effectLst/>
      </dgm:spPr>
      <dgm:t>
        <a:bodyPr/>
        <a:lstStyle/>
        <a:p>
          <a:pPr algn="ctr">
            <a:buNone/>
          </a:pPr>
          <a:r>
            <a:rPr lang="en-US">
              <a:solidFill>
                <a:sysClr val="window" lastClr="FFFFFF"/>
              </a:solidFill>
              <a:latin typeface="Calibri" panose="020F0502020204030204"/>
              <a:ea typeface="+mn-ea"/>
              <a:cs typeface="+mn-cs"/>
            </a:rPr>
            <a:t>JAN</a:t>
          </a:r>
        </a:p>
      </dgm:t>
    </dgm:pt>
    <dgm:pt modelId="{9D4CF036-A63E-4CFB-BED8-5879F2845C72}" type="parTrans" cxnId="{1885A4F0-B62C-46E8-B6DC-989965648BC9}">
      <dgm:prSet/>
      <dgm:spPr/>
      <dgm:t>
        <a:bodyPr/>
        <a:lstStyle/>
        <a:p>
          <a:pPr algn="l"/>
          <a:endParaRPr lang="en-US"/>
        </a:p>
      </dgm:t>
    </dgm:pt>
    <dgm:pt modelId="{0639E24C-70F2-40F5-BE39-3AAB81CCD0DC}" type="sibTrans" cxnId="{1885A4F0-B62C-46E8-B6DC-989965648BC9}">
      <dgm:prSet/>
      <dgm:spPr>
        <a:solidFill>
          <a:srgbClr val="D94945"/>
        </a:solidFill>
      </dgm:spPr>
      <dgm:t>
        <a:bodyPr/>
        <a:lstStyle/>
        <a:p>
          <a:pPr algn="l"/>
          <a:endParaRPr lang="en-US"/>
        </a:p>
      </dgm:t>
    </dgm:pt>
    <dgm:pt modelId="{B2BB99E1-4794-4ECD-AA3F-7CEC07C5E12E}">
      <dgm:prSet phldrT="[Text]" custT="1"/>
      <dgm:spPr>
        <a:xfrm rot="5400000">
          <a:off x="2332466" y="-1962135"/>
          <a:ext cx="341348" cy="4271068"/>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Finalize outreach plan and staff survey based on LHNC partner feedback</a:t>
          </a:r>
        </a:p>
      </dgm:t>
    </dgm:pt>
    <dgm:pt modelId="{D09C9537-96ED-47F4-B099-A9A096996764}" type="parTrans" cxnId="{4A58C940-3E47-4F81-B17A-4C9E732CEAE5}">
      <dgm:prSet/>
      <dgm:spPr/>
      <dgm:t>
        <a:bodyPr/>
        <a:lstStyle/>
        <a:p>
          <a:pPr algn="l"/>
          <a:endParaRPr lang="en-US"/>
        </a:p>
      </dgm:t>
    </dgm:pt>
    <dgm:pt modelId="{6364C619-C264-4758-8F80-6B71957704FE}" type="sibTrans" cxnId="{4A58C940-3E47-4F81-B17A-4C9E732CEAE5}">
      <dgm:prSet/>
      <dgm:spPr/>
      <dgm:t>
        <a:bodyPr/>
        <a:lstStyle/>
        <a:p>
          <a:pPr algn="l"/>
          <a:endParaRPr lang="en-US"/>
        </a:p>
      </dgm:t>
    </dgm:pt>
    <dgm:pt modelId="{8E2392C6-39A4-4271-9B5E-5818D6B72215}">
      <dgm:prSet phldrT="[Text]"/>
      <dgm:spPr>
        <a:xfrm rot="5400000">
          <a:off x="-78772" y="499251"/>
          <a:ext cx="525152" cy="367606"/>
        </a:xfrm>
        <a:prstGeom prst="chevron">
          <a:avLst/>
        </a:prstGeom>
        <a:solidFill>
          <a:srgbClr val="ED7D31"/>
        </a:solidFill>
        <a:ln w="12700" cap="flat" cmpd="sng" algn="ctr">
          <a:solidFill>
            <a:srgbClr val="ED7D31"/>
          </a:solidFill>
          <a:prstDash val="solid"/>
          <a:miter lim="800000"/>
        </a:ln>
        <a:effectLst/>
      </dgm:spPr>
      <dgm:t>
        <a:bodyPr/>
        <a:lstStyle/>
        <a:p>
          <a:pPr algn="ctr">
            <a:buNone/>
          </a:pPr>
          <a:r>
            <a:rPr lang="en-US" dirty="0">
              <a:solidFill>
                <a:sysClr val="window" lastClr="FFFFFF"/>
              </a:solidFill>
              <a:latin typeface="Calibri" panose="020F0502020204030204"/>
              <a:ea typeface="+mn-ea"/>
              <a:cs typeface="+mn-cs"/>
            </a:rPr>
            <a:t>FEB</a:t>
          </a:r>
        </a:p>
      </dgm:t>
    </dgm:pt>
    <dgm:pt modelId="{9D11C1EB-2698-411E-BC54-A729C5FD7FBA}" type="parTrans" cxnId="{CE40FE34-1BB1-41AB-9E07-EFA6CB0D3A4E}">
      <dgm:prSet/>
      <dgm:spPr/>
      <dgm:t>
        <a:bodyPr/>
        <a:lstStyle/>
        <a:p>
          <a:pPr algn="l"/>
          <a:endParaRPr lang="en-US"/>
        </a:p>
      </dgm:t>
    </dgm:pt>
    <dgm:pt modelId="{C18F8BFB-AB4D-4D8C-A3BC-CA607960378F}" type="sibTrans" cxnId="{CE40FE34-1BB1-41AB-9E07-EFA6CB0D3A4E}">
      <dgm:prSet/>
      <dgm:spPr>
        <a:solidFill>
          <a:schemeClr val="accent2"/>
        </a:solidFill>
      </dgm:spPr>
      <dgm:t>
        <a:bodyPr/>
        <a:lstStyle/>
        <a:p>
          <a:pPr algn="l"/>
          <a:endParaRPr lang="en-US"/>
        </a:p>
      </dgm:t>
    </dgm:pt>
    <dgm:pt modelId="{7CAA45E5-C4F2-4866-BA46-EE11781DFB3C}">
      <dgm:prSet phldrT="[Text]"/>
      <dgm:spPr>
        <a:xfrm rot="5400000">
          <a:off x="-78772" y="917006"/>
          <a:ext cx="525152" cy="367606"/>
        </a:xfrm>
        <a:prstGeom prst="chevron">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gm:spPr>
      <dgm:t>
        <a:bodyPr/>
        <a:lstStyle/>
        <a:p>
          <a:pPr algn="l">
            <a:buNone/>
          </a:pPr>
          <a:r>
            <a:rPr lang="en-US">
              <a:solidFill>
                <a:sysClr val="window" lastClr="FFFFFF"/>
              </a:solidFill>
              <a:latin typeface="Calibri" panose="020F0502020204030204"/>
              <a:ea typeface="+mn-ea"/>
              <a:cs typeface="+mn-cs"/>
            </a:rPr>
            <a:t>MAR-APR</a:t>
          </a:r>
        </a:p>
      </dgm:t>
    </dgm:pt>
    <dgm:pt modelId="{FDBD62A5-B23D-462F-92A7-740FF81F31F8}" type="parTrans" cxnId="{840B4241-2705-4F1A-AE91-0C2E91152BE3}">
      <dgm:prSet/>
      <dgm:spPr/>
      <dgm:t>
        <a:bodyPr/>
        <a:lstStyle/>
        <a:p>
          <a:pPr algn="l"/>
          <a:endParaRPr lang="en-US"/>
        </a:p>
      </dgm:t>
    </dgm:pt>
    <dgm:pt modelId="{F147C6E5-42DB-4109-9619-5E50BEA4A52F}" type="sibTrans" cxnId="{840B4241-2705-4F1A-AE91-0C2E91152BE3}">
      <dgm:prSet/>
      <dgm:spPr/>
      <dgm:t>
        <a:bodyPr/>
        <a:lstStyle/>
        <a:p>
          <a:pPr algn="l"/>
          <a:endParaRPr lang="en-US"/>
        </a:p>
      </dgm:t>
    </dgm:pt>
    <dgm:pt modelId="{557BF0CC-1D4D-41F1-8221-8004D8728D98}">
      <dgm:prSet phldrT="[Text]" custT="1"/>
      <dgm:spPr>
        <a:xfrm rot="5400000">
          <a:off x="2332466" y="-1126625"/>
          <a:ext cx="341348" cy="4271068"/>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Send out staff survey</a:t>
          </a:r>
        </a:p>
      </dgm:t>
    </dgm:pt>
    <dgm:pt modelId="{52A1A5CC-15E0-4FBB-ADE8-101D91F5349C}" type="parTrans" cxnId="{D24F0668-3DB4-4823-A45F-3F8C1E7760F6}">
      <dgm:prSet/>
      <dgm:spPr/>
      <dgm:t>
        <a:bodyPr/>
        <a:lstStyle/>
        <a:p>
          <a:pPr algn="l"/>
          <a:endParaRPr lang="en-US"/>
        </a:p>
      </dgm:t>
    </dgm:pt>
    <dgm:pt modelId="{C792ADB3-4552-4E64-BDBB-3CC1172FA737}" type="sibTrans" cxnId="{D24F0668-3DB4-4823-A45F-3F8C1E7760F6}">
      <dgm:prSet/>
      <dgm:spPr/>
      <dgm:t>
        <a:bodyPr/>
        <a:lstStyle/>
        <a:p>
          <a:pPr algn="l"/>
          <a:endParaRPr lang="en-US"/>
        </a:p>
      </dgm:t>
    </dgm:pt>
    <dgm:pt modelId="{06945BC9-3BD1-4D63-AA96-D353C0C8B0A4}">
      <dgm:prSet/>
      <dgm:spPr>
        <a:xfrm rot="5400000">
          <a:off x="-78772" y="1334761"/>
          <a:ext cx="525152" cy="367606"/>
        </a:xfrm>
        <a:prstGeom prst="chevron">
          <a:avLst/>
        </a:prstGeom>
        <a:solidFill>
          <a:srgbClr val="70AD47"/>
        </a:solidFill>
        <a:ln w="12700" cap="flat" cmpd="sng" algn="ctr">
          <a:solidFill>
            <a:srgbClr val="70AD47"/>
          </a:solidFill>
          <a:prstDash val="solid"/>
          <a:miter lim="800000"/>
        </a:ln>
        <a:effectLst/>
      </dgm:spPr>
      <dgm:t>
        <a:bodyPr/>
        <a:lstStyle/>
        <a:p>
          <a:pPr algn="l">
            <a:buNone/>
          </a:pPr>
          <a:r>
            <a:rPr lang="en-US">
              <a:solidFill>
                <a:sysClr val="window" lastClr="FFFFFF"/>
              </a:solidFill>
              <a:latin typeface="Calibri" panose="020F0502020204030204"/>
              <a:ea typeface="+mn-ea"/>
              <a:cs typeface="+mn-cs"/>
            </a:rPr>
            <a:t>MAY-JUN</a:t>
          </a:r>
        </a:p>
      </dgm:t>
    </dgm:pt>
    <dgm:pt modelId="{1BF4DE4E-47F3-4006-B045-E068D20027C4}" type="parTrans" cxnId="{21C18B93-0D28-4C6C-857A-2305F1598EF4}">
      <dgm:prSet/>
      <dgm:spPr/>
      <dgm:t>
        <a:bodyPr/>
        <a:lstStyle/>
        <a:p>
          <a:pPr algn="l"/>
          <a:endParaRPr lang="en-US"/>
        </a:p>
      </dgm:t>
    </dgm:pt>
    <dgm:pt modelId="{360D7FA6-1D34-4ECE-B8BF-2BD900862BF6}" type="sibTrans" cxnId="{21C18B93-0D28-4C6C-857A-2305F1598EF4}">
      <dgm:prSet/>
      <dgm:spPr/>
      <dgm:t>
        <a:bodyPr/>
        <a:lstStyle/>
        <a:p>
          <a:pPr algn="l"/>
          <a:endParaRPr lang="en-US"/>
        </a:p>
      </dgm:t>
    </dgm:pt>
    <dgm:pt modelId="{C8C023FF-D850-4E2B-BF26-D7E1F241EB10}">
      <dgm:prSet/>
      <dgm:spPr>
        <a:xfrm rot="5400000">
          <a:off x="-78772" y="1752516"/>
          <a:ext cx="525152" cy="367606"/>
        </a:xfrm>
        <a:prstGeom prst="chevron">
          <a:avLst/>
        </a:prstGeom>
        <a:solidFill>
          <a:srgbClr val="4472C4"/>
        </a:solidFill>
        <a:ln w="12700" cap="flat" cmpd="sng" algn="ctr">
          <a:solidFill>
            <a:srgbClr val="4472C4"/>
          </a:solidFill>
          <a:prstDash val="solid"/>
          <a:miter lim="800000"/>
        </a:ln>
        <a:effectLst/>
      </dgm:spPr>
      <dgm:t>
        <a:bodyPr/>
        <a:lstStyle/>
        <a:p>
          <a:pPr algn="ctr">
            <a:buNone/>
          </a:pPr>
          <a:r>
            <a:rPr lang="en-US">
              <a:solidFill>
                <a:sysClr val="window" lastClr="FFFFFF"/>
              </a:solidFill>
              <a:latin typeface="Calibri" panose="020F0502020204030204"/>
              <a:ea typeface="+mn-ea"/>
              <a:cs typeface="+mn-cs"/>
            </a:rPr>
            <a:t>JUL</a:t>
          </a:r>
        </a:p>
      </dgm:t>
    </dgm:pt>
    <dgm:pt modelId="{00BFE626-89C0-4DC0-9601-D25938F02FB8}" type="parTrans" cxnId="{D598126A-FDED-460F-8020-9250C688A3AD}">
      <dgm:prSet/>
      <dgm:spPr/>
      <dgm:t>
        <a:bodyPr/>
        <a:lstStyle/>
        <a:p>
          <a:pPr algn="l"/>
          <a:endParaRPr lang="en-US"/>
        </a:p>
      </dgm:t>
    </dgm:pt>
    <dgm:pt modelId="{6F38B61D-2148-4F56-9038-3F4F6EEDB8A5}" type="sibTrans" cxnId="{D598126A-FDED-460F-8020-9250C688A3AD}">
      <dgm:prSet/>
      <dgm:spPr/>
      <dgm:t>
        <a:bodyPr/>
        <a:lstStyle/>
        <a:p>
          <a:pPr algn="l"/>
          <a:endParaRPr lang="en-US"/>
        </a:p>
      </dgm:t>
    </dgm:pt>
    <dgm:pt modelId="{F4D63BE3-AA5F-4D00-B92F-09CE87B09F6E}">
      <dgm:prSet custT="1"/>
      <dgm:spPr>
        <a:xfrm rot="5400000">
          <a:off x="2332466" y="-291115"/>
          <a:ext cx="341348" cy="4271068"/>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gm:spPr>
      <dgm:t>
        <a:bodyPr/>
        <a:lstStyle/>
        <a:p>
          <a:pPr algn="l">
            <a:buChar char="•"/>
          </a:pPr>
          <a:r>
            <a:rPr lang="en-US" sz="1400" b="1" dirty="0">
              <a:solidFill>
                <a:sysClr val="windowText" lastClr="000000">
                  <a:hueOff val="0"/>
                  <a:satOff val="0"/>
                  <a:lumOff val="0"/>
                  <a:alphaOff val="0"/>
                </a:sysClr>
              </a:solidFill>
              <a:latin typeface="Calibri" panose="020F0502020204030204"/>
              <a:ea typeface="+mn-ea"/>
              <a:cs typeface="+mn-cs"/>
            </a:rPr>
            <a:t>Ideate based on interview data and create prototype</a:t>
          </a:r>
        </a:p>
      </dgm:t>
    </dgm:pt>
    <dgm:pt modelId="{926CD02B-AA68-40B3-BF5B-13307055E698}" type="parTrans" cxnId="{F1CE0282-2D7F-47F8-9152-AA3502E138EB}">
      <dgm:prSet/>
      <dgm:spPr/>
      <dgm:t>
        <a:bodyPr/>
        <a:lstStyle/>
        <a:p>
          <a:pPr algn="l"/>
          <a:endParaRPr lang="en-US"/>
        </a:p>
      </dgm:t>
    </dgm:pt>
    <dgm:pt modelId="{DFA409D8-E4AB-4FCB-858F-38A4C9E7B542}" type="sibTrans" cxnId="{F1CE0282-2D7F-47F8-9152-AA3502E138EB}">
      <dgm:prSet/>
      <dgm:spPr/>
      <dgm:t>
        <a:bodyPr/>
        <a:lstStyle/>
        <a:p>
          <a:pPr algn="l"/>
          <a:endParaRPr lang="en-US"/>
        </a:p>
      </dgm:t>
    </dgm:pt>
    <dgm:pt modelId="{B770A177-1B64-4C20-8649-7997328FBB63}">
      <dgm:prSet phldrT="[Text]" custT="1"/>
      <dgm:spPr>
        <a:xfrm rot="5400000">
          <a:off x="2332466" y="-1544380"/>
          <a:ext cx="341348" cy="4271068"/>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Schedule &amp; begin interviews</a:t>
          </a:r>
        </a:p>
      </dgm:t>
    </dgm:pt>
    <dgm:pt modelId="{0222C5DE-0318-42A3-B8BB-CF4551810811}" type="parTrans" cxnId="{90090BF2-96D6-4022-91D8-F26FD84335AF}">
      <dgm:prSet/>
      <dgm:spPr/>
      <dgm:t>
        <a:bodyPr/>
        <a:lstStyle/>
        <a:p>
          <a:pPr algn="l"/>
          <a:endParaRPr lang="en-US"/>
        </a:p>
      </dgm:t>
    </dgm:pt>
    <dgm:pt modelId="{0FC2EA40-CA5E-47C9-8FE7-DDB6D1018487}" type="sibTrans" cxnId="{90090BF2-96D6-4022-91D8-F26FD84335AF}">
      <dgm:prSet/>
      <dgm:spPr/>
      <dgm:t>
        <a:bodyPr/>
        <a:lstStyle/>
        <a:p>
          <a:pPr algn="l"/>
          <a:endParaRPr lang="en-US"/>
        </a:p>
      </dgm:t>
    </dgm:pt>
    <dgm:pt modelId="{E3EF6274-A087-4CB4-BA5C-5925A3151433}">
      <dgm:prSet custT="1"/>
      <dgm:spPr>
        <a:xfrm rot="5400000">
          <a:off x="2332466" y="-708870"/>
          <a:ext cx="341348" cy="4271068"/>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Update existing kits based on feedback</a:t>
          </a:r>
        </a:p>
      </dgm:t>
    </dgm:pt>
    <dgm:pt modelId="{AEC492A6-EE01-448C-99E9-115900B94E84}" type="parTrans" cxnId="{75581101-6A07-4B2A-89AA-A435746D98AA}">
      <dgm:prSet/>
      <dgm:spPr/>
      <dgm:t>
        <a:bodyPr/>
        <a:lstStyle/>
        <a:p>
          <a:pPr algn="l"/>
          <a:endParaRPr lang="en-US"/>
        </a:p>
      </dgm:t>
    </dgm:pt>
    <dgm:pt modelId="{95AC404A-B113-4D5F-A683-A9F95E0C2208}" type="sibTrans" cxnId="{75581101-6A07-4B2A-89AA-A435746D98AA}">
      <dgm:prSet/>
      <dgm:spPr/>
      <dgm:t>
        <a:bodyPr/>
        <a:lstStyle/>
        <a:p>
          <a:pPr algn="l"/>
          <a:endParaRPr lang="en-US"/>
        </a:p>
      </dgm:t>
    </dgm:pt>
    <dgm:pt modelId="{440B2F01-0603-4BF9-A8F4-AC5AED5C37B2}">
      <dgm:prSet/>
      <dgm:spPr>
        <a:xfrm rot="5400000">
          <a:off x="-78772" y="2170271"/>
          <a:ext cx="525152" cy="367606"/>
        </a:xfrm>
        <a:prstGeom prst="chevron">
          <a:avLst/>
        </a:prstGeom>
        <a:solidFill>
          <a:srgbClr val="8F67D7"/>
        </a:solidFill>
        <a:ln w="12700" cap="flat" cmpd="sng" algn="ctr">
          <a:solidFill>
            <a:srgbClr val="8F67D7"/>
          </a:solidFill>
          <a:prstDash val="solid"/>
          <a:miter lim="800000"/>
        </a:ln>
        <a:effectLst/>
      </dgm:spPr>
      <dgm:t>
        <a:bodyPr/>
        <a:lstStyle/>
        <a:p>
          <a:pPr algn="ctr">
            <a:buNone/>
          </a:pPr>
          <a:r>
            <a:rPr lang="en-US" dirty="0">
              <a:solidFill>
                <a:sysClr val="window" lastClr="FFFFFF"/>
              </a:solidFill>
              <a:latin typeface="Calibri" panose="020F0502020204030204"/>
              <a:ea typeface="+mn-ea"/>
              <a:cs typeface="+mn-cs"/>
            </a:rPr>
            <a:t>AUG</a:t>
          </a:r>
        </a:p>
      </dgm:t>
    </dgm:pt>
    <dgm:pt modelId="{4C59DFFA-AA65-49B3-8D0F-FF15D2708AB3}" type="parTrans" cxnId="{A96D751D-5A34-4BF8-B0D0-6FF72AE833C6}">
      <dgm:prSet/>
      <dgm:spPr/>
      <dgm:t>
        <a:bodyPr/>
        <a:lstStyle/>
        <a:p>
          <a:pPr algn="l"/>
          <a:endParaRPr lang="en-US"/>
        </a:p>
      </dgm:t>
    </dgm:pt>
    <dgm:pt modelId="{AD21B054-2FFA-4427-9B2B-56E449EC5535}" type="sibTrans" cxnId="{A96D751D-5A34-4BF8-B0D0-6FF72AE833C6}">
      <dgm:prSet/>
      <dgm:spPr/>
      <dgm:t>
        <a:bodyPr/>
        <a:lstStyle/>
        <a:p>
          <a:pPr algn="l"/>
          <a:endParaRPr lang="en-US"/>
        </a:p>
      </dgm:t>
    </dgm:pt>
    <dgm:pt modelId="{939BD139-3725-4B48-B00E-57E3D89948CA}">
      <dgm:prSet custT="1"/>
      <dgm:spPr>
        <a:xfrm rot="5400000">
          <a:off x="2332466" y="126639"/>
          <a:ext cx="341348" cy="4271068"/>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Design and launch prototype for 23/24 school year</a:t>
          </a:r>
        </a:p>
      </dgm:t>
    </dgm:pt>
    <dgm:pt modelId="{B8F0534C-F44C-4E40-A4BA-79904E54C978}" type="parTrans" cxnId="{F7EA6CE0-6975-4AC3-89AC-F85FE6E66BFD}">
      <dgm:prSet/>
      <dgm:spPr/>
      <dgm:t>
        <a:bodyPr/>
        <a:lstStyle/>
        <a:p>
          <a:pPr algn="l"/>
          <a:endParaRPr lang="en-US"/>
        </a:p>
      </dgm:t>
    </dgm:pt>
    <dgm:pt modelId="{854F3E07-647E-4A1C-9623-6DC5C665A17A}" type="sibTrans" cxnId="{F7EA6CE0-6975-4AC3-89AC-F85FE6E66BFD}">
      <dgm:prSet/>
      <dgm:spPr/>
      <dgm:t>
        <a:bodyPr/>
        <a:lstStyle/>
        <a:p>
          <a:pPr algn="l"/>
          <a:endParaRPr lang="en-US"/>
        </a:p>
      </dgm:t>
    </dgm:pt>
    <dgm:pt modelId="{5D1922F3-80D2-4ECF-AB58-B8FA6BB42931}">
      <dgm:prSet phldrT="[Text]" custT="1"/>
      <dgm:spPr>
        <a:xfrm rot="5400000">
          <a:off x="2332466" y="-1126625"/>
          <a:ext cx="341348" cy="4271068"/>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Update Roadmap to Inclusivity based on interview/survey feedback</a:t>
          </a:r>
        </a:p>
      </dgm:t>
    </dgm:pt>
    <dgm:pt modelId="{BAB54782-0201-4DDE-9592-91DDB99E8F3B}" type="parTrans" cxnId="{23C552C1-EBE3-4924-B8F7-EB077A93B50C}">
      <dgm:prSet/>
      <dgm:spPr/>
      <dgm:t>
        <a:bodyPr/>
        <a:lstStyle/>
        <a:p>
          <a:pPr algn="l"/>
          <a:endParaRPr lang="en-US"/>
        </a:p>
      </dgm:t>
    </dgm:pt>
    <dgm:pt modelId="{87145847-CECD-4DA2-8DAF-C78DCDD373B9}" type="sibTrans" cxnId="{23C552C1-EBE3-4924-B8F7-EB077A93B50C}">
      <dgm:prSet/>
      <dgm:spPr/>
      <dgm:t>
        <a:bodyPr/>
        <a:lstStyle/>
        <a:p>
          <a:pPr algn="l"/>
          <a:endParaRPr lang="en-US"/>
        </a:p>
      </dgm:t>
    </dgm:pt>
    <dgm:pt modelId="{A3853453-8850-4E22-A2C6-40CEBE02C09E}">
      <dgm:prSet custT="1"/>
      <dgm:spPr>
        <a:xfrm rot="5400000">
          <a:off x="2332466" y="-708870"/>
          <a:ext cx="341348" cy="4271068"/>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gm:spPr>
      <dgm:t>
        <a:bodyPr/>
        <a:lstStyle/>
        <a:p>
          <a:pPr algn="l">
            <a:buChar char="•"/>
          </a:pPr>
          <a:r>
            <a:rPr lang="en-US" sz="1400" b="0" dirty="0">
              <a:solidFill>
                <a:sysClr val="windowText" lastClr="000000">
                  <a:hueOff val="0"/>
                  <a:satOff val="0"/>
                  <a:lumOff val="0"/>
                  <a:alphaOff val="0"/>
                </a:sysClr>
              </a:solidFill>
              <a:latin typeface="Calibri" panose="020F0502020204030204"/>
              <a:ea typeface="+mn-ea"/>
              <a:cs typeface="+mn-cs"/>
            </a:rPr>
            <a:t>Safe space kit distribution at county Pride events</a:t>
          </a:r>
        </a:p>
      </dgm:t>
    </dgm:pt>
    <dgm:pt modelId="{79B3F408-8336-4A32-A445-682B78767D95}" type="parTrans" cxnId="{A80CCE33-0982-4891-943F-5F9DED71141C}">
      <dgm:prSet/>
      <dgm:spPr/>
      <dgm:t>
        <a:bodyPr/>
        <a:lstStyle/>
        <a:p>
          <a:pPr algn="l"/>
          <a:endParaRPr lang="en-US"/>
        </a:p>
      </dgm:t>
    </dgm:pt>
    <dgm:pt modelId="{3A87E9B9-FBF7-420E-BE0D-A4F8D2D91468}" type="sibTrans" cxnId="{A80CCE33-0982-4891-943F-5F9DED71141C}">
      <dgm:prSet/>
      <dgm:spPr/>
      <dgm:t>
        <a:bodyPr/>
        <a:lstStyle/>
        <a:p>
          <a:pPr algn="l"/>
          <a:endParaRPr lang="en-US"/>
        </a:p>
      </dgm:t>
    </dgm:pt>
    <dgm:pt modelId="{289BCDEE-8DE0-4248-8412-740E48CED9FB}">
      <dgm:prSet phldrT="[Text]" custT="1"/>
      <dgm:spPr>
        <a:xfrm rot="5400000">
          <a:off x="2332466" y="-1962135"/>
          <a:ext cx="341348" cy="4271068"/>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Finalize groups/ individuals for interviews</a:t>
          </a:r>
        </a:p>
      </dgm:t>
    </dgm:pt>
    <dgm:pt modelId="{A39CF30C-4242-49FB-9C39-E08A54F0CAD8}" type="parTrans" cxnId="{697F71F3-DE3B-4441-BA48-F766ABB39566}">
      <dgm:prSet/>
      <dgm:spPr/>
      <dgm:t>
        <a:bodyPr/>
        <a:lstStyle/>
        <a:p>
          <a:pPr algn="l"/>
          <a:endParaRPr lang="en-US"/>
        </a:p>
      </dgm:t>
    </dgm:pt>
    <dgm:pt modelId="{8094150F-ED73-4AF6-AAF2-B3C39EBE69AE}" type="sibTrans" cxnId="{697F71F3-DE3B-4441-BA48-F766ABB39566}">
      <dgm:prSet/>
      <dgm:spPr/>
      <dgm:t>
        <a:bodyPr/>
        <a:lstStyle/>
        <a:p>
          <a:pPr algn="l"/>
          <a:endParaRPr lang="en-US"/>
        </a:p>
      </dgm:t>
    </dgm:pt>
    <dgm:pt modelId="{35C7B77B-C5FC-46C6-9C99-1508BE0CBA44}">
      <dgm:prSet custT="1"/>
      <dgm:spPr>
        <a:xfrm rot="5400000">
          <a:off x="2332466" y="-291115"/>
          <a:ext cx="341348" cy="4271068"/>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Reconnect with students and school staff to discuss project findings</a:t>
          </a:r>
        </a:p>
      </dgm:t>
    </dgm:pt>
    <dgm:pt modelId="{1BC6310A-A86F-4C91-89C3-A07B5F5328E5}" type="parTrans" cxnId="{A787578E-2AE4-4A51-A1A1-83D398241919}">
      <dgm:prSet/>
      <dgm:spPr/>
      <dgm:t>
        <a:bodyPr/>
        <a:lstStyle/>
        <a:p>
          <a:pPr algn="l"/>
          <a:endParaRPr lang="en-US"/>
        </a:p>
      </dgm:t>
    </dgm:pt>
    <dgm:pt modelId="{59160EA8-50D3-40C9-94D9-42980152D3C4}" type="sibTrans" cxnId="{A787578E-2AE4-4A51-A1A1-83D398241919}">
      <dgm:prSet/>
      <dgm:spPr/>
      <dgm:t>
        <a:bodyPr/>
        <a:lstStyle/>
        <a:p>
          <a:pPr algn="l"/>
          <a:endParaRPr lang="en-US"/>
        </a:p>
      </dgm:t>
    </dgm:pt>
    <dgm:pt modelId="{0C1D3DC9-786C-43F8-8DD0-1801D0478247}">
      <dgm:prSet phldrT="[Text]" custT="1"/>
      <dgm:spPr>
        <a:xfrm rot="5400000">
          <a:off x="2332466" y="-1544380"/>
          <a:ext cx="341348" cy="4271068"/>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gm:spPr>
      <dgm:t>
        <a:bodyPr/>
        <a:lstStyle/>
        <a:p>
          <a:pPr algn="l">
            <a:buChar char="•"/>
          </a:pPr>
          <a:r>
            <a:rPr lang="en-US" sz="1400" dirty="0">
              <a:solidFill>
                <a:sysClr val="windowText" lastClr="000000">
                  <a:hueOff val="0"/>
                  <a:satOff val="0"/>
                  <a:lumOff val="0"/>
                  <a:alphaOff val="0"/>
                </a:sysClr>
              </a:solidFill>
              <a:latin typeface="Calibri" panose="020F0502020204030204"/>
              <a:ea typeface="+mn-ea"/>
              <a:cs typeface="+mn-cs"/>
            </a:rPr>
            <a:t>Connect with school staff to discuss project</a:t>
          </a:r>
        </a:p>
      </dgm:t>
    </dgm:pt>
    <dgm:pt modelId="{1025875C-3FA1-45D1-8723-0462766EB409}" type="parTrans" cxnId="{FE4D87AE-E990-4133-9E0D-7A909FF3FC52}">
      <dgm:prSet/>
      <dgm:spPr/>
      <dgm:t>
        <a:bodyPr/>
        <a:lstStyle/>
        <a:p>
          <a:pPr algn="l"/>
          <a:endParaRPr lang="en-US"/>
        </a:p>
      </dgm:t>
    </dgm:pt>
    <dgm:pt modelId="{E9AB4E49-270F-46C8-B3A1-394C25890B95}" type="sibTrans" cxnId="{FE4D87AE-E990-4133-9E0D-7A909FF3FC52}">
      <dgm:prSet/>
      <dgm:spPr/>
      <dgm:t>
        <a:bodyPr/>
        <a:lstStyle/>
        <a:p>
          <a:pPr algn="l"/>
          <a:endParaRPr lang="en-US"/>
        </a:p>
      </dgm:t>
    </dgm:pt>
    <dgm:pt modelId="{E279325C-8F10-4237-9E42-AD9394086657}">
      <dgm:prSet custT="1"/>
      <dgm:spPr>
        <a:xfrm rot="5400000">
          <a:off x="2332466" y="126639"/>
          <a:ext cx="341348" cy="4271068"/>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gm:spPr>
      <dgm:t>
        <a:bodyPr/>
        <a:lstStyle/>
        <a:p>
          <a:pPr algn="l">
            <a:buChar char="•"/>
          </a:pPr>
          <a:r>
            <a:rPr lang="en-US" sz="1400" b="0" dirty="0">
              <a:solidFill>
                <a:sysClr val="windowText" lastClr="000000">
                  <a:hueOff val="0"/>
                  <a:satOff val="0"/>
                  <a:lumOff val="0"/>
                  <a:alphaOff val="0"/>
                </a:sysClr>
              </a:solidFill>
              <a:latin typeface="Calibri" panose="020F0502020204030204"/>
              <a:ea typeface="+mn-ea"/>
              <a:cs typeface="+mn-cs"/>
            </a:rPr>
            <a:t>Design </a:t>
          </a:r>
          <a:r>
            <a:rPr lang="en-US" sz="1400" b="0" dirty="0" err="1">
              <a:solidFill>
                <a:sysClr val="windowText" lastClr="000000">
                  <a:hueOff val="0"/>
                  <a:satOff val="0"/>
                  <a:lumOff val="0"/>
                  <a:alphaOff val="0"/>
                </a:sysClr>
              </a:solidFill>
              <a:latin typeface="Calibri" panose="020F0502020204030204"/>
              <a:ea typeface="+mn-ea"/>
              <a:cs typeface="+mn-cs"/>
            </a:rPr>
            <a:t>adn</a:t>
          </a:r>
          <a:r>
            <a:rPr lang="en-US" sz="1400" b="0" dirty="0">
              <a:solidFill>
                <a:sysClr val="windowText" lastClr="000000">
                  <a:hueOff val="0"/>
                  <a:satOff val="0"/>
                  <a:lumOff val="0"/>
                  <a:alphaOff val="0"/>
                </a:sysClr>
              </a:solidFill>
              <a:latin typeface="Calibri" panose="020F0502020204030204"/>
              <a:ea typeface="+mn-ea"/>
              <a:cs typeface="+mn-cs"/>
            </a:rPr>
            <a:t> launch bilingual digital safe space kits</a:t>
          </a:r>
        </a:p>
      </dgm:t>
    </dgm:pt>
    <dgm:pt modelId="{3D87C9A4-6164-44F5-81E6-562FEEC82885}" type="parTrans" cxnId="{A993D290-5608-47E2-9ADB-1496B865659B}">
      <dgm:prSet/>
      <dgm:spPr/>
      <dgm:t>
        <a:bodyPr/>
        <a:lstStyle/>
        <a:p>
          <a:pPr algn="l"/>
          <a:endParaRPr lang="en-US"/>
        </a:p>
      </dgm:t>
    </dgm:pt>
    <dgm:pt modelId="{FA2A762B-DB19-47F8-82BF-535BBDE16055}" type="sibTrans" cxnId="{A993D290-5608-47E2-9ADB-1496B865659B}">
      <dgm:prSet/>
      <dgm:spPr/>
      <dgm:t>
        <a:bodyPr/>
        <a:lstStyle/>
        <a:p>
          <a:pPr algn="l"/>
          <a:endParaRPr lang="en-US"/>
        </a:p>
      </dgm:t>
    </dgm:pt>
    <dgm:pt modelId="{21CB470A-BDBE-445B-9215-15871DF8EDEE}" type="pres">
      <dgm:prSet presAssocID="{1F0A95D1-19D3-4D06-9A1D-5F7201121A96}" presName="linearFlow" presStyleCnt="0">
        <dgm:presLayoutVars>
          <dgm:dir/>
          <dgm:animLvl val="lvl"/>
          <dgm:resizeHandles val="exact"/>
        </dgm:presLayoutVars>
      </dgm:prSet>
      <dgm:spPr/>
    </dgm:pt>
    <dgm:pt modelId="{00534AEB-C98F-4568-A27F-8183AED71671}" type="pres">
      <dgm:prSet presAssocID="{35A68C3D-0065-4FD6-AC56-7A666334928C}" presName="composite" presStyleCnt="0"/>
      <dgm:spPr/>
    </dgm:pt>
    <dgm:pt modelId="{B1A361E3-60AC-4FB5-800D-05E1CC2FE0A6}" type="pres">
      <dgm:prSet presAssocID="{35A68C3D-0065-4FD6-AC56-7A666334928C}" presName="parentText" presStyleLbl="alignNode1" presStyleIdx="0" presStyleCnt="6">
        <dgm:presLayoutVars>
          <dgm:chMax val="1"/>
          <dgm:bulletEnabled val="1"/>
        </dgm:presLayoutVars>
      </dgm:prSet>
      <dgm:spPr/>
    </dgm:pt>
    <dgm:pt modelId="{B971270E-4786-417A-9BAB-961AEC333DAA}" type="pres">
      <dgm:prSet presAssocID="{35A68C3D-0065-4FD6-AC56-7A666334928C}" presName="descendantText" presStyleLbl="alignAcc1" presStyleIdx="0" presStyleCnt="6">
        <dgm:presLayoutVars>
          <dgm:bulletEnabled val="1"/>
        </dgm:presLayoutVars>
      </dgm:prSet>
      <dgm:spPr/>
    </dgm:pt>
    <dgm:pt modelId="{1861D065-6FA3-48F2-89CA-3F8876988E79}" type="pres">
      <dgm:prSet presAssocID="{0639E24C-70F2-40F5-BE39-3AAB81CCD0DC}" presName="sp" presStyleCnt="0"/>
      <dgm:spPr/>
    </dgm:pt>
    <dgm:pt modelId="{213B9E93-59C6-417F-B302-CD744A477CB2}" type="pres">
      <dgm:prSet presAssocID="{8E2392C6-39A4-4271-9B5E-5818D6B72215}" presName="composite" presStyleCnt="0"/>
      <dgm:spPr/>
    </dgm:pt>
    <dgm:pt modelId="{3BEC914B-94CF-4FCF-802B-49C087ADB637}" type="pres">
      <dgm:prSet presAssocID="{8E2392C6-39A4-4271-9B5E-5818D6B72215}" presName="parentText" presStyleLbl="alignNode1" presStyleIdx="1" presStyleCnt="6">
        <dgm:presLayoutVars>
          <dgm:chMax val="1"/>
          <dgm:bulletEnabled val="1"/>
        </dgm:presLayoutVars>
      </dgm:prSet>
      <dgm:spPr/>
    </dgm:pt>
    <dgm:pt modelId="{50DE3468-82FD-45E4-A716-9B9127DE2285}" type="pres">
      <dgm:prSet presAssocID="{8E2392C6-39A4-4271-9B5E-5818D6B72215}" presName="descendantText" presStyleLbl="alignAcc1" presStyleIdx="1" presStyleCnt="6">
        <dgm:presLayoutVars>
          <dgm:bulletEnabled val="1"/>
        </dgm:presLayoutVars>
      </dgm:prSet>
      <dgm:spPr/>
    </dgm:pt>
    <dgm:pt modelId="{91E66F31-3CF1-481C-A011-EB94F0E5A7A1}" type="pres">
      <dgm:prSet presAssocID="{C18F8BFB-AB4D-4D8C-A3BC-CA607960378F}" presName="sp" presStyleCnt="0"/>
      <dgm:spPr/>
    </dgm:pt>
    <dgm:pt modelId="{45545890-C066-4FD3-A11C-6DA35BE66F5B}" type="pres">
      <dgm:prSet presAssocID="{7CAA45E5-C4F2-4866-BA46-EE11781DFB3C}" presName="composite" presStyleCnt="0"/>
      <dgm:spPr/>
    </dgm:pt>
    <dgm:pt modelId="{A7E9EB91-DFA6-4453-BCCE-DB73D430455D}" type="pres">
      <dgm:prSet presAssocID="{7CAA45E5-C4F2-4866-BA46-EE11781DFB3C}" presName="parentText" presStyleLbl="alignNode1" presStyleIdx="2" presStyleCnt="6">
        <dgm:presLayoutVars>
          <dgm:chMax val="1"/>
          <dgm:bulletEnabled val="1"/>
        </dgm:presLayoutVars>
      </dgm:prSet>
      <dgm:spPr/>
    </dgm:pt>
    <dgm:pt modelId="{C8CFA2F5-3CA2-423E-BBD0-0B58A489E56D}" type="pres">
      <dgm:prSet presAssocID="{7CAA45E5-C4F2-4866-BA46-EE11781DFB3C}" presName="descendantText" presStyleLbl="alignAcc1" presStyleIdx="2" presStyleCnt="6">
        <dgm:presLayoutVars>
          <dgm:bulletEnabled val="1"/>
        </dgm:presLayoutVars>
      </dgm:prSet>
      <dgm:spPr/>
    </dgm:pt>
    <dgm:pt modelId="{4A6BC5B0-0033-4F77-ADAF-5A2136220C8F}" type="pres">
      <dgm:prSet presAssocID="{F147C6E5-42DB-4109-9619-5E50BEA4A52F}" presName="sp" presStyleCnt="0"/>
      <dgm:spPr/>
    </dgm:pt>
    <dgm:pt modelId="{4A505E68-D6EE-40D7-AB78-07115E58F88B}" type="pres">
      <dgm:prSet presAssocID="{06945BC9-3BD1-4D63-AA96-D353C0C8B0A4}" presName="composite" presStyleCnt="0"/>
      <dgm:spPr/>
    </dgm:pt>
    <dgm:pt modelId="{275705E4-0AD6-42C8-B694-B80AB95139C9}" type="pres">
      <dgm:prSet presAssocID="{06945BC9-3BD1-4D63-AA96-D353C0C8B0A4}" presName="parentText" presStyleLbl="alignNode1" presStyleIdx="3" presStyleCnt="6">
        <dgm:presLayoutVars>
          <dgm:chMax val="1"/>
          <dgm:bulletEnabled val="1"/>
        </dgm:presLayoutVars>
      </dgm:prSet>
      <dgm:spPr/>
    </dgm:pt>
    <dgm:pt modelId="{F01111E3-F79B-400C-87F9-A4F6C543F99C}" type="pres">
      <dgm:prSet presAssocID="{06945BC9-3BD1-4D63-AA96-D353C0C8B0A4}" presName="descendantText" presStyleLbl="alignAcc1" presStyleIdx="3" presStyleCnt="6">
        <dgm:presLayoutVars>
          <dgm:bulletEnabled val="1"/>
        </dgm:presLayoutVars>
      </dgm:prSet>
      <dgm:spPr/>
    </dgm:pt>
    <dgm:pt modelId="{D565A0E3-0FE5-46B9-AEFD-5AD1382B2279}" type="pres">
      <dgm:prSet presAssocID="{360D7FA6-1D34-4ECE-B8BF-2BD900862BF6}" presName="sp" presStyleCnt="0"/>
      <dgm:spPr/>
    </dgm:pt>
    <dgm:pt modelId="{9AF51717-9574-4991-941C-2850BE785209}" type="pres">
      <dgm:prSet presAssocID="{C8C023FF-D850-4E2B-BF26-D7E1F241EB10}" presName="composite" presStyleCnt="0"/>
      <dgm:spPr/>
    </dgm:pt>
    <dgm:pt modelId="{AD41A459-B4E1-4896-9F9F-4BFAD6BE0893}" type="pres">
      <dgm:prSet presAssocID="{C8C023FF-D850-4E2B-BF26-D7E1F241EB10}" presName="parentText" presStyleLbl="alignNode1" presStyleIdx="4" presStyleCnt="6">
        <dgm:presLayoutVars>
          <dgm:chMax val="1"/>
          <dgm:bulletEnabled val="1"/>
        </dgm:presLayoutVars>
      </dgm:prSet>
      <dgm:spPr/>
    </dgm:pt>
    <dgm:pt modelId="{948106E5-D2F8-4266-B8C1-DA5C5ECA6CEF}" type="pres">
      <dgm:prSet presAssocID="{C8C023FF-D850-4E2B-BF26-D7E1F241EB10}" presName="descendantText" presStyleLbl="alignAcc1" presStyleIdx="4" presStyleCnt="6">
        <dgm:presLayoutVars>
          <dgm:bulletEnabled val="1"/>
        </dgm:presLayoutVars>
      </dgm:prSet>
      <dgm:spPr/>
    </dgm:pt>
    <dgm:pt modelId="{1BC2D000-423F-446D-8A29-00D54AB47DE3}" type="pres">
      <dgm:prSet presAssocID="{6F38B61D-2148-4F56-9038-3F4F6EEDB8A5}" presName="sp" presStyleCnt="0"/>
      <dgm:spPr/>
    </dgm:pt>
    <dgm:pt modelId="{8B43E0EA-8ECE-4292-A3DE-D93D431C8DE3}" type="pres">
      <dgm:prSet presAssocID="{440B2F01-0603-4BF9-A8F4-AC5AED5C37B2}" presName="composite" presStyleCnt="0"/>
      <dgm:spPr/>
    </dgm:pt>
    <dgm:pt modelId="{1F16BA4A-6110-440D-BE44-FE21EDB64EAC}" type="pres">
      <dgm:prSet presAssocID="{440B2F01-0603-4BF9-A8F4-AC5AED5C37B2}" presName="parentText" presStyleLbl="alignNode1" presStyleIdx="5" presStyleCnt="6">
        <dgm:presLayoutVars>
          <dgm:chMax val="1"/>
          <dgm:bulletEnabled val="1"/>
        </dgm:presLayoutVars>
      </dgm:prSet>
      <dgm:spPr/>
    </dgm:pt>
    <dgm:pt modelId="{55055AF6-196A-4822-B0BA-40A3CE4A1F61}" type="pres">
      <dgm:prSet presAssocID="{440B2F01-0603-4BF9-A8F4-AC5AED5C37B2}" presName="descendantText" presStyleLbl="alignAcc1" presStyleIdx="5" presStyleCnt="6">
        <dgm:presLayoutVars>
          <dgm:bulletEnabled val="1"/>
        </dgm:presLayoutVars>
      </dgm:prSet>
      <dgm:spPr>
        <a:prstGeom prst="round2SameRect">
          <a:avLst/>
        </a:prstGeom>
      </dgm:spPr>
    </dgm:pt>
  </dgm:ptLst>
  <dgm:cxnLst>
    <dgm:cxn modelId="{75581101-6A07-4B2A-89AA-A435746D98AA}" srcId="{06945BC9-3BD1-4D63-AA96-D353C0C8B0A4}" destId="{E3EF6274-A087-4CB4-BA5C-5925A3151433}" srcOrd="0" destOrd="0" parTransId="{AEC492A6-EE01-448C-99E9-115900B94E84}" sibTransId="{95AC404A-B113-4D5F-A683-A9F95E0C2208}"/>
    <dgm:cxn modelId="{9A4ECB05-AF6D-4100-A9ED-C71C19E0076F}" type="presOf" srcId="{0C1D3DC9-786C-43F8-8DD0-1801D0478247}" destId="{50DE3468-82FD-45E4-A716-9B9127DE2285}" srcOrd="0" destOrd="0" presId="urn:microsoft.com/office/officeart/2005/8/layout/chevron2"/>
    <dgm:cxn modelId="{841DA00B-8243-4890-9F89-B1D4955BF0B7}" type="presOf" srcId="{5D1922F3-80D2-4ECF-AB58-B8FA6BB42931}" destId="{C8CFA2F5-3CA2-423E-BBD0-0B58A489E56D}" srcOrd="0" destOrd="1" presId="urn:microsoft.com/office/officeart/2005/8/layout/chevron2"/>
    <dgm:cxn modelId="{A96D751D-5A34-4BF8-B0D0-6FF72AE833C6}" srcId="{1F0A95D1-19D3-4D06-9A1D-5F7201121A96}" destId="{440B2F01-0603-4BF9-A8F4-AC5AED5C37B2}" srcOrd="5" destOrd="0" parTransId="{4C59DFFA-AA65-49B3-8D0F-FF15D2708AB3}" sibTransId="{AD21B054-2FFA-4427-9B2B-56E449EC5535}"/>
    <dgm:cxn modelId="{CB544521-51B3-48F3-8BA0-8BFD71DFEBB0}" type="presOf" srcId="{F4D63BE3-AA5F-4D00-B92F-09CE87B09F6E}" destId="{948106E5-D2F8-4266-B8C1-DA5C5ECA6CEF}" srcOrd="0" destOrd="0" presId="urn:microsoft.com/office/officeart/2005/8/layout/chevron2"/>
    <dgm:cxn modelId="{E024A026-5400-4472-9959-1563C9A9962A}" type="presOf" srcId="{440B2F01-0603-4BF9-A8F4-AC5AED5C37B2}" destId="{1F16BA4A-6110-440D-BE44-FE21EDB64EAC}" srcOrd="0" destOrd="0" presId="urn:microsoft.com/office/officeart/2005/8/layout/chevron2"/>
    <dgm:cxn modelId="{962AF326-6CF3-4F5B-82D2-E6E4DC4C1F3F}" type="presOf" srcId="{7CAA45E5-C4F2-4866-BA46-EE11781DFB3C}" destId="{A7E9EB91-DFA6-4453-BCCE-DB73D430455D}" srcOrd="0" destOrd="0" presId="urn:microsoft.com/office/officeart/2005/8/layout/chevron2"/>
    <dgm:cxn modelId="{07F90C29-F2EA-45BB-9C38-08AA30B34A4F}" type="presOf" srcId="{8E2392C6-39A4-4271-9B5E-5818D6B72215}" destId="{3BEC914B-94CF-4FCF-802B-49C087ADB637}" srcOrd="0" destOrd="0" presId="urn:microsoft.com/office/officeart/2005/8/layout/chevron2"/>
    <dgm:cxn modelId="{817ABF2E-EC45-4A62-9B44-85D2FD6F72DB}" type="presOf" srcId="{1F0A95D1-19D3-4D06-9A1D-5F7201121A96}" destId="{21CB470A-BDBE-445B-9215-15871DF8EDEE}" srcOrd="0" destOrd="0" presId="urn:microsoft.com/office/officeart/2005/8/layout/chevron2"/>
    <dgm:cxn modelId="{A80CCE33-0982-4891-943F-5F9DED71141C}" srcId="{06945BC9-3BD1-4D63-AA96-D353C0C8B0A4}" destId="{A3853453-8850-4E22-A2C6-40CEBE02C09E}" srcOrd="1" destOrd="0" parTransId="{79B3F408-8336-4A32-A445-682B78767D95}" sibTransId="{3A87E9B9-FBF7-420E-BE0D-A4F8D2D91468}"/>
    <dgm:cxn modelId="{CE40FE34-1BB1-41AB-9E07-EFA6CB0D3A4E}" srcId="{1F0A95D1-19D3-4D06-9A1D-5F7201121A96}" destId="{8E2392C6-39A4-4271-9B5E-5818D6B72215}" srcOrd="1" destOrd="0" parTransId="{9D11C1EB-2698-411E-BC54-A729C5FD7FBA}" sibTransId="{C18F8BFB-AB4D-4D8C-A3BC-CA607960378F}"/>
    <dgm:cxn modelId="{4A58C940-3E47-4F81-B17A-4C9E732CEAE5}" srcId="{35A68C3D-0065-4FD6-AC56-7A666334928C}" destId="{B2BB99E1-4794-4ECD-AA3F-7CEC07C5E12E}" srcOrd="0" destOrd="0" parTransId="{D09C9537-96ED-47F4-B099-A9A096996764}" sibTransId="{6364C619-C264-4758-8F80-6B71957704FE}"/>
    <dgm:cxn modelId="{CB7C365E-1A7A-48E5-B396-E5D8BEC5300E}" type="presOf" srcId="{939BD139-3725-4B48-B00E-57E3D89948CA}" destId="{55055AF6-196A-4822-B0BA-40A3CE4A1F61}" srcOrd="0" destOrd="1" presId="urn:microsoft.com/office/officeart/2005/8/layout/chevron2"/>
    <dgm:cxn modelId="{840B4241-2705-4F1A-AE91-0C2E91152BE3}" srcId="{1F0A95D1-19D3-4D06-9A1D-5F7201121A96}" destId="{7CAA45E5-C4F2-4866-BA46-EE11781DFB3C}" srcOrd="2" destOrd="0" parTransId="{FDBD62A5-B23D-462F-92A7-740FF81F31F8}" sibTransId="{F147C6E5-42DB-4109-9619-5E50BEA4A52F}"/>
    <dgm:cxn modelId="{D24F0668-3DB4-4823-A45F-3F8C1E7760F6}" srcId="{7CAA45E5-C4F2-4866-BA46-EE11781DFB3C}" destId="{557BF0CC-1D4D-41F1-8221-8004D8728D98}" srcOrd="0" destOrd="0" parTransId="{52A1A5CC-15E0-4FBB-ADE8-101D91F5349C}" sibTransId="{C792ADB3-4552-4E64-BDBB-3CC1172FA737}"/>
    <dgm:cxn modelId="{D598126A-FDED-460F-8020-9250C688A3AD}" srcId="{1F0A95D1-19D3-4D06-9A1D-5F7201121A96}" destId="{C8C023FF-D850-4E2B-BF26-D7E1F241EB10}" srcOrd="4" destOrd="0" parTransId="{00BFE626-89C0-4DC0-9601-D25938F02FB8}" sibTransId="{6F38B61D-2148-4F56-9038-3F4F6EEDB8A5}"/>
    <dgm:cxn modelId="{DB53F754-AD59-486B-B497-5724594E1E41}" type="presOf" srcId="{E3EF6274-A087-4CB4-BA5C-5925A3151433}" destId="{F01111E3-F79B-400C-87F9-A4F6C543F99C}" srcOrd="0" destOrd="0" presId="urn:microsoft.com/office/officeart/2005/8/layout/chevron2"/>
    <dgm:cxn modelId="{9C3F065A-FF06-4F5B-B541-F40B8E0E9EA8}" type="presOf" srcId="{A3853453-8850-4E22-A2C6-40CEBE02C09E}" destId="{F01111E3-F79B-400C-87F9-A4F6C543F99C}" srcOrd="0" destOrd="1" presId="urn:microsoft.com/office/officeart/2005/8/layout/chevron2"/>
    <dgm:cxn modelId="{8C138A80-315C-48A2-8C10-0F92F83C838A}" type="presOf" srcId="{B2BB99E1-4794-4ECD-AA3F-7CEC07C5E12E}" destId="{B971270E-4786-417A-9BAB-961AEC333DAA}" srcOrd="0" destOrd="0" presId="urn:microsoft.com/office/officeart/2005/8/layout/chevron2"/>
    <dgm:cxn modelId="{F1CE0282-2D7F-47F8-9152-AA3502E138EB}" srcId="{C8C023FF-D850-4E2B-BF26-D7E1F241EB10}" destId="{F4D63BE3-AA5F-4D00-B92F-09CE87B09F6E}" srcOrd="0" destOrd="0" parTransId="{926CD02B-AA68-40B3-BF5B-13307055E698}" sibTransId="{DFA409D8-E4AB-4FCB-858F-38A4C9E7B542}"/>
    <dgm:cxn modelId="{A787578E-2AE4-4A51-A1A1-83D398241919}" srcId="{C8C023FF-D850-4E2B-BF26-D7E1F241EB10}" destId="{35C7B77B-C5FC-46C6-9C99-1508BE0CBA44}" srcOrd="1" destOrd="0" parTransId="{1BC6310A-A86F-4C91-89C3-A07B5F5328E5}" sibTransId="{59160EA8-50D3-40C9-94D9-42980152D3C4}"/>
    <dgm:cxn modelId="{A993D290-5608-47E2-9ADB-1496B865659B}" srcId="{440B2F01-0603-4BF9-A8F4-AC5AED5C37B2}" destId="{E279325C-8F10-4237-9E42-AD9394086657}" srcOrd="0" destOrd="0" parTransId="{3D87C9A4-6164-44F5-81E6-562FEEC82885}" sibTransId="{FA2A762B-DB19-47F8-82BF-535BBDE16055}"/>
    <dgm:cxn modelId="{21C18B93-0D28-4C6C-857A-2305F1598EF4}" srcId="{1F0A95D1-19D3-4D06-9A1D-5F7201121A96}" destId="{06945BC9-3BD1-4D63-AA96-D353C0C8B0A4}" srcOrd="3" destOrd="0" parTransId="{1BF4DE4E-47F3-4006-B045-E068D20027C4}" sibTransId="{360D7FA6-1D34-4ECE-B8BF-2BD900862BF6}"/>
    <dgm:cxn modelId="{1DBE7EA5-5130-49B8-A765-A4E6D18C387F}" type="presOf" srcId="{289BCDEE-8DE0-4248-8412-740E48CED9FB}" destId="{B971270E-4786-417A-9BAB-961AEC333DAA}" srcOrd="0" destOrd="1" presId="urn:microsoft.com/office/officeart/2005/8/layout/chevron2"/>
    <dgm:cxn modelId="{FE4D87AE-E990-4133-9E0D-7A909FF3FC52}" srcId="{8E2392C6-39A4-4271-9B5E-5818D6B72215}" destId="{0C1D3DC9-786C-43F8-8DD0-1801D0478247}" srcOrd="0" destOrd="0" parTransId="{1025875C-3FA1-45D1-8723-0462766EB409}" sibTransId="{E9AB4E49-270F-46C8-B3A1-394C25890B95}"/>
    <dgm:cxn modelId="{AF3937AF-CE8E-4657-ACD9-54BF278BAC08}" type="presOf" srcId="{557BF0CC-1D4D-41F1-8221-8004D8728D98}" destId="{C8CFA2F5-3CA2-423E-BBD0-0B58A489E56D}" srcOrd="0" destOrd="0" presId="urn:microsoft.com/office/officeart/2005/8/layout/chevron2"/>
    <dgm:cxn modelId="{23C552C1-EBE3-4924-B8F7-EB077A93B50C}" srcId="{7CAA45E5-C4F2-4866-BA46-EE11781DFB3C}" destId="{5D1922F3-80D2-4ECF-AB58-B8FA6BB42931}" srcOrd="1" destOrd="0" parTransId="{BAB54782-0201-4DDE-9592-91DDB99E8F3B}" sibTransId="{87145847-CECD-4DA2-8DAF-C78DCDD373B9}"/>
    <dgm:cxn modelId="{968D96CB-36CF-496F-BF55-F637C630A8B9}" type="presOf" srcId="{E279325C-8F10-4237-9E42-AD9394086657}" destId="{55055AF6-196A-4822-B0BA-40A3CE4A1F61}" srcOrd="0" destOrd="0" presId="urn:microsoft.com/office/officeart/2005/8/layout/chevron2"/>
    <dgm:cxn modelId="{E98953D3-CBA0-40DF-A721-006F89716D13}" type="presOf" srcId="{C8C023FF-D850-4E2B-BF26-D7E1F241EB10}" destId="{AD41A459-B4E1-4896-9F9F-4BFAD6BE0893}" srcOrd="0" destOrd="0" presId="urn:microsoft.com/office/officeart/2005/8/layout/chevron2"/>
    <dgm:cxn modelId="{C3AEA0DF-B353-4439-8C4C-5CE83DDBD3C2}" type="presOf" srcId="{06945BC9-3BD1-4D63-AA96-D353C0C8B0A4}" destId="{275705E4-0AD6-42C8-B694-B80AB95139C9}" srcOrd="0" destOrd="0" presId="urn:microsoft.com/office/officeart/2005/8/layout/chevron2"/>
    <dgm:cxn modelId="{F7EA6CE0-6975-4AC3-89AC-F85FE6E66BFD}" srcId="{440B2F01-0603-4BF9-A8F4-AC5AED5C37B2}" destId="{939BD139-3725-4B48-B00E-57E3D89948CA}" srcOrd="1" destOrd="0" parTransId="{B8F0534C-F44C-4E40-A4BA-79904E54C978}" sibTransId="{854F3E07-647E-4A1C-9623-6DC5C665A17A}"/>
    <dgm:cxn modelId="{C00253E1-7176-41AE-B454-704FD87DCD44}" type="presOf" srcId="{35A68C3D-0065-4FD6-AC56-7A666334928C}" destId="{B1A361E3-60AC-4FB5-800D-05E1CC2FE0A6}" srcOrd="0" destOrd="0" presId="urn:microsoft.com/office/officeart/2005/8/layout/chevron2"/>
    <dgm:cxn modelId="{E88E2AE9-637A-4FAD-B971-828267DD1C5D}" type="presOf" srcId="{35C7B77B-C5FC-46C6-9C99-1508BE0CBA44}" destId="{948106E5-D2F8-4266-B8C1-DA5C5ECA6CEF}" srcOrd="0" destOrd="1" presId="urn:microsoft.com/office/officeart/2005/8/layout/chevron2"/>
    <dgm:cxn modelId="{1885A4F0-B62C-46E8-B6DC-989965648BC9}" srcId="{1F0A95D1-19D3-4D06-9A1D-5F7201121A96}" destId="{35A68C3D-0065-4FD6-AC56-7A666334928C}" srcOrd="0" destOrd="0" parTransId="{9D4CF036-A63E-4CFB-BED8-5879F2845C72}" sibTransId="{0639E24C-70F2-40F5-BE39-3AAB81CCD0DC}"/>
    <dgm:cxn modelId="{90090BF2-96D6-4022-91D8-F26FD84335AF}" srcId="{8E2392C6-39A4-4271-9B5E-5818D6B72215}" destId="{B770A177-1B64-4C20-8649-7997328FBB63}" srcOrd="1" destOrd="0" parTransId="{0222C5DE-0318-42A3-B8BB-CF4551810811}" sibTransId="{0FC2EA40-CA5E-47C9-8FE7-DDB6D1018487}"/>
    <dgm:cxn modelId="{473596F2-4AB1-47FE-9F27-E205E1C991D4}" type="presOf" srcId="{B770A177-1B64-4C20-8649-7997328FBB63}" destId="{50DE3468-82FD-45E4-A716-9B9127DE2285}" srcOrd="0" destOrd="1" presId="urn:microsoft.com/office/officeart/2005/8/layout/chevron2"/>
    <dgm:cxn modelId="{697F71F3-DE3B-4441-BA48-F766ABB39566}" srcId="{35A68C3D-0065-4FD6-AC56-7A666334928C}" destId="{289BCDEE-8DE0-4248-8412-740E48CED9FB}" srcOrd="1" destOrd="0" parTransId="{A39CF30C-4242-49FB-9C39-E08A54F0CAD8}" sibTransId="{8094150F-ED73-4AF6-AAF2-B3C39EBE69AE}"/>
    <dgm:cxn modelId="{90EB6AEA-A7B1-4939-AC4D-7993CF55DE63}" type="presParOf" srcId="{21CB470A-BDBE-445B-9215-15871DF8EDEE}" destId="{00534AEB-C98F-4568-A27F-8183AED71671}" srcOrd="0" destOrd="0" presId="urn:microsoft.com/office/officeart/2005/8/layout/chevron2"/>
    <dgm:cxn modelId="{1741CE4D-AC36-4262-8B7C-5FA1CFEEE100}" type="presParOf" srcId="{00534AEB-C98F-4568-A27F-8183AED71671}" destId="{B1A361E3-60AC-4FB5-800D-05E1CC2FE0A6}" srcOrd="0" destOrd="0" presId="urn:microsoft.com/office/officeart/2005/8/layout/chevron2"/>
    <dgm:cxn modelId="{E5482FFB-6BD7-4CEA-8A7D-374A5BAD9B42}" type="presParOf" srcId="{00534AEB-C98F-4568-A27F-8183AED71671}" destId="{B971270E-4786-417A-9BAB-961AEC333DAA}" srcOrd="1" destOrd="0" presId="urn:microsoft.com/office/officeart/2005/8/layout/chevron2"/>
    <dgm:cxn modelId="{66B59729-3759-4D66-AF60-AF6BA76488DA}" type="presParOf" srcId="{21CB470A-BDBE-445B-9215-15871DF8EDEE}" destId="{1861D065-6FA3-48F2-89CA-3F8876988E79}" srcOrd="1" destOrd="0" presId="urn:microsoft.com/office/officeart/2005/8/layout/chevron2"/>
    <dgm:cxn modelId="{5BFF0000-0569-45BD-895F-23DFBC9FAE4F}" type="presParOf" srcId="{21CB470A-BDBE-445B-9215-15871DF8EDEE}" destId="{213B9E93-59C6-417F-B302-CD744A477CB2}" srcOrd="2" destOrd="0" presId="urn:microsoft.com/office/officeart/2005/8/layout/chevron2"/>
    <dgm:cxn modelId="{91F2F714-C69D-4485-ADE8-D3BFAC7B9BA9}" type="presParOf" srcId="{213B9E93-59C6-417F-B302-CD744A477CB2}" destId="{3BEC914B-94CF-4FCF-802B-49C087ADB637}" srcOrd="0" destOrd="0" presId="urn:microsoft.com/office/officeart/2005/8/layout/chevron2"/>
    <dgm:cxn modelId="{8D6B56D6-B93B-46E6-AB19-F85316877D80}" type="presParOf" srcId="{213B9E93-59C6-417F-B302-CD744A477CB2}" destId="{50DE3468-82FD-45E4-A716-9B9127DE2285}" srcOrd="1" destOrd="0" presId="urn:microsoft.com/office/officeart/2005/8/layout/chevron2"/>
    <dgm:cxn modelId="{A7871179-B732-4532-B07E-B249065F6C24}" type="presParOf" srcId="{21CB470A-BDBE-445B-9215-15871DF8EDEE}" destId="{91E66F31-3CF1-481C-A011-EB94F0E5A7A1}" srcOrd="3" destOrd="0" presId="urn:microsoft.com/office/officeart/2005/8/layout/chevron2"/>
    <dgm:cxn modelId="{FE58DE74-1AC1-4D46-A053-8B3266856E89}" type="presParOf" srcId="{21CB470A-BDBE-445B-9215-15871DF8EDEE}" destId="{45545890-C066-4FD3-A11C-6DA35BE66F5B}" srcOrd="4" destOrd="0" presId="urn:microsoft.com/office/officeart/2005/8/layout/chevron2"/>
    <dgm:cxn modelId="{EA23E242-EAC6-475B-BFB1-03F5119F34B1}" type="presParOf" srcId="{45545890-C066-4FD3-A11C-6DA35BE66F5B}" destId="{A7E9EB91-DFA6-4453-BCCE-DB73D430455D}" srcOrd="0" destOrd="0" presId="urn:microsoft.com/office/officeart/2005/8/layout/chevron2"/>
    <dgm:cxn modelId="{87A9F227-9107-402D-882B-967966E86605}" type="presParOf" srcId="{45545890-C066-4FD3-A11C-6DA35BE66F5B}" destId="{C8CFA2F5-3CA2-423E-BBD0-0B58A489E56D}" srcOrd="1" destOrd="0" presId="urn:microsoft.com/office/officeart/2005/8/layout/chevron2"/>
    <dgm:cxn modelId="{6B8295BD-5936-4071-B0B9-CC4559197439}" type="presParOf" srcId="{21CB470A-BDBE-445B-9215-15871DF8EDEE}" destId="{4A6BC5B0-0033-4F77-ADAF-5A2136220C8F}" srcOrd="5" destOrd="0" presId="urn:microsoft.com/office/officeart/2005/8/layout/chevron2"/>
    <dgm:cxn modelId="{AC36EDE2-1E1C-416D-A62E-E5EC712094D4}" type="presParOf" srcId="{21CB470A-BDBE-445B-9215-15871DF8EDEE}" destId="{4A505E68-D6EE-40D7-AB78-07115E58F88B}" srcOrd="6" destOrd="0" presId="urn:microsoft.com/office/officeart/2005/8/layout/chevron2"/>
    <dgm:cxn modelId="{D083FBFC-F651-4B94-B012-E419C8E9C3E3}" type="presParOf" srcId="{4A505E68-D6EE-40D7-AB78-07115E58F88B}" destId="{275705E4-0AD6-42C8-B694-B80AB95139C9}" srcOrd="0" destOrd="0" presId="urn:microsoft.com/office/officeart/2005/8/layout/chevron2"/>
    <dgm:cxn modelId="{C1B8FD56-6B58-4626-B23D-1565EC8377D3}" type="presParOf" srcId="{4A505E68-D6EE-40D7-AB78-07115E58F88B}" destId="{F01111E3-F79B-400C-87F9-A4F6C543F99C}" srcOrd="1" destOrd="0" presId="urn:microsoft.com/office/officeart/2005/8/layout/chevron2"/>
    <dgm:cxn modelId="{2D2B43AA-C351-40FC-BB18-C610F8BEFC71}" type="presParOf" srcId="{21CB470A-BDBE-445B-9215-15871DF8EDEE}" destId="{D565A0E3-0FE5-46B9-AEFD-5AD1382B2279}" srcOrd="7" destOrd="0" presId="urn:microsoft.com/office/officeart/2005/8/layout/chevron2"/>
    <dgm:cxn modelId="{E85490B3-2B71-4486-B4DE-2D15298EA2B1}" type="presParOf" srcId="{21CB470A-BDBE-445B-9215-15871DF8EDEE}" destId="{9AF51717-9574-4991-941C-2850BE785209}" srcOrd="8" destOrd="0" presId="urn:microsoft.com/office/officeart/2005/8/layout/chevron2"/>
    <dgm:cxn modelId="{70F64E1D-A5F8-438E-97FC-BC1C19F4BAEA}" type="presParOf" srcId="{9AF51717-9574-4991-941C-2850BE785209}" destId="{AD41A459-B4E1-4896-9F9F-4BFAD6BE0893}" srcOrd="0" destOrd="0" presId="urn:microsoft.com/office/officeart/2005/8/layout/chevron2"/>
    <dgm:cxn modelId="{FCD047A0-C85A-4507-B22A-9B19F41DB4FB}" type="presParOf" srcId="{9AF51717-9574-4991-941C-2850BE785209}" destId="{948106E5-D2F8-4266-B8C1-DA5C5ECA6CEF}" srcOrd="1" destOrd="0" presId="urn:microsoft.com/office/officeart/2005/8/layout/chevron2"/>
    <dgm:cxn modelId="{227DFB4B-EA9A-42B0-8B43-1291B59CAA1C}" type="presParOf" srcId="{21CB470A-BDBE-445B-9215-15871DF8EDEE}" destId="{1BC2D000-423F-446D-8A29-00D54AB47DE3}" srcOrd="9" destOrd="0" presId="urn:microsoft.com/office/officeart/2005/8/layout/chevron2"/>
    <dgm:cxn modelId="{9D1F04F8-54A5-4B17-A5A3-6AB2DA814AC4}" type="presParOf" srcId="{21CB470A-BDBE-445B-9215-15871DF8EDEE}" destId="{8B43E0EA-8ECE-4292-A3DE-D93D431C8DE3}" srcOrd="10" destOrd="0" presId="urn:microsoft.com/office/officeart/2005/8/layout/chevron2"/>
    <dgm:cxn modelId="{DE2ED448-A0A1-4EF7-8EC1-62607DD1F755}" type="presParOf" srcId="{8B43E0EA-8ECE-4292-A3DE-D93D431C8DE3}" destId="{1F16BA4A-6110-440D-BE44-FE21EDB64EAC}" srcOrd="0" destOrd="0" presId="urn:microsoft.com/office/officeart/2005/8/layout/chevron2"/>
    <dgm:cxn modelId="{28C28AA2-79A8-4CC5-B736-6F5CA7529572}" type="presParOf" srcId="{8B43E0EA-8ECE-4292-A3DE-D93D431C8DE3}" destId="{55055AF6-196A-4822-B0BA-40A3CE4A1F6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361E3-60AC-4FB5-800D-05E1CC2FE0A6}">
      <dsp:nvSpPr>
        <dsp:cNvPr id="0" name=""/>
        <dsp:cNvSpPr/>
      </dsp:nvSpPr>
      <dsp:spPr>
        <a:xfrm rot="5400000">
          <a:off x="-140568" y="142681"/>
          <a:ext cx="937120" cy="655984"/>
        </a:xfrm>
        <a:prstGeom prst="chevron">
          <a:avLst/>
        </a:prstGeom>
        <a:solidFill>
          <a:srgbClr val="D94945"/>
        </a:solidFill>
        <a:ln w="12700" cap="flat" cmpd="sng" algn="ctr">
          <a:solidFill>
            <a:srgbClr val="ED7D3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JAN</a:t>
          </a:r>
        </a:p>
      </dsp:txBody>
      <dsp:txXfrm rot="-5400000">
        <a:off x="0" y="330105"/>
        <a:ext cx="655984" cy="281136"/>
      </dsp:txXfrm>
    </dsp:sp>
    <dsp:sp modelId="{B971270E-4786-417A-9BAB-961AEC333DAA}">
      <dsp:nvSpPr>
        <dsp:cNvPr id="0" name=""/>
        <dsp:cNvSpPr/>
      </dsp:nvSpPr>
      <dsp:spPr>
        <a:xfrm rot="5400000">
          <a:off x="3322101" y="-2664003"/>
          <a:ext cx="609128" cy="5941361"/>
        </a:xfrm>
        <a:prstGeom prst="round2SameRect">
          <a:avLst/>
        </a:prstGeom>
        <a:solidFill>
          <a:sysClr val="window" lastClr="FFFFFF">
            <a:alpha val="90000"/>
            <a:hueOff val="0"/>
            <a:satOff val="0"/>
            <a:lumOff val="0"/>
            <a:alphaOff val="0"/>
          </a:sysClr>
        </a:solidFill>
        <a:ln w="12700" cap="flat" cmpd="sng" algn="ctr">
          <a:solidFill>
            <a:srgbClr val="D9494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Finalize outreach plan and staff survey based on LHNC partner feedback</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Finalize groups/ individuals for interviews</a:t>
          </a:r>
        </a:p>
      </dsp:txBody>
      <dsp:txXfrm rot="-5400000">
        <a:off x="655985" y="31848"/>
        <a:ext cx="5911626" cy="549658"/>
      </dsp:txXfrm>
    </dsp:sp>
    <dsp:sp modelId="{3BEC914B-94CF-4FCF-802B-49C087ADB637}">
      <dsp:nvSpPr>
        <dsp:cNvPr id="0" name=""/>
        <dsp:cNvSpPr/>
      </dsp:nvSpPr>
      <dsp:spPr>
        <a:xfrm rot="5400000">
          <a:off x="-140568" y="982108"/>
          <a:ext cx="937120" cy="655984"/>
        </a:xfrm>
        <a:prstGeom prst="chevron">
          <a:avLst/>
        </a:prstGeom>
        <a:solidFill>
          <a:srgbClr val="ED7D31"/>
        </a:solidFill>
        <a:ln w="12700" cap="flat" cmpd="sng" algn="ctr">
          <a:solidFill>
            <a:srgbClr val="ED7D3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Calibri" panose="020F0502020204030204"/>
              <a:ea typeface="+mn-ea"/>
              <a:cs typeface="+mn-cs"/>
            </a:rPr>
            <a:t>FEB</a:t>
          </a:r>
        </a:p>
      </dsp:txBody>
      <dsp:txXfrm rot="-5400000">
        <a:off x="0" y="1169532"/>
        <a:ext cx="655984" cy="281136"/>
      </dsp:txXfrm>
    </dsp:sp>
    <dsp:sp modelId="{50DE3468-82FD-45E4-A716-9B9127DE2285}">
      <dsp:nvSpPr>
        <dsp:cNvPr id="0" name=""/>
        <dsp:cNvSpPr/>
      </dsp:nvSpPr>
      <dsp:spPr>
        <a:xfrm rot="5400000">
          <a:off x="3322101" y="-1824576"/>
          <a:ext cx="609128" cy="5941361"/>
        </a:xfrm>
        <a:prstGeom prst="round2SameRect">
          <a:avLst/>
        </a:prstGeom>
        <a:solidFill>
          <a:sysClr val="window" lastClr="FFFFFF">
            <a:alpha val="90000"/>
            <a:hueOff val="0"/>
            <a:satOff val="0"/>
            <a:lumOff val="0"/>
            <a:alphaOff val="0"/>
          </a:sysClr>
        </a:solidFill>
        <a:ln w="12700" cap="flat" cmpd="sng" algn="ctr">
          <a:solidFill>
            <a:srgbClr val="ED7D3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Connect with school staff to discuss project</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Schedule &amp; begin interviews</a:t>
          </a:r>
        </a:p>
      </dsp:txBody>
      <dsp:txXfrm rot="-5400000">
        <a:off x="655985" y="871275"/>
        <a:ext cx="5911626" cy="549658"/>
      </dsp:txXfrm>
    </dsp:sp>
    <dsp:sp modelId="{A7E9EB91-DFA6-4453-BCCE-DB73D430455D}">
      <dsp:nvSpPr>
        <dsp:cNvPr id="0" name=""/>
        <dsp:cNvSpPr/>
      </dsp:nvSpPr>
      <dsp:spPr>
        <a:xfrm rot="5400000">
          <a:off x="-140568" y="1821534"/>
          <a:ext cx="937120" cy="655984"/>
        </a:xfrm>
        <a:prstGeom prst="chevron">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l"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MAR-APR</a:t>
          </a:r>
        </a:p>
      </dsp:txBody>
      <dsp:txXfrm rot="-5400000">
        <a:off x="0" y="2008958"/>
        <a:ext cx="655984" cy="281136"/>
      </dsp:txXfrm>
    </dsp:sp>
    <dsp:sp modelId="{C8CFA2F5-3CA2-423E-BBD0-0B58A489E56D}">
      <dsp:nvSpPr>
        <dsp:cNvPr id="0" name=""/>
        <dsp:cNvSpPr/>
      </dsp:nvSpPr>
      <dsp:spPr>
        <a:xfrm rot="5400000">
          <a:off x="3322101" y="-985149"/>
          <a:ext cx="609128" cy="5941361"/>
        </a:xfrm>
        <a:prstGeom prst="round2SameRect">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Send out staff survey</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Update Roadmap to Inclusivity based on interview/survey feedback</a:t>
          </a:r>
        </a:p>
      </dsp:txBody>
      <dsp:txXfrm rot="-5400000">
        <a:off x="655985" y="1710702"/>
        <a:ext cx="5911626" cy="549658"/>
      </dsp:txXfrm>
    </dsp:sp>
    <dsp:sp modelId="{275705E4-0AD6-42C8-B694-B80AB95139C9}">
      <dsp:nvSpPr>
        <dsp:cNvPr id="0" name=""/>
        <dsp:cNvSpPr/>
      </dsp:nvSpPr>
      <dsp:spPr>
        <a:xfrm rot="5400000">
          <a:off x="-140568" y="2660961"/>
          <a:ext cx="937120" cy="655984"/>
        </a:xfrm>
        <a:prstGeom prst="chevron">
          <a:avLst/>
        </a:prstGeom>
        <a:solidFill>
          <a:srgbClr val="70AD47"/>
        </a:solidFill>
        <a:ln w="12700" cap="flat" cmpd="sng" algn="ctr">
          <a:solidFill>
            <a:srgbClr val="70AD4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l"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MAY-JUN</a:t>
          </a:r>
        </a:p>
      </dsp:txBody>
      <dsp:txXfrm rot="-5400000">
        <a:off x="0" y="2848385"/>
        <a:ext cx="655984" cy="281136"/>
      </dsp:txXfrm>
    </dsp:sp>
    <dsp:sp modelId="{F01111E3-F79B-400C-87F9-A4F6C543F99C}">
      <dsp:nvSpPr>
        <dsp:cNvPr id="0" name=""/>
        <dsp:cNvSpPr/>
      </dsp:nvSpPr>
      <dsp:spPr>
        <a:xfrm rot="5400000">
          <a:off x="3322101" y="-145723"/>
          <a:ext cx="609128" cy="5941361"/>
        </a:xfrm>
        <a:prstGeom prst="round2SameRect">
          <a:avLst/>
        </a:prstGeom>
        <a:solidFill>
          <a:sysClr val="window" lastClr="FFFFFF">
            <a:alpha val="90000"/>
            <a:hueOff val="0"/>
            <a:satOff val="0"/>
            <a:lumOff val="0"/>
            <a:alphaOff val="0"/>
          </a:sysClr>
        </a:solidFill>
        <a:ln w="12700" cap="flat" cmpd="sng" algn="ctr">
          <a:solidFill>
            <a:srgbClr val="70AD4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Update existing kits based on feedback</a:t>
          </a:r>
        </a:p>
        <a:p>
          <a:pPr marL="114300" lvl="1" indent="-114300" algn="l" defTabSz="622300">
            <a:lnSpc>
              <a:spcPct val="90000"/>
            </a:lnSpc>
            <a:spcBef>
              <a:spcPct val="0"/>
            </a:spcBef>
            <a:spcAft>
              <a:spcPct val="15000"/>
            </a:spcAft>
            <a:buChar char="•"/>
          </a:pPr>
          <a:r>
            <a:rPr lang="en-US" sz="1400" b="0" kern="1200" dirty="0">
              <a:solidFill>
                <a:sysClr val="windowText" lastClr="000000">
                  <a:hueOff val="0"/>
                  <a:satOff val="0"/>
                  <a:lumOff val="0"/>
                  <a:alphaOff val="0"/>
                </a:sysClr>
              </a:solidFill>
              <a:latin typeface="Calibri" panose="020F0502020204030204"/>
              <a:ea typeface="+mn-ea"/>
              <a:cs typeface="+mn-cs"/>
            </a:rPr>
            <a:t>Safe space kit distribution at county Pride events</a:t>
          </a:r>
        </a:p>
      </dsp:txBody>
      <dsp:txXfrm rot="-5400000">
        <a:off x="655985" y="2550128"/>
        <a:ext cx="5911626" cy="549658"/>
      </dsp:txXfrm>
    </dsp:sp>
    <dsp:sp modelId="{AD41A459-B4E1-4896-9F9F-4BFAD6BE0893}">
      <dsp:nvSpPr>
        <dsp:cNvPr id="0" name=""/>
        <dsp:cNvSpPr/>
      </dsp:nvSpPr>
      <dsp:spPr>
        <a:xfrm rot="5400000">
          <a:off x="-140568" y="3500388"/>
          <a:ext cx="937120" cy="655984"/>
        </a:xfrm>
        <a:prstGeom prst="chevron">
          <a:avLst/>
        </a:prstGeom>
        <a:solidFill>
          <a:srgbClr val="4472C4"/>
        </a:solidFill>
        <a:ln w="12700" cap="flat" cmpd="sng" algn="ctr">
          <a:solidFill>
            <a:srgbClr val="4472C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solidFill>
                <a:sysClr val="window" lastClr="FFFFFF"/>
              </a:solidFill>
              <a:latin typeface="Calibri" panose="020F0502020204030204"/>
              <a:ea typeface="+mn-ea"/>
              <a:cs typeface="+mn-cs"/>
            </a:rPr>
            <a:t>JUL</a:t>
          </a:r>
        </a:p>
      </dsp:txBody>
      <dsp:txXfrm rot="-5400000">
        <a:off x="0" y="3687812"/>
        <a:ext cx="655984" cy="281136"/>
      </dsp:txXfrm>
    </dsp:sp>
    <dsp:sp modelId="{948106E5-D2F8-4266-B8C1-DA5C5ECA6CEF}">
      <dsp:nvSpPr>
        <dsp:cNvPr id="0" name=""/>
        <dsp:cNvSpPr/>
      </dsp:nvSpPr>
      <dsp:spPr>
        <a:xfrm rot="5400000">
          <a:off x="3322101" y="693703"/>
          <a:ext cx="609128" cy="5941361"/>
        </a:xfrm>
        <a:prstGeom prst="round2SameRect">
          <a:avLst/>
        </a:prstGeom>
        <a:solidFill>
          <a:sysClr val="window" lastClr="FFFFFF">
            <a:alpha val="90000"/>
            <a:hueOff val="0"/>
            <a:satOff val="0"/>
            <a:lumOff val="0"/>
            <a:alphaOff val="0"/>
          </a:sysClr>
        </a:solidFill>
        <a:ln w="12700" cap="flat" cmpd="sng" algn="ctr">
          <a:solidFill>
            <a:srgbClr val="4472C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ysClr val="windowText" lastClr="000000">
                  <a:hueOff val="0"/>
                  <a:satOff val="0"/>
                  <a:lumOff val="0"/>
                  <a:alphaOff val="0"/>
                </a:sysClr>
              </a:solidFill>
              <a:latin typeface="Calibri" panose="020F0502020204030204"/>
              <a:ea typeface="+mn-ea"/>
              <a:cs typeface="+mn-cs"/>
            </a:rPr>
            <a:t>Ideate based on interview data and create prototype</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Reconnect with students and school staff to discuss project findings</a:t>
          </a:r>
        </a:p>
      </dsp:txBody>
      <dsp:txXfrm rot="-5400000">
        <a:off x="655985" y="3389555"/>
        <a:ext cx="5911626" cy="549658"/>
      </dsp:txXfrm>
    </dsp:sp>
    <dsp:sp modelId="{1F16BA4A-6110-440D-BE44-FE21EDB64EAC}">
      <dsp:nvSpPr>
        <dsp:cNvPr id="0" name=""/>
        <dsp:cNvSpPr/>
      </dsp:nvSpPr>
      <dsp:spPr>
        <a:xfrm rot="5400000">
          <a:off x="-140568" y="4339815"/>
          <a:ext cx="937120" cy="655984"/>
        </a:xfrm>
        <a:prstGeom prst="chevron">
          <a:avLst/>
        </a:prstGeom>
        <a:solidFill>
          <a:srgbClr val="8F67D7"/>
        </a:solidFill>
        <a:ln w="12700" cap="flat" cmpd="sng" algn="ctr">
          <a:solidFill>
            <a:srgbClr val="8F67D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 lastClr="FFFFFF"/>
              </a:solidFill>
              <a:latin typeface="Calibri" panose="020F0502020204030204"/>
              <a:ea typeface="+mn-ea"/>
              <a:cs typeface="+mn-cs"/>
            </a:rPr>
            <a:t>AUG</a:t>
          </a:r>
        </a:p>
      </dsp:txBody>
      <dsp:txXfrm rot="-5400000">
        <a:off x="0" y="4527239"/>
        <a:ext cx="655984" cy="281136"/>
      </dsp:txXfrm>
    </dsp:sp>
    <dsp:sp modelId="{55055AF6-196A-4822-B0BA-40A3CE4A1F61}">
      <dsp:nvSpPr>
        <dsp:cNvPr id="0" name=""/>
        <dsp:cNvSpPr/>
      </dsp:nvSpPr>
      <dsp:spPr>
        <a:xfrm rot="5400000">
          <a:off x="3322101" y="1533130"/>
          <a:ext cx="609128" cy="5941361"/>
        </a:xfrm>
        <a:prstGeom prst="round2SameRect">
          <a:avLst/>
        </a:prstGeom>
        <a:solidFill>
          <a:sysClr val="window" lastClr="FFFFFF">
            <a:alpha val="90000"/>
            <a:hueOff val="0"/>
            <a:satOff val="0"/>
            <a:lumOff val="0"/>
            <a:alphaOff val="0"/>
          </a:sysClr>
        </a:solidFill>
        <a:ln w="12700" cap="flat" cmpd="sng" algn="ctr">
          <a:solidFill>
            <a:srgbClr val="8F67D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0" kern="1200" dirty="0">
              <a:solidFill>
                <a:sysClr val="windowText" lastClr="000000">
                  <a:hueOff val="0"/>
                  <a:satOff val="0"/>
                  <a:lumOff val="0"/>
                  <a:alphaOff val="0"/>
                </a:sysClr>
              </a:solidFill>
              <a:latin typeface="Calibri" panose="020F0502020204030204"/>
              <a:ea typeface="+mn-ea"/>
              <a:cs typeface="+mn-cs"/>
            </a:rPr>
            <a:t>Design </a:t>
          </a:r>
          <a:r>
            <a:rPr lang="en-US" sz="1400" b="0" kern="1200" dirty="0" err="1">
              <a:solidFill>
                <a:sysClr val="windowText" lastClr="000000">
                  <a:hueOff val="0"/>
                  <a:satOff val="0"/>
                  <a:lumOff val="0"/>
                  <a:alphaOff val="0"/>
                </a:sysClr>
              </a:solidFill>
              <a:latin typeface="Calibri" panose="020F0502020204030204"/>
              <a:ea typeface="+mn-ea"/>
              <a:cs typeface="+mn-cs"/>
            </a:rPr>
            <a:t>adn</a:t>
          </a:r>
          <a:r>
            <a:rPr lang="en-US" sz="1400" b="0" kern="1200" dirty="0">
              <a:solidFill>
                <a:sysClr val="windowText" lastClr="000000">
                  <a:hueOff val="0"/>
                  <a:satOff val="0"/>
                  <a:lumOff val="0"/>
                  <a:alphaOff val="0"/>
                </a:sysClr>
              </a:solidFill>
              <a:latin typeface="Calibri" panose="020F0502020204030204"/>
              <a:ea typeface="+mn-ea"/>
              <a:cs typeface="+mn-cs"/>
            </a:rPr>
            <a:t> launch bilingual digital safe space kits</a:t>
          </a:r>
        </a:p>
        <a:p>
          <a:pPr marL="114300" lvl="1" indent="-114300" algn="l" defTabSz="622300">
            <a:lnSpc>
              <a:spcPct val="90000"/>
            </a:lnSpc>
            <a:spcBef>
              <a:spcPct val="0"/>
            </a:spcBef>
            <a:spcAft>
              <a:spcPct val="15000"/>
            </a:spcAft>
            <a:buChar char="•"/>
          </a:pPr>
          <a:r>
            <a:rPr lang="en-US" sz="1400" kern="1200" dirty="0">
              <a:solidFill>
                <a:sysClr val="windowText" lastClr="000000">
                  <a:hueOff val="0"/>
                  <a:satOff val="0"/>
                  <a:lumOff val="0"/>
                  <a:alphaOff val="0"/>
                </a:sysClr>
              </a:solidFill>
              <a:latin typeface="Calibri" panose="020F0502020204030204"/>
              <a:ea typeface="+mn-ea"/>
              <a:cs typeface="+mn-cs"/>
            </a:rPr>
            <a:t>Design and launch prototype for 23/24 school year</a:t>
          </a:r>
        </a:p>
      </dsp:txBody>
      <dsp:txXfrm rot="-5400000">
        <a:off x="655985" y="4228982"/>
        <a:ext cx="5911626" cy="5496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7C2A1-4329-460C-B332-2E7E500E69FE}" type="datetimeFigureOut">
              <a:rPr lang="en-US" smtClean="0"/>
              <a:t>7/12/2023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2C21-DD57-4E9A-A5ED-4C1C324295F1}" type="slidenum">
              <a:rPr lang="en-US" smtClean="0"/>
              <a:t>‹#›</a:t>
            </a:fld>
            <a:endParaRPr lang="en-US"/>
          </a:p>
        </p:txBody>
      </p:sp>
    </p:spTree>
    <p:extLst>
      <p:ext uri="{BB962C8B-B14F-4D97-AF65-F5344CB8AC3E}">
        <p14:creationId xmlns:p14="http://schemas.microsoft.com/office/powerpoint/2010/main" val="368153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0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304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9232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4135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737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0518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67211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3200" dirty="0"/>
              <a:t>$4000 available to use</a:t>
            </a:r>
          </a:p>
          <a:p>
            <a:pPr marL="914400" lvl="1" indent="-457200">
              <a:buFont typeface="Arial" panose="020B0604020202020204" pitchFamily="34" charset="0"/>
              <a:buChar char="•"/>
            </a:pPr>
            <a:r>
              <a:rPr lang="en-US" sz="3200" dirty="0"/>
              <a:t>Allocation of funds</a:t>
            </a:r>
          </a:p>
          <a:p>
            <a:pPr marL="914400" lvl="1" indent="-457200">
              <a:buFont typeface="Arial" panose="020B0604020202020204" pitchFamily="34" charset="0"/>
              <a:buChar char="•"/>
            </a:pPr>
            <a:r>
              <a:rPr lang="en-US" sz="3200" dirty="0"/>
              <a:t>Stipends for youth </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Timeline of Youth Event forum </a:t>
            </a:r>
          </a:p>
          <a:p>
            <a:pPr marL="914400" lvl="1" indent="-457200">
              <a:buFont typeface="Arial" panose="020B0604020202020204" pitchFamily="34" charset="0"/>
              <a:buChar char="•"/>
            </a:pPr>
            <a:r>
              <a:rPr lang="en-US" sz="3200" dirty="0"/>
              <a:t>Scope/scale of project</a:t>
            </a:r>
          </a:p>
          <a:p>
            <a:pPr marL="914400" lvl="1" indent="-457200">
              <a:buFont typeface="Arial" panose="020B0604020202020204" pitchFamily="34" charset="0"/>
              <a:buChar char="•"/>
            </a:pPr>
            <a:r>
              <a:rPr lang="en-US" sz="3200" dirty="0"/>
              <a:t>Assess and assign resources </a:t>
            </a:r>
          </a:p>
          <a:p>
            <a:pPr marL="914400" lvl="1" indent="-457200">
              <a:buFont typeface="Arial" panose="020B0604020202020204" pitchFamily="34" charset="0"/>
              <a:buChar char="•"/>
            </a:pPr>
            <a:r>
              <a:rPr lang="en-US" sz="3200" dirty="0"/>
              <a:t>Tasks required for project</a:t>
            </a:r>
          </a:p>
          <a:p>
            <a:pPr marL="914400" lvl="1" indent="-457200">
              <a:buFont typeface="Arial" panose="020B0604020202020204" pitchFamily="34" charset="0"/>
              <a:buChar char="•"/>
            </a:pPr>
            <a:r>
              <a:rPr lang="en-US" sz="3200" dirty="0"/>
              <a:t>Date tasks need to be completed by</a:t>
            </a:r>
          </a:p>
          <a:p>
            <a:pPr marL="914400" lvl="1" indent="-457200">
              <a:buFont typeface="Arial" panose="020B0604020202020204" pitchFamily="34" charset="0"/>
              <a:buChar char="•"/>
            </a:pPr>
            <a:r>
              <a:rPr lang="en-US" sz="3200" dirty="0"/>
              <a:t>Projected date of event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396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307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5"/>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4"/>
            <a:ext cx="7034363"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3" y="5537925"/>
            <a:ext cx="7034363" cy="706355"/>
          </a:xfrm>
        </p:spPr>
        <p:txBody>
          <a:bodyPr>
            <a:normAutofit/>
          </a:bodyPr>
          <a:lstStyle>
            <a:lvl1pPr marL="0" indent="0" algn="l">
              <a:lnSpc>
                <a:spcPct val="114000"/>
              </a:lnSpc>
              <a:spcBef>
                <a:spcPts val="0"/>
              </a:spcBef>
              <a:buNone/>
              <a:defRPr sz="2000" b="0" i="1"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4" y="6314440"/>
            <a:ext cx="1596623" cy="365125"/>
          </a:xfrm>
        </p:spPr>
        <p:txBody>
          <a:bodyPr/>
          <a:lstStyle>
            <a:lvl1pPr algn="l">
              <a:defRPr sz="1200">
                <a:solidFill>
                  <a:schemeClr val="tx2"/>
                </a:solidFill>
              </a:defRPr>
            </a:lvl1pPr>
          </a:lstStyle>
          <a:p>
            <a:fld id="{1D8BD707-D9CF-40AE-B4C6-C98DA3205C09}" type="datetimeFigureOut">
              <a:rPr lang="en-US" smtClean="0"/>
              <a:t>7/12/2023</a:t>
            </a:fld>
            <a:endParaRPr lang="en-US"/>
          </a:p>
        </p:txBody>
      </p:sp>
      <p:sp>
        <p:nvSpPr>
          <p:cNvPr id="5" name="Footer Placeholder 4"/>
          <p:cNvSpPr>
            <a:spLocks noGrp="1"/>
          </p:cNvSpPr>
          <p:nvPr>
            <p:ph type="ftr" sz="quarter" idx="11"/>
          </p:nvPr>
        </p:nvSpPr>
        <p:spPr>
          <a:xfrm>
            <a:off x="3000592"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B6F15528-21DE-4FAA-801E-634DDDAF4B2B}" type="slidenum">
              <a:rPr lang="en-US" smtClean="0"/>
              <a:t>‹#›</a:t>
            </a:fld>
            <a:endParaRPr lang="en-US"/>
          </a:p>
        </p:txBody>
      </p:sp>
      <p:cxnSp>
        <p:nvCxnSpPr>
          <p:cNvPr id="9" name="Straight Connector 8" title="Verticle Rule Line"/>
          <p:cNvCxnSpPr/>
          <p:nvPr/>
        </p:nvCxnSpPr>
        <p:spPr>
          <a:xfrm>
            <a:off x="773855" y="1257301"/>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821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1" y="640080"/>
            <a:ext cx="6248399" cy="55841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881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6" y="642931"/>
            <a:ext cx="2446671" cy="467810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642933"/>
            <a:ext cx="707067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2"/>
            <a:ext cx="3814856" cy="365125"/>
          </a:xfrm>
        </p:spPr>
        <p:txBody>
          <a:bodyPr/>
          <a:lstStyle/>
          <a:p>
            <a:fld id="{1D8BD707-D9CF-40AE-B4C6-C98DA3205C09}" type="datetimeFigureOut">
              <a:rPr lang="en-US" smtClean="0"/>
              <a:t>7/12/2023</a:t>
            </a:fld>
            <a:endParaRPr lang="en-US"/>
          </a:p>
        </p:txBody>
      </p:sp>
      <p:sp>
        <p:nvSpPr>
          <p:cNvPr id="5" name="Footer Placeholder 4"/>
          <p:cNvSpPr>
            <a:spLocks noGrp="1"/>
          </p:cNvSpPr>
          <p:nvPr>
            <p:ph type="ftr" sz="quarter" idx="11"/>
          </p:nvPr>
        </p:nvSpPr>
        <p:spPr>
          <a:xfrm>
            <a:off x="6536187" y="6315950"/>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B6F15528-21DE-4FAA-801E-634DDDAF4B2B}" type="slidenum">
              <a:rPr lang="en-US" smtClean="0"/>
              <a:t>‹#›</a:t>
            </a:fld>
            <a:endParaRPr lang="en-US"/>
          </a:p>
        </p:txBody>
      </p:sp>
      <p:cxnSp>
        <p:nvCxnSpPr>
          <p:cNvPr id="13" name="Straight Connector 12" title="Horizontal Rule Line"/>
          <p:cNvCxnSpPr/>
          <p:nvPr/>
        </p:nvCxnSpPr>
        <p:spPr>
          <a:xfrm>
            <a:off x="1" y="6199731"/>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5202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32000" y="1277427"/>
            <a:ext cx="8128000" cy="448157"/>
          </a:xfrm>
        </p:spPr>
        <p:txBody>
          <a:bodyPr lIns="0" tIns="0" rIns="0" bIns="0"/>
          <a:lstStyle>
            <a:lvl1pPr>
              <a:defRPr sz="2912" b="1" i="1">
                <a:solidFill>
                  <a:schemeClr val="tx1"/>
                </a:solidFill>
                <a:latin typeface="Palatino Linotype"/>
                <a:cs typeface="Palatino Linotype"/>
              </a:defRPr>
            </a:lvl1pPr>
          </a:lstStyle>
          <a:p>
            <a:endParaRPr/>
          </a:p>
        </p:txBody>
      </p:sp>
      <p:sp>
        <p:nvSpPr>
          <p:cNvPr id="3" name="Holder 3"/>
          <p:cNvSpPr>
            <a:spLocks noGrp="1"/>
          </p:cNvSpPr>
          <p:nvPr>
            <p:ph sz="half" idx="2"/>
          </p:nvPr>
        </p:nvSpPr>
        <p:spPr>
          <a:xfrm>
            <a:off x="609600" y="1577341"/>
            <a:ext cx="5303520" cy="34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1"/>
            <a:ext cx="5303520" cy="34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86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31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604797"/>
            <a:ext cx="11329259"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507026"/>
            <a:ext cx="11329259"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16074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bg1"/>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2867763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4BDD46-409E-40E5-AA2C-68079971F42F}"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432958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627860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4BDD46-409E-40E5-AA2C-68079971F42F}"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3755652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BDD46-409E-40E5-AA2C-68079971F42F}"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44913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56103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BDD46-409E-40E5-AA2C-68079971F42F}"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75863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BDD46-409E-40E5-AA2C-68079971F42F}"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2544601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BDD46-409E-40E5-AA2C-68079971F42F}"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3066889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BDD46-409E-40E5-AA2C-68079971F42F}"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630394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4BDD46-409E-40E5-AA2C-68079971F42F}"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7080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1562945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BDD46-409E-40E5-AA2C-68079971F42F}"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60634-230C-4336-8492-FBFE655D6D9E}" type="slidenum">
              <a:rPr lang="en-US" smtClean="0"/>
              <a:t>‹#›</a:t>
            </a:fld>
            <a:endParaRPr lang="en-US"/>
          </a:p>
        </p:txBody>
      </p:sp>
    </p:spTree>
    <p:extLst>
      <p:ext uri="{BB962C8B-B14F-4D97-AF65-F5344CB8AC3E}">
        <p14:creationId xmlns:p14="http://schemas.microsoft.com/office/powerpoint/2010/main" val="9159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9"/>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9"/>
            <a:ext cx="8401429" cy="819151"/>
          </a:xfrm>
        </p:spPr>
        <p:txBody>
          <a:bodyPr anchor="ctr">
            <a:normAutofit/>
          </a:bodyPr>
          <a:lstStyle>
            <a:lvl1pPr marL="0" indent="0" algn="r">
              <a:lnSpc>
                <a:spcPct val="113000"/>
              </a:lnSpc>
              <a:spcBef>
                <a:spcPts val="0"/>
              </a:spcBef>
              <a:buNone/>
              <a:defRPr sz="2000" b="0" i="1" baseline="0">
                <a:solidFill>
                  <a:schemeClr val="accent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40"/>
            <a:ext cx="1596623" cy="365125"/>
          </a:xfrm>
        </p:spPr>
        <p:txBody>
          <a:bodyPr/>
          <a:lstStyle>
            <a:lvl1pPr>
              <a:defRPr sz="1200">
                <a:solidFill>
                  <a:schemeClr val="accent1"/>
                </a:solidFill>
              </a:defRPr>
            </a:lvl1pPr>
          </a:lstStyle>
          <a:p>
            <a:fld id="{C3DA15B3-215A-45CF-B568-4C88ABA533CA}" type="datetimeFigureOut">
              <a:rPr lang="en-US" smtClean="0"/>
              <a:t>7/12/2023</a:t>
            </a:fld>
            <a:endParaRPr lang="en-US"/>
          </a:p>
        </p:txBody>
      </p:sp>
      <p:sp>
        <p:nvSpPr>
          <p:cNvPr id="5" name="Footer Placeholder 4"/>
          <p:cNvSpPr>
            <a:spLocks noGrp="1"/>
          </p:cNvSpPr>
          <p:nvPr>
            <p:ph type="ftr" sz="quarter" idx="11"/>
          </p:nvPr>
        </p:nvSpPr>
        <p:spPr>
          <a:xfrm>
            <a:off x="1947673" y="6314440"/>
            <a:ext cx="6480227"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5B4C650-3265-4BD1-9BD0-0AAC9439BF20}" type="slidenum">
              <a:rPr lang="en-US" smtClean="0"/>
              <a:t>‹#›</a:t>
            </a:fld>
            <a:endParaRPr lang="en-US"/>
          </a:p>
        </p:txBody>
      </p:sp>
      <p:cxnSp>
        <p:nvCxnSpPr>
          <p:cNvPr id="10" name="Straight Connector 9" title="Horizontal Rule Line"/>
          <p:cNvCxnSpPr/>
          <p:nvPr/>
        </p:nvCxnSpPr>
        <p:spPr>
          <a:xfrm flipH="1">
            <a:off x="2" y="6178167"/>
            <a:ext cx="10244327"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28905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66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7"/>
            <a:ext cx="6248400" cy="914400"/>
          </a:xfrm>
        </p:spPr>
        <p:txBody>
          <a:bodyPr anchor="b">
            <a:normAutofit/>
          </a:bodyPr>
          <a:lstStyle>
            <a:lvl1pPr marL="0" indent="0">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512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60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092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3"/>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3"/>
            <a:ext cx="3838776" cy="3239537"/>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2718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2"/>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35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9"/>
            <a:ext cx="3833907"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1" y="569067"/>
            <a:ext cx="62483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3937D59-5EDB-4C39-B697-625748F703B6}" type="datetimeFigureOut">
              <a:rPr lang="en-US" smtClean="0"/>
              <a:t>7/12/2023</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F31DC1F-5561-484E-AB46-68C682854F61}" type="slidenum">
              <a:rPr lang="en-US" smtClean="0"/>
              <a:t>‹#›</a:t>
            </a:fld>
            <a:endParaRPr lang="en-US"/>
          </a:p>
        </p:txBody>
      </p:sp>
      <p:cxnSp>
        <p:nvCxnSpPr>
          <p:cNvPr id="10" name="Straight Connector 9" title="Horizontal Rule Line"/>
          <p:cNvCxnSpPr/>
          <p:nvPr/>
        </p:nvCxnSpPr>
        <p:spPr>
          <a:xfrm>
            <a:off x="0" y="6199731"/>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r" defTabSz="914377"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57" indent="-283457" algn="l" defTabSz="914377"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783" indent="-283457" algn="l" defTabSz="914377"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2971" indent="-283457" algn="l" defTabSz="914377"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160" indent="-283457" algn="l" defTabSz="914377"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349" indent="-283457" algn="l" defTabSz="914377"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537"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726" indent="-283457" algn="l" defTabSz="914377"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8914"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103" indent="-283457" algn="l" defTabSz="914377"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BDD46-409E-40E5-AA2C-68079971F42F}" type="datetimeFigureOut">
              <a:rPr lang="en-US" smtClean="0"/>
              <a:t>7/12/2023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60634-230C-4336-8492-FBFE655D6D9E}" type="slidenum">
              <a:rPr lang="en-US" smtClean="0"/>
              <a:t>‹#›</a:t>
            </a:fld>
            <a:endParaRPr lang="en-US"/>
          </a:p>
        </p:txBody>
      </p:sp>
    </p:spTree>
    <p:extLst>
      <p:ext uri="{BB962C8B-B14F-4D97-AF65-F5344CB8AC3E}">
        <p14:creationId xmlns:p14="http://schemas.microsoft.com/office/powerpoint/2010/main" val="9883127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030723" y="5247522"/>
            <a:ext cx="4808410" cy="706355"/>
          </a:xfrm>
        </p:spPr>
        <p:txBody>
          <a:bodyPr>
            <a:noAutofit/>
          </a:bodyPr>
          <a:lstStyle/>
          <a:p>
            <a:pPr>
              <a:lnSpc>
                <a:spcPct val="104000"/>
              </a:lnSpc>
              <a:spcAft>
                <a:spcPts val="600"/>
              </a:spcAft>
            </a:pPr>
            <a:r>
              <a:rPr lang="en-US" sz="4400" dirty="0">
                <a:solidFill>
                  <a:schemeClr val="tx1"/>
                </a:solidFill>
              </a:rPr>
              <a:t>Welcome!</a:t>
            </a:r>
          </a:p>
          <a:p>
            <a:pPr>
              <a:lnSpc>
                <a:spcPct val="104000"/>
              </a:lnSpc>
              <a:spcAft>
                <a:spcPts val="600"/>
              </a:spcAft>
            </a:pPr>
            <a:r>
              <a:rPr lang="en-US" sz="4400" dirty="0">
                <a:solidFill>
                  <a:schemeClr val="tx1"/>
                </a:solidFill>
              </a:rPr>
              <a:t>¡</a:t>
            </a:r>
            <a:r>
              <a:rPr lang="en-US" sz="4400" dirty="0" err="1">
                <a:solidFill>
                  <a:schemeClr val="tx1"/>
                </a:solidFill>
              </a:rPr>
              <a:t>Bienvenidos</a:t>
            </a:r>
            <a:r>
              <a:rPr lang="en-US" sz="4400" dirty="0">
                <a:solidFill>
                  <a:schemeClr val="tx1"/>
                </a:solidFill>
              </a:rPr>
              <a:t>!</a:t>
            </a:r>
          </a:p>
        </p:txBody>
      </p:sp>
      <p:cxnSp>
        <p:nvCxnSpPr>
          <p:cNvPr id="1033" name="Straight Connector 1032">
            <a:extLst>
              <a:ext uri="{FF2B5EF4-FFF2-40B4-BE49-F238E27FC236}">
                <a16:creationId xmlns:a16="http://schemas.microsoft.com/office/drawing/2014/main" id="{F03A154A-5CB1-40F6-864E-1AD5951BD8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3855" y="1257300"/>
            <a:ext cx="0" cy="56007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35" name="Rectangle 1034">
            <a:extLst>
              <a:ext uri="{FF2B5EF4-FFF2-40B4-BE49-F238E27FC236}">
                <a16:creationId xmlns:a16="http://schemas.microsoft.com/office/drawing/2014/main" id="{4079B51E-24C2-4921-B0F0-97252AF17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LHNCBilingualTransp draft"/>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739467" y="1377303"/>
            <a:ext cx="4809066" cy="18544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037" name="Freeform 6">
            <a:extLst>
              <a:ext uri="{FF2B5EF4-FFF2-40B4-BE49-F238E27FC236}">
                <a16:creationId xmlns:a16="http://schemas.microsoft.com/office/drawing/2014/main" id="{5BEC30D7-FB85-4DF7-A378-00E1D1AE5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pic>
        <p:nvPicPr>
          <p:cNvPr id="4" name="Picture 3">
            <a:extLst>
              <a:ext uri="{FF2B5EF4-FFF2-40B4-BE49-F238E27FC236}">
                <a16:creationId xmlns:a16="http://schemas.microsoft.com/office/drawing/2014/main" id="{E319B1D9-78D7-40F1-ADDA-5BC92EC356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1872" y="3688941"/>
            <a:ext cx="3664255" cy="2447064"/>
          </a:xfrm>
          <a:prstGeom prst="rect">
            <a:avLst/>
          </a:prstGeom>
        </p:spPr>
      </p:pic>
      <p:sp>
        <p:nvSpPr>
          <p:cNvPr id="2" name="Oval 1">
            <a:extLst>
              <a:ext uri="{FF2B5EF4-FFF2-40B4-BE49-F238E27FC236}">
                <a16:creationId xmlns:a16="http://schemas.microsoft.com/office/drawing/2014/main" id="{AB952E51-4D0D-4437-9372-36569D476F2B}"/>
              </a:ext>
            </a:extLst>
          </p:cNvPr>
          <p:cNvSpPr/>
          <p:nvPr/>
        </p:nvSpPr>
        <p:spPr>
          <a:xfrm>
            <a:off x="11548533" y="877078"/>
            <a:ext cx="900335" cy="16235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1543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122508" y="413936"/>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122508" y="1472209"/>
            <a:ext cx="11202780" cy="4284506"/>
          </a:xfrm>
          <a:prstGeom prst="rect">
            <a:avLst/>
          </a:prstGeom>
          <a:noFill/>
        </p:spPr>
        <p:txBody>
          <a:bodyPr wrap="square" rtlCol="0">
            <a:spAutoFit/>
          </a:bodyPr>
          <a:lstStyle/>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32 survey responses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Respondents are from Napa (16), American Canyon (8), Calistoga (5), and St. Helena (1). 2 respondents represent multiple cities.</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Respondents work in education (14), Healthcare (7), Behavioral Health (5), and in the Non-profit sector (4)</a:t>
            </a:r>
          </a:p>
          <a:p>
            <a:pPr marL="742950" marR="0" lvl="1"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Most respondents work with multiple ages, with the largest number of respondents (29) working with ages 13-17.</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0186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122508" y="203266"/>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365828" y="1065934"/>
            <a:ext cx="11202780" cy="5449953"/>
          </a:xfrm>
          <a:prstGeom prst="rect">
            <a:avLst/>
          </a:prstGeom>
          <a:noFill/>
        </p:spPr>
        <p:txBody>
          <a:bodyPr wrap="square" rtlCol="0">
            <a:spAutoFit/>
          </a:bodyPr>
          <a:lstStyle/>
          <a:p>
            <a:pPr marL="514350" marR="0" indent="-285750">
              <a:spcBef>
                <a:spcPts val="0"/>
              </a:spcBef>
              <a:spcAft>
                <a:spcPts val="800"/>
              </a:spcAft>
              <a:buFont typeface="Arial" panose="020B0604020202020204" pitchFamily="34" charset="0"/>
              <a:buChar char="•"/>
            </a:pPr>
            <a:r>
              <a:rPr lang="en-US" sz="2400" i="1" dirty="0">
                <a:effectLst/>
                <a:latin typeface="Calibri" panose="020F0502020204030204" pitchFamily="34" charset="0"/>
                <a:ea typeface="Calibri" panose="020F0502020204030204" pitchFamily="34" charset="0"/>
                <a:cs typeface="Times New Roman" panose="02020603050405020304" pitchFamily="18" charset="0"/>
              </a:rPr>
              <a:t>It is important that my organization be a safe space for LGBTQ youth</a:t>
            </a:r>
          </a:p>
          <a:p>
            <a:pPr marL="228600" marR="0">
              <a:spcBef>
                <a:spcPts val="0"/>
              </a:spcBef>
              <a:spcAft>
                <a:spcPts val="800"/>
              </a:spcAft>
            </a:pPr>
            <a:r>
              <a:rPr lang="en-US" sz="2400" b="1" i="1" dirty="0">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Strongly Agree-28 </a:t>
            </a:r>
            <a:r>
              <a:rPr lang="en-US" sz="2400" dirty="0">
                <a:effectLst/>
                <a:latin typeface="Calibri" panose="020F0502020204030204" pitchFamily="34" charset="0"/>
                <a:ea typeface="Calibri" panose="020F0502020204030204" pitchFamily="34" charset="0"/>
                <a:cs typeface="Times New Roman" panose="02020603050405020304" pitchFamily="18" charset="0"/>
              </a:rPr>
              <a:t>, Agree-4 </a:t>
            </a:r>
          </a:p>
          <a:p>
            <a:pPr marL="228600" marR="0">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342900">
              <a:spcBef>
                <a:spcPts val="0"/>
              </a:spcBef>
              <a:spcAft>
                <a:spcPts val="800"/>
              </a:spcAft>
              <a:buFont typeface="Arial" panose="020B0604020202020204" pitchFamily="34" charset="0"/>
              <a:buChar char="•"/>
            </a:pPr>
            <a:r>
              <a:rPr lang="en-US" sz="2400" i="1" dirty="0">
                <a:effectLst/>
                <a:latin typeface="Calibri" panose="020F0502020204030204" pitchFamily="34" charset="0"/>
                <a:ea typeface="Calibri" panose="020F0502020204030204" pitchFamily="34" charset="0"/>
                <a:cs typeface="Times New Roman" panose="02020603050405020304" pitchFamily="18" charset="0"/>
              </a:rPr>
              <a:t>My organization has a designated physical space for LGBTQ youth</a:t>
            </a:r>
          </a:p>
          <a:p>
            <a:pPr marL="228600" marR="0">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Strongly Agree-2, Agree-5, I don’t know-9,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Disagree-13</a:t>
            </a:r>
            <a:r>
              <a:rPr lang="en-US" sz="2400" dirty="0">
                <a:effectLst/>
                <a:latin typeface="Calibri" panose="020F0502020204030204" pitchFamily="34" charset="0"/>
                <a:ea typeface="Calibri" panose="020F0502020204030204" pitchFamily="34" charset="0"/>
                <a:cs typeface="Times New Roman" panose="02020603050405020304" pitchFamily="18" charset="0"/>
              </a:rPr>
              <a:t>, Strongly Disagree-3</a:t>
            </a:r>
          </a:p>
          <a:p>
            <a:pPr marL="228600" marR="0">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i="1" dirty="0">
                <a:effectLst/>
                <a:latin typeface="Calibri" panose="020F0502020204030204" pitchFamily="34" charset="0"/>
                <a:ea typeface="Calibri" panose="020F0502020204030204" pitchFamily="34" charset="0"/>
                <a:cs typeface="Times New Roman" panose="02020603050405020304" pitchFamily="18" charset="0"/>
              </a:rPr>
              <a:t>My organization has an affinity group for LGBTQ youth</a:t>
            </a:r>
          </a:p>
          <a:p>
            <a:pPr marL="228600"/>
            <a:r>
              <a:rPr lang="en-US" sz="2400" dirty="0">
                <a:effectLst/>
                <a:latin typeface="Calibri" panose="020F0502020204030204" pitchFamily="34" charset="0"/>
                <a:ea typeface="Calibri" panose="020F0502020204030204" pitchFamily="34" charset="0"/>
                <a:cs typeface="Times New Roman" panose="02020603050405020304" pitchFamily="18" charset="0"/>
              </a:rPr>
              <a:t>	Strongly Agree-6, Agree-6,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I don’t know-10</a:t>
            </a:r>
            <a:r>
              <a:rPr lang="en-US" sz="2400" dirty="0">
                <a:effectLst/>
                <a:latin typeface="Calibri" panose="020F0502020204030204" pitchFamily="34" charset="0"/>
                <a:ea typeface="Calibri" panose="020F0502020204030204" pitchFamily="34" charset="0"/>
                <a:cs typeface="Times New Roman" panose="02020603050405020304" pitchFamily="18" charset="0"/>
              </a:rPr>
              <a:t>, Disagree-8, Strongly Disagree-2</a:t>
            </a:r>
          </a:p>
          <a:p>
            <a:pPr marL="228600" marR="0">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My organization visually demonstrates our allyship to LGBTQ youth through stickers, flags, signs, etc.</a:t>
            </a:r>
          </a:p>
          <a:p>
            <a:pPr marL="228600"/>
            <a:r>
              <a:rPr lang="en-US" sz="2400" dirty="0">
                <a:effectLst/>
                <a:latin typeface="Calibri" panose="020F0502020204030204" pitchFamily="34" charset="0"/>
                <a:ea typeface="Calibri" panose="020F0502020204030204" pitchFamily="34" charset="0"/>
                <a:cs typeface="Times New Roman" panose="02020603050405020304" pitchFamily="18" charset="0"/>
              </a:rPr>
              <a:t>	Strongly Agree-12,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Agree-14</a:t>
            </a:r>
            <a:r>
              <a:rPr lang="en-US" sz="2400" dirty="0">
                <a:effectLst/>
                <a:latin typeface="Calibri" panose="020F0502020204030204" pitchFamily="34" charset="0"/>
                <a:ea typeface="Calibri" panose="020F0502020204030204" pitchFamily="34" charset="0"/>
                <a:cs typeface="Times New Roman" panose="02020603050405020304" pitchFamily="18" charset="0"/>
              </a:rPr>
              <a:t>, I don’t know-2, Disagree-4, Strongly Disagree</a:t>
            </a:r>
          </a:p>
          <a:p>
            <a:pPr marL="228600" marR="0">
              <a:lnSpc>
                <a:spcPct val="10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889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122508" y="413936"/>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122508" y="1066283"/>
            <a:ext cx="11827754" cy="5416034"/>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28575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My organizational culture promotes allyship to LGBTQ youth</a:t>
            </a:r>
          </a:p>
          <a:p>
            <a:pPr marL="228600">
              <a:lnSpc>
                <a:spcPct val="105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Strongly Agree-12</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Agree-12</a:t>
            </a:r>
            <a:r>
              <a:rPr lang="en-US" sz="2400" dirty="0">
                <a:effectLst/>
                <a:latin typeface="Calibri" panose="020F0502020204030204" pitchFamily="34" charset="0"/>
                <a:ea typeface="Calibri" panose="020F0502020204030204" pitchFamily="34" charset="0"/>
                <a:cs typeface="Times New Roman" panose="02020603050405020304" pitchFamily="18" charset="0"/>
              </a:rPr>
              <a:t>, I don’t know-4, Disagree-4</a:t>
            </a:r>
          </a:p>
          <a:p>
            <a:pPr marL="228600">
              <a:lnSpc>
                <a:spcPct val="105000"/>
              </a:lnSpc>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 feel confident in my ability to support LGBTQ youth in my place of work</a:t>
            </a:r>
          </a:p>
          <a:p>
            <a:pPr marL="228600">
              <a:lnSpc>
                <a:spcPct val="107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Strongly Agree-18</a:t>
            </a:r>
            <a:r>
              <a:rPr lang="en-US" sz="2400" dirty="0">
                <a:effectLst/>
                <a:latin typeface="Calibri" panose="020F0502020204030204" pitchFamily="34" charset="0"/>
                <a:ea typeface="Calibri" panose="020F0502020204030204" pitchFamily="34" charset="0"/>
                <a:cs typeface="Times New Roman" panose="02020603050405020304" pitchFamily="18" charset="0"/>
              </a:rPr>
              <a:t>, Agree-12, I don’t know-2</a:t>
            </a:r>
          </a:p>
          <a:p>
            <a:pPr marL="228600">
              <a:lnSpc>
                <a:spcPct val="107000"/>
              </a:lnSpc>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285750" algn="l" defTabSz="914400" rtl="0" eaLnBrk="1" fontAlgn="auto" latinLnBrk="0" hangingPunct="1">
              <a:lnSpc>
                <a:spcPct val="105000"/>
              </a:lnSpc>
              <a:spcBef>
                <a:spcPts val="0"/>
              </a:spcBef>
              <a:spcAft>
                <a:spcPts val="0"/>
              </a:spcAft>
              <a:buClrTx/>
              <a:buSzTx/>
              <a:buFont typeface="Arial" panose="020B0604020202020204" pitchFamily="34" charset="0"/>
              <a:buChar char="•"/>
              <a:tabLst/>
              <a:defRPr/>
            </a:pP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My organization shares resources with LGBTQ youth to connect them with LGBTQ organizations and services in our community</a:t>
            </a:r>
          </a:p>
          <a:p>
            <a:pPr marL="228600">
              <a:lnSpc>
                <a:spcPct val="105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Strongly Agree-13 </a:t>
            </a:r>
            <a:r>
              <a:rPr lang="en-US" sz="2400" dirty="0">
                <a:effectLst/>
                <a:latin typeface="Calibri" panose="020F0502020204030204" pitchFamily="34" charset="0"/>
                <a:ea typeface="Calibri" panose="020F0502020204030204" pitchFamily="34" charset="0"/>
                <a:cs typeface="Times New Roman" panose="02020603050405020304" pitchFamily="18" charset="0"/>
              </a:rPr>
              <a:t>Agree-12, I don’t know-5, Disagree-2</a:t>
            </a:r>
          </a:p>
          <a:p>
            <a:pPr marL="228600">
              <a:lnSpc>
                <a:spcPct val="105000"/>
              </a:lnSpc>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tab pos="2238375" algn="l"/>
              </a:tabLst>
              <a:defRPr/>
            </a:pPr>
            <a:r>
              <a:rPr kumimoji="0" lang="en-US" sz="2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 need more guidance to better support LGBTQ youth</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228600">
              <a:lnSpc>
                <a:spcPct val="107000"/>
              </a:lnSpc>
              <a:tabLst>
                <a:tab pos="2238375"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         Strongly Agree-5,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Agree-14</a:t>
            </a:r>
            <a:r>
              <a:rPr lang="en-US" sz="2400" dirty="0">
                <a:effectLst/>
                <a:latin typeface="Calibri" panose="020F0502020204030204" pitchFamily="34" charset="0"/>
                <a:ea typeface="Calibri" panose="020F0502020204030204" pitchFamily="34" charset="0"/>
                <a:cs typeface="Times New Roman" panose="02020603050405020304" pitchFamily="18" charset="0"/>
              </a:rPr>
              <a:t>, I don’t know-7, Disagree-5, Strongly Disagree-1</a:t>
            </a:r>
          </a:p>
          <a:p>
            <a:pPr marL="228600">
              <a:lnSpc>
                <a:spcPct val="105000"/>
              </a:lnSpc>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5645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62892" y="0"/>
            <a:ext cx="1194698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2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62892" y="363894"/>
            <a:ext cx="12129108" cy="6653360"/>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38375" algn="l"/>
              </a:tabLs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What are some successes you’ve had in creating safe spaces for LGBTQ youth?</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Trainings from LGBTQ connections</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Other Anti-bias training</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Using their pronouns when they introduce themselves and using youth’s preferred pronouns</a:t>
            </a:r>
          </a:p>
          <a:p>
            <a:pPr lvl="1">
              <a:lnSpc>
                <a:spcPct val="107000"/>
              </a:lnSpc>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Decorating their space with visual allyship (Five respondents described their safe space as “confidential”, which felt important to their students’ trust.)</a:t>
            </a:r>
          </a:p>
          <a:p>
            <a:pPr lvl="1">
              <a:lnSpc>
                <a:spcPct val="107000"/>
              </a:lnSpc>
              <a:tabLst>
                <a:tab pos="223837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38375" algn="l"/>
              </a:tabLs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What are some barriers you’ve experienced in creating safe spaces for LGBTQ youth?</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Lack or loss of funding</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Other youth who are unsupportive or use negative slang in classroom environments</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 </a:t>
            </a:r>
            <a:r>
              <a:rPr lang="en-US" sz="2000" dirty="0">
                <a:effectLst/>
                <a:latin typeface="Calibri" panose="020F0502020204030204" pitchFamily="34" charset="0"/>
                <a:ea typeface="Calibri" panose="020F0502020204030204" pitchFamily="34" charset="0"/>
                <a:cs typeface="Times New Roman" panose="02020603050405020304" pitchFamily="18" charset="0"/>
              </a:rPr>
              <a:t>lack of education for both staff and parents on how to better serve LGBTQ youth (they want to, but just aren’t    </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sure how)</a:t>
            </a:r>
          </a:p>
          <a:p>
            <a:pPr marR="0" lvl="0">
              <a:lnSpc>
                <a:spcPct val="107000"/>
              </a:lnSpc>
              <a:spcBef>
                <a:spcPts val="0"/>
              </a:spcBef>
              <a:spcAft>
                <a:spcPts val="0"/>
              </a:spcAft>
              <a:tabLst>
                <a:tab pos="2238375" algn="l"/>
              </a:tabLst>
            </a:pPr>
            <a:r>
              <a:rPr lang="en-US" sz="2000" dirty="0">
                <a:latin typeface="Calibri" panose="020F0502020204030204" pitchFamily="34" charset="0"/>
                <a:ea typeface="Calibri" panose="020F0502020204030204" pitchFamily="34" charset="0"/>
                <a:cs typeface="Times New Roman" panose="02020603050405020304" pitchFamily="18" charset="0"/>
              </a:rPr>
              <a:t>        A</a:t>
            </a:r>
            <a:r>
              <a:rPr lang="en-US" sz="2000" dirty="0">
                <a:effectLst/>
                <a:latin typeface="Calibri" panose="020F0502020204030204" pitchFamily="34" charset="0"/>
                <a:ea typeface="Calibri" panose="020F0502020204030204" pitchFamily="34" charset="0"/>
                <a:cs typeface="Times New Roman" panose="02020603050405020304" pitchFamily="18" charset="0"/>
              </a:rPr>
              <a:t>dults in leadership positions who are </a:t>
            </a:r>
            <a:r>
              <a:rPr lang="en-US" sz="2000" dirty="0">
                <a:latin typeface="Calibri" panose="020F0502020204030204" pitchFamily="34" charset="0"/>
                <a:ea typeface="Calibri" panose="020F0502020204030204" pitchFamily="34" charset="0"/>
                <a:cs typeface="Times New Roman" panose="02020603050405020304" pitchFamily="18" charset="0"/>
              </a:rPr>
              <a:t>uncomfortable with making outward, intentional supportive statements</a:t>
            </a:r>
          </a:p>
          <a:p>
            <a:pPr marR="0" lvl="0">
              <a:lnSpc>
                <a:spcPct val="107000"/>
              </a:lnSpc>
              <a:spcBef>
                <a:spcPts val="0"/>
              </a:spcBef>
              <a:spcAft>
                <a:spcPts val="0"/>
              </a:spcAft>
              <a:tabLst>
                <a:tab pos="223837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“Small Town</a:t>
            </a:r>
            <a:r>
              <a:rPr lang="en-US" sz="2000" dirty="0">
                <a:latin typeface="Calibri" panose="020F0502020204030204" pitchFamily="34" charset="0"/>
                <a:ea typeface="Calibri" panose="020F0502020204030204" pitchFamily="34" charset="0"/>
                <a:cs typeface="Times New Roman" panose="02020603050405020304" pitchFamily="18" charset="0"/>
              </a:rPr>
              <a:t>” stigma against LGBTQ issues and identities</a:t>
            </a:r>
          </a:p>
          <a:p>
            <a:pPr marR="0" lvl="0">
              <a:lnSpc>
                <a:spcPct val="107000"/>
              </a:lnSpc>
              <a:spcBef>
                <a:spcPts val="0"/>
              </a:spcBef>
              <a:spcAft>
                <a:spcPts val="0"/>
              </a:spcAft>
              <a:tabLst>
                <a:tab pos="223837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38375" algn="l"/>
              </a:tabLst>
            </a:pPr>
            <a:r>
              <a:rPr lang="en-US" sz="2000" i="1" dirty="0">
                <a:effectLst/>
                <a:latin typeface="Calibri" panose="020F0502020204030204" pitchFamily="34" charset="0"/>
                <a:ea typeface="Calibri" panose="020F0502020204030204" pitchFamily="34" charset="0"/>
                <a:cs typeface="Times New Roman" panose="02020603050405020304" pitchFamily="18" charset="0"/>
              </a:rPr>
              <a:t>What LGBTQ resources are you aware of that support youth locally? </a:t>
            </a:r>
          </a:p>
          <a:p>
            <a:pPr marR="0" lvl="0">
              <a:lnSpc>
                <a:spcPct val="107000"/>
              </a:lnSpc>
              <a:spcBef>
                <a:spcPts val="0"/>
              </a:spcBef>
              <a:spcAft>
                <a:spcPts val="0"/>
              </a:spcAft>
              <a:tabLst>
                <a:tab pos="2238375" algn="l"/>
              </a:tabLst>
            </a:pPr>
            <a:r>
              <a:rPr lang="en-US" sz="2000" b="0" i="0" dirty="0">
                <a:latin typeface="Calibri" panose="020F0502020204030204" pitchFamily="34" charset="0"/>
                <a:cs typeface="Times New Roman" panose="02020603050405020304" pitchFamily="18" charset="0"/>
              </a:rPr>
              <a:t>        </a:t>
            </a:r>
            <a:r>
              <a:rPr lang="en-US" sz="2000" b="0" i="0" dirty="0">
                <a:effectLst/>
                <a:latin typeface="National2"/>
              </a:rPr>
              <a:t>LGBTQ Connection/VOICES, NVUSD Wellness Centers, Nap County Library, Mentis/Teens Connect,</a:t>
            </a:r>
          </a:p>
          <a:p>
            <a:pPr marR="0" lvl="0">
              <a:lnSpc>
                <a:spcPct val="107000"/>
              </a:lnSpc>
              <a:spcBef>
                <a:spcPts val="0"/>
              </a:spcBef>
              <a:spcAft>
                <a:spcPts val="0"/>
              </a:spcAft>
              <a:tabLst>
                <a:tab pos="2238375" algn="l"/>
              </a:tabLst>
            </a:pPr>
            <a:r>
              <a:rPr lang="en-US" sz="2000" dirty="0">
                <a:latin typeface="National2"/>
              </a:rPr>
              <a:t>        </a:t>
            </a:r>
            <a:r>
              <a:rPr lang="en-US" sz="2000" b="0" i="0" dirty="0">
                <a:effectLst/>
                <a:latin typeface="National2"/>
              </a:rPr>
              <a:t>GSA's at middle and high schools, LGBTQ Pride Center at NVC, UpValley Family Centers, RAN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042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extBox 1"/>
          <p:cNvSpPr txBox="1"/>
          <p:nvPr/>
        </p:nvSpPr>
        <p:spPr>
          <a:xfrm>
            <a:off x="5135893" y="4005065"/>
            <a:ext cx="6432715" cy="461665"/>
          </a:xfrm>
          <a:prstGeom prst="rect">
            <a:avLst/>
          </a:prstGeom>
          <a:noFill/>
        </p:spPr>
        <p:txBody>
          <a:bodyPr wrap="square" rtlCol="0">
            <a:spAutoFit/>
          </a:bodyPr>
          <a:lstStyle/>
          <a:p>
            <a:pPr marL="0" marR="0" lvl="0" indent="0" algn="l" defTabSz="1219170" rtl="0" eaLnBrk="1" fontAlgn="auto" latinLnBrk="1"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TextBox 3"/>
          <p:cNvSpPr txBox="1"/>
          <p:nvPr/>
        </p:nvSpPr>
        <p:spPr>
          <a:xfrm>
            <a:off x="62892" y="40728"/>
            <a:ext cx="119469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Staff Survey Results</a:t>
            </a:r>
            <a:endParaRPr kumimoji="0" lang="en-US" sz="36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202124"/>
              </a:solidFill>
              <a:effectLst/>
              <a:highlight>
                <a:srgbClr val="F8F9FA"/>
              </a:highlight>
              <a:uLnTx/>
              <a:uFillTx/>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A817047D-25AC-5222-9048-83A0B6F35711}"/>
              </a:ext>
            </a:extLst>
          </p:cNvPr>
          <p:cNvSpPr txBox="1"/>
          <p:nvPr/>
        </p:nvSpPr>
        <p:spPr>
          <a:xfrm>
            <a:off x="62892" y="388110"/>
            <a:ext cx="12129108" cy="1589409"/>
          </a:xfrm>
          <a:prstGeom prst="rect">
            <a:avLst/>
          </a:prstGeom>
          <a:noFill/>
        </p:spPr>
        <p:txBody>
          <a:bodyPr wrap="square" rtlCol="0">
            <a:spAutoFit/>
          </a:bodyPr>
          <a:lstStyle/>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238375" algn="l"/>
              </a:tabLst>
            </a:pPr>
            <a:r>
              <a:rPr lang="en-US" sz="2000" b="0" i="0" dirty="0">
                <a:effectLst/>
                <a:latin typeface="Calibri" panose="020F0502020204030204" pitchFamily="34" charset="0"/>
                <a:cs typeface="Calibri" panose="020F0502020204030204" pitchFamily="34" charset="0"/>
              </a:rPr>
              <a:t>Is there anything else you'd like us to know about creating safe spaces for LGBTQ youth?</a:t>
            </a:r>
          </a:p>
          <a:p>
            <a:pPr marR="0" lvl="0">
              <a:lnSpc>
                <a:spcPct val="107000"/>
              </a:lnSpc>
              <a:spcBef>
                <a:spcPts val="0"/>
              </a:spcBef>
              <a:spcAft>
                <a:spcPts val="800"/>
              </a:spcAft>
              <a:tabLst>
                <a:tab pos="2238375" algn="l"/>
              </a:tabLst>
            </a:pPr>
            <a:endParaRPr lang="en-US" sz="2000" b="0" i="0" dirty="0">
              <a:effectLst/>
              <a:latin typeface="Calibri" panose="020F0502020204030204" pitchFamily="34" charset="0"/>
              <a:cs typeface="Calibri" panose="020F0502020204030204" pitchFamily="34" charset="0"/>
            </a:endParaRPr>
          </a:p>
          <a:p>
            <a:pPr marL="228600" marR="0" lvl="0" indent="0" algn="l" defTabSz="914400" rtl="0" eaLnBrk="1" fontAlgn="auto" latinLnBrk="0" hangingPunct="1">
              <a:lnSpc>
                <a:spcPct val="105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Speech Bubble: Oval 6">
            <a:extLst>
              <a:ext uri="{FF2B5EF4-FFF2-40B4-BE49-F238E27FC236}">
                <a16:creationId xmlns:a16="http://schemas.microsoft.com/office/drawing/2014/main" id="{B94EF6D3-5437-FCE4-7C0D-844AA109CE3D}"/>
              </a:ext>
            </a:extLst>
          </p:cNvPr>
          <p:cNvSpPr/>
          <p:nvPr/>
        </p:nvSpPr>
        <p:spPr>
          <a:xfrm>
            <a:off x="7093336" y="1232131"/>
            <a:ext cx="4892842" cy="2546159"/>
          </a:xfrm>
          <a:prstGeom prst="wedgeEllipseCallout">
            <a:avLst/>
          </a:prstGeom>
          <a:solidFill>
            <a:schemeClr val="bg1"/>
          </a:solidFill>
          <a:ln>
            <a:solidFill>
              <a:srgbClr val="A690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a queer educator myself I would be happy to be involved in helping plan and structure future PD events to support my peers in developing tools to help create safe spaces for LGBTQIA+ students.</a:t>
            </a:r>
          </a:p>
        </p:txBody>
      </p:sp>
      <p:sp>
        <p:nvSpPr>
          <p:cNvPr id="8" name="Speech Bubble: Oval 7">
            <a:extLst>
              <a:ext uri="{FF2B5EF4-FFF2-40B4-BE49-F238E27FC236}">
                <a16:creationId xmlns:a16="http://schemas.microsoft.com/office/drawing/2014/main" id="{9FA4971C-FB8F-7A90-7E82-CD20C951CEB0}"/>
              </a:ext>
            </a:extLst>
          </p:cNvPr>
          <p:cNvSpPr/>
          <p:nvPr/>
        </p:nvSpPr>
        <p:spPr>
          <a:xfrm>
            <a:off x="3547031" y="4760337"/>
            <a:ext cx="3165441" cy="1709553"/>
          </a:xfrm>
          <a:prstGeom prst="wedgeEllipseCallou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do we get a GSA Club (or something similar) going in the high school?</a:t>
            </a:r>
          </a:p>
        </p:txBody>
      </p:sp>
      <p:sp>
        <p:nvSpPr>
          <p:cNvPr id="9" name="Speech Bubble: Oval 8">
            <a:extLst>
              <a:ext uri="{FF2B5EF4-FFF2-40B4-BE49-F238E27FC236}">
                <a16:creationId xmlns:a16="http://schemas.microsoft.com/office/drawing/2014/main" id="{D4DE056E-D202-CD38-7F8D-BE974A854289}"/>
              </a:ext>
            </a:extLst>
          </p:cNvPr>
          <p:cNvSpPr/>
          <p:nvPr/>
        </p:nvSpPr>
        <p:spPr>
          <a:xfrm>
            <a:off x="7552320" y="4307305"/>
            <a:ext cx="2109537" cy="1360596"/>
          </a:xfrm>
          <a:prstGeom prst="wedgeEllipseCallout">
            <a:avLst/>
          </a:prstGeom>
          <a:solidFill>
            <a:schemeClr val="bg1"/>
          </a:solidFill>
          <a:ln>
            <a:solidFill>
              <a:srgbClr val="E758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I'd like some more posters for my room!</a:t>
            </a:r>
          </a:p>
        </p:txBody>
      </p:sp>
      <p:sp>
        <p:nvSpPr>
          <p:cNvPr id="11" name="Speech Bubble: Oval 10">
            <a:extLst>
              <a:ext uri="{FF2B5EF4-FFF2-40B4-BE49-F238E27FC236}">
                <a16:creationId xmlns:a16="http://schemas.microsoft.com/office/drawing/2014/main" id="{A2A66E8A-1ECC-0620-4925-3D022209E248}"/>
              </a:ext>
            </a:extLst>
          </p:cNvPr>
          <p:cNvSpPr/>
          <p:nvPr/>
        </p:nvSpPr>
        <p:spPr>
          <a:xfrm>
            <a:off x="346914" y="3887660"/>
            <a:ext cx="3326518" cy="1917885"/>
          </a:xfrm>
          <a:prstGeom prst="wedgeEllipseCallou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about a safe space for parents on how to deal with the emotions and feelings after their child has "come out".</a:t>
            </a:r>
            <a:endParaRPr lang="en-US" dirty="0">
              <a:solidFill>
                <a:schemeClr val="tx1"/>
              </a:solidFill>
            </a:endParaRPr>
          </a:p>
        </p:txBody>
      </p:sp>
      <p:sp>
        <p:nvSpPr>
          <p:cNvPr id="12" name="Speech Bubble: Oval 11">
            <a:extLst>
              <a:ext uri="{FF2B5EF4-FFF2-40B4-BE49-F238E27FC236}">
                <a16:creationId xmlns:a16="http://schemas.microsoft.com/office/drawing/2014/main" id="{4B5FEFA6-DC5B-6B7B-BCB3-953F1A7463B8}"/>
              </a:ext>
            </a:extLst>
          </p:cNvPr>
          <p:cNvSpPr/>
          <p:nvPr/>
        </p:nvSpPr>
        <p:spPr>
          <a:xfrm>
            <a:off x="3772899" y="2421829"/>
            <a:ext cx="3380835" cy="1858532"/>
          </a:xfrm>
          <a:prstGeom prst="wedgeEllipseCallout">
            <a:avLst/>
          </a:prstGeom>
          <a:solidFill>
            <a:schemeClr val="bg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Just that we would love any ideas and resources to support us in supporting our youth</a:t>
            </a:r>
          </a:p>
        </p:txBody>
      </p:sp>
      <p:sp>
        <p:nvSpPr>
          <p:cNvPr id="13" name="Speech Bubble: Oval 12">
            <a:extLst>
              <a:ext uri="{FF2B5EF4-FFF2-40B4-BE49-F238E27FC236}">
                <a16:creationId xmlns:a16="http://schemas.microsoft.com/office/drawing/2014/main" id="{B6D9B14E-DCE8-2B52-C747-2EBB8583E7F0}"/>
              </a:ext>
            </a:extLst>
          </p:cNvPr>
          <p:cNvSpPr/>
          <p:nvPr/>
        </p:nvSpPr>
        <p:spPr>
          <a:xfrm>
            <a:off x="258740" y="1182814"/>
            <a:ext cx="3502866" cy="1917885"/>
          </a:xfrm>
          <a:prstGeom prst="wedgeEllipse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More training to support Spanish speaking clients, this can be a hard topic for immigrant families</a:t>
            </a:r>
          </a:p>
        </p:txBody>
      </p:sp>
      <p:sp>
        <p:nvSpPr>
          <p:cNvPr id="14" name="Speech Bubble: Oval 13">
            <a:extLst>
              <a:ext uri="{FF2B5EF4-FFF2-40B4-BE49-F238E27FC236}">
                <a16:creationId xmlns:a16="http://schemas.microsoft.com/office/drawing/2014/main" id="{03512D59-865C-6489-A594-3A018CC9B11F}"/>
              </a:ext>
            </a:extLst>
          </p:cNvPr>
          <p:cNvSpPr/>
          <p:nvPr/>
        </p:nvSpPr>
        <p:spPr>
          <a:xfrm>
            <a:off x="9396930" y="5033182"/>
            <a:ext cx="2714621" cy="1560950"/>
          </a:xfrm>
          <a:prstGeom prst="wedgeEllipseCallout">
            <a:avLst/>
          </a:prstGeom>
          <a:solidFill>
            <a:schemeClr val="bg1"/>
          </a:solidFill>
          <a:ln>
            <a:solidFill>
              <a:srgbClr val="FD77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tabLst>
                <a:tab pos="2238375" algn="l"/>
              </a:tabLs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am open to learning anything that will help this group!</a:t>
            </a:r>
          </a:p>
        </p:txBody>
      </p:sp>
    </p:spTree>
    <p:extLst>
      <p:ext uri="{BB962C8B-B14F-4D97-AF65-F5344CB8AC3E}">
        <p14:creationId xmlns:p14="http://schemas.microsoft.com/office/powerpoint/2010/main" val="3929358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6A2922E-C8EE-BE5C-8333-F3DCFE5FEB59}"/>
              </a:ext>
            </a:extLst>
          </p:cNvPr>
          <p:cNvPicPr>
            <a:picLocks noChangeAspect="1"/>
          </p:cNvPicPr>
          <p:nvPr/>
        </p:nvPicPr>
        <p:blipFill>
          <a:blip r:embed="rId2"/>
          <a:stretch>
            <a:fillRect/>
          </a:stretch>
        </p:blipFill>
        <p:spPr>
          <a:xfrm>
            <a:off x="0" y="5324475"/>
            <a:ext cx="12192000" cy="1533525"/>
          </a:xfrm>
          <a:prstGeom prst="rect">
            <a:avLst/>
          </a:prstGeom>
        </p:spPr>
      </p:pic>
      <p:sp>
        <p:nvSpPr>
          <p:cNvPr id="2" name="Title 1">
            <a:extLst>
              <a:ext uri="{FF2B5EF4-FFF2-40B4-BE49-F238E27FC236}">
                <a16:creationId xmlns:a16="http://schemas.microsoft.com/office/drawing/2014/main" id="{54D7ED1D-CD5A-FEB6-E86B-CB48533FE694}"/>
              </a:ext>
            </a:extLst>
          </p:cNvPr>
          <p:cNvSpPr>
            <a:spLocks noGrp="1"/>
          </p:cNvSpPr>
          <p:nvPr>
            <p:ph type="ctrTitle"/>
          </p:nvPr>
        </p:nvSpPr>
        <p:spPr>
          <a:xfrm>
            <a:off x="88232" y="272716"/>
            <a:ext cx="12015536" cy="1440071"/>
          </a:xfrm>
        </p:spPr>
        <p:txBody>
          <a:bodyPr>
            <a:noAutofit/>
          </a:bodyPr>
          <a:lstStyle/>
          <a:p>
            <a:r>
              <a:rPr lang="en-US" sz="2400" b="1" spc="-20" dirty="0">
                <a:solidFill>
                  <a:srgbClr val="231F20"/>
                </a:solidFill>
                <a:effectLst/>
                <a:latin typeface="+mn-lt"/>
                <a:ea typeface="Palatino Linotype" panose="02040502050505030304" pitchFamily="18" charset="0"/>
                <a:cs typeface="Palatino Linotype" panose="02040502050505030304" pitchFamily="18" charset="0"/>
              </a:rPr>
              <a:t>IDEATION</a:t>
            </a:r>
            <a:r>
              <a:rPr lang="en-US" sz="2400" spc="-20" dirty="0">
                <a:solidFill>
                  <a:srgbClr val="231F20"/>
                </a:solidFill>
                <a:effectLst/>
                <a:latin typeface="+mn-lt"/>
                <a:ea typeface="Palatino Linotype" panose="02040502050505030304" pitchFamily="18" charset="0"/>
                <a:cs typeface="Palatino Linotype" panose="02040502050505030304" pitchFamily="18" charset="0"/>
              </a:rPr>
              <a:t> is about </a:t>
            </a:r>
            <a:r>
              <a:rPr lang="en-US" sz="2400" dirty="0">
                <a:solidFill>
                  <a:srgbClr val="231F20"/>
                </a:solidFill>
                <a:effectLst/>
                <a:latin typeface="+mn-lt"/>
                <a:ea typeface="Palatino Linotype" panose="02040502050505030304" pitchFamily="18" charset="0"/>
                <a:cs typeface="Palatino Linotype" panose="02040502050505030304" pitchFamily="18" charset="0"/>
              </a:rPr>
              <a:t>generating</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many</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ideas,</a:t>
            </a:r>
            <a:r>
              <a:rPr lang="en-US" sz="2400" spc="-135" dirty="0">
                <a:solidFill>
                  <a:srgbClr val="231F20"/>
                </a:solidFill>
                <a:effectLst/>
                <a:latin typeface="+mn-lt"/>
                <a:ea typeface="Palatino Linotype" panose="02040502050505030304" pitchFamily="18" charset="0"/>
                <a:cs typeface="Palatino Linotype" panose="02040502050505030304" pitchFamily="18" charset="0"/>
              </a:rPr>
              <a:t> </a:t>
            </a:r>
            <a:r>
              <a:rPr lang="en-US" sz="2400" dirty="0">
                <a:solidFill>
                  <a:srgbClr val="231F20"/>
                </a:solidFill>
                <a:effectLst/>
                <a:latin typeface="+mn-lt"/>
                <a:ea typeface="Palatino Linotype" panose="02040502050505030304" pitchFamily="18" charset="0"/>
                <a:cs typeface="Palatino Linotype" panose="02040502050505030304" pitchFamily="18" charset="0"/>
              </a:rPr>
              <a:t>based on the data we just heard. Think about our feedback from students and staff. It can be helpful to think about particularly emotional statements, or areas of tension, as we work to develop some “HOW MIGHT WE” questions.</a:t>
            </a:r>
            <a:br>
              <a:rPr lang="en-US" sz="2400" dirty="0">
                <a:effectLst/>
                <a:latin typeface="+mn-lt"/>
                <a:ea typeface="Palatino Linotype" panose="02040502050505030304" pitchFamily="18" charset="0"/>
                <a:cs typeface="Palatino Linotype" panose="02040502050505030304" pitchFamily="18" charset="0"/>
              </a:rPr>
            </a:br>
            <a:endParaRPr lang="en-US" sz="2400" dirty="0">
              <a:latin typeface="+mn-lt"/>
            </a:endParaRPr>
          </a:p>
        </p:txBody>
      </p:sp>
      <p:sp>
        <p:nvSpPr>
          <p:cNvPr id="4" name="Rectangle 3">
            <a:extLst>
              <a:ext uri="{FF2B5EF4-FFF2-40B4-BE49-F238E27FC236}">
                <a16:creationId xmlns:a16="http://schemas.microsoft.com/office/drawing/2014/main" id="{2DF6550B-CAC0-38F6-8EC7-938CF289792B}"/>
              </a:ext>
            </a:extLst>
          </p:cNvPr>
          <p:cNvSpPr/>
          <p:nvPr/>
        </p:nvSpPr>
        <p:spPr>
          <a:xfrm>
            <a:off x="721895" y="195713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Increase school/org leadership education around these issues?</a:t>
            </a:r>
          </a:p>
        </p:txBody>
      </p:sp>
      <p:sp>
        <p:nvSpPr>
          <p:cNvPr id="5" name="Rectangle 4">
            <a:extLst>
              <a:ext uri="{FF2B5EF4-FFF2-40B4-BE49-F238E27FC236}">
                <a16:creationId xmlns:a16="http://schemas.microsoft.com/office/drawing/2014/main" id="{03AF42C9-B973-85C5-6AA3-9107320F803D}"/>
              </a:ext>
            </a:extLst>
          </p:cNvPr>
          <p:cNvSpPr/>
          <p:nvPr/>
        </p:nvSpPr>
        <p:spPr>
          <a:xfrm>
            <a:off x="282140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normalize pronoun introduction in schools?</a:t>
            </a:r>
          </a:p>
        </p:txBody>
      </p:sp>
      <p:sp>
        <p:nvSpPr>
          <p:cNvPr id="6" name="Rectangle 5">
            <a:extLst>
              <a:ext uri="{FF2B5EF4-FFF2-40B4-BE49-F238E27FC236}">
                <a16:creationId xmlns:a16="http://schemas.microsoft.com/office/drawing/2014/main" id="{F05303BE-D906-7BF3-2F45-E7B16F16846D}"/>
              </a:ext>
            </a:extLst>
          </p:cNvPr>
          <p:cNvSpPr/>
          <p:nvPr/>
        </p:nvSpPr>
        <p:spPr>
          <a:xfrm>
            <a:off x="721894" y="4038308"/>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HMW-change organizational culture (top down) so inclusion is normalized?</a:t>
            </a:r>
          </a:p>
        </p:txBody>
      </p:sp>
      <p:sp>
        <p:nvSpPr>
          <p:cNvPr id="7" name="Rectangle 6">
            <a:extLst>
              <a:ext uri="{FF2B5EF4-FFF2-40B4-BE49-F238E27FC236}">
                <a16:creationId xmlns:a16="http://schemas.microsoft.com/office/drawing/2014/main" id="{6E121849-703B-6BDC-44FF-B7DD50427DF3}"/>
              </a:ext>
            </a:extLst>
          </p:cNvPr>
          <p:cNvSpPr/>
          <p:nvPr/>
        </p:nvSpPr>
        <p:spPr>
          <a:xfrm>
            <a:off x="2821405" y="1957135"/>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 provide a space for parents of LGBTQ youth to share/learn?</a:t>
            </a:r>
          </a:p>
        </p:txBody>
      </p:sp>
      <p:sp>
        <p:nvSpPr>
          <p:cNvPr id="8" name="Rectangle 7">
            <a:extLst>
              <a:ext uri="{FF2B5EF4-FFF2-40B4-BE49-F238E27FC236}">
                <a16:creationId xmlns:a16="http://schemas.microsoft.com/office/drawing/2014/main" id="{F8BE8CBF-DF43-F1A4-5C9B-237C72EC96F2}"/>
              </a:ext>
            </a:extLst>
          </p:cNvPr>
          <p:cNvSpPr/>
          <p:nvPr/>
        </p:nvSpPr>
        <p:spPr>
          <a:xfrm>
            <a:off x="5073316" y="195713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HMW-support staff who want to increase safe spaces?</a:t>
            </a:r>
          </a:p>
        </p:txBody>
      </p:sp>
      <p:sp>
        <p:nvSpPr>
          <p:cNvPr id="9" name="Rectangle 8">
            <a:extLst>
              <a:ext uri="{FF2B5EF4-FFF2-40B4-BE49-F238E27FC236}">
                <a16:creationId xmlns:a16="http://schemas.microsoft.com/office/drawing/2014/main" id="{04B2882B-C685-48CE-8290-CA33F3A21520}"/>
              </a:ext>
            </a:extLst>
          </p:cNvPr>
          <p:cNvSpPr/>
          <p:nvPr/>
        </p:nvSpPr>
        <p:spPr>
          <a:xfrm>
            <a:off x="7251032" y="195713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500" dirty="0">
                <a:solidFill>
                  <a:schemeClr val="tx1"/>
                </a:solidFill>
              </a:rPr>
              <a:t>HMW-increase tools of inclusion (kits for schools with guidance/language/curriculum infusion?</a:t>
            </a:r>
          </a:p>
        </p:txBody>
      </p:sp>
      <p:sp>
        <p:nvSpPr>
          <p:cNvPr id="10" name="Rectangle 9">
            <a:extLst>
              <a:ext uri="{FF2B5EF4-FFF2-40B4-BE49-F238E27FC236}">
                <a16:creationId xmlns:a16="http://schemas.microsoft.com/office/drawing/2014/main" id="{020DEDDB-E72B-3AB4-3B3D-E9B82206565E}"/>
              </a:ext>
            </a:extLst>
          </p:cNvPr>
          <p:cNvSpPr/>
          <p:nvPr/>
        </p:nvSpPr>
        <p:spPr>
          <a:xfrm>
            <a:off x="9577137" y="195713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HMW-learn how youth want to be asked about pronouns (create an FAQ for staff?)</a:t>
            </a:r>
          </a:p>
        </p:txBody>
      </p:sp>
      <p:sp>
        <p:nvSpPr>
          <p:cNvPr id="11" name="Rectangle 10">
            <a:extLst>
              <a:ext uri="{FF2B5EF4-FFF2-40B4-BE49-F238E27FC236}">
                <a16:creationId xmlns:a16="http://schemas.microsoft.com/office/drawing/2014/main" id="{9435E9A4-B710-DD96-506C-513910479046}"/>
              </a:ext>
            </a:extLst>
          </p:cNvPr>
          <p:cNvSpPr/>
          <p:nvPr/>
        </p:nvSpPr>
        <p:spPr>
          <a:xfrm>
            <a:off x="5073316"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HMW-make sure every teacher with a rainbow flag in their classroom is “safe”?</a:t>
            </a:r>
          </a:p>
        </p:txBody>
      </p:sp>
      <p:sp>
        <p:nvSpPr>
          <p:cNvPr id="12" name="Rectangle 11">
            <a:extLst>
              <a:ext uri="{FF2B5EF4-FFF2-40B4-BE49-F238E27FC236}">
                <a16:creationId xmlns:a16="http://schemas.microsoft.com/office/drawing/2014/main" id="{D71A4570-3FDF-2FFC-C1F4-4C3A3A092BD2}"/>
              </a:ext>
            </a:extLst>
          </p:cNvPr>
          <p:cNvSpPr/>
          <p:nvPr/>
        </p:nvSpPr>
        <p:spPr>
          <a:xfrm>
            <a:off x="7251031" y="4038306"/>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HMW-amplify the content in LGBTQ </a:t>
            </a:r>
            <a:r>
              <a:rPr lang="en-US">
                <a:solidFill>
                  <a:schemeClr val="tx1"/>
                </a:solidFill>
              </a:rPr>
              <a:t>connection trainings?</a:t>
            </a:r>
            <a:endParaRPr lang="en-US" dirty="0">
              <a:solidFill>
                <a:schemeClr val="tx1"/>
              </a:solidFill>
            </a:endParaRPr>
          </a:p>
        </p:txBody>
      </p:sp>
      <p:sp>
        <p:nvSpPr>
          <p:cNvPr id="13" name="Rectangle 12">
            <a:extLst>
              <a:ext uri="{FF2B5EF4-FFF2-40B4-BE49-F238E27FC236}">
                <a16:creationId xmlns:a16="http://schemas.microsoft.com/office/drawing/2014/main" id="{1D6BF855-CAD2-DEF3-A7C9-88AAF10AEEC8}"/>
              </a:ext>
            </a:extLst>
          </p:cNvPr>
          <p:cNvSpPr/>
          <p:nvPr/>
        </p:nvSpPr>
        <p:spPr>
          <a:xfrm>
            <a:off x="9577137" y="4038307"/>
            <a:ext cx="1716505" cy="1684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rPr>
              <a:t>HMW</a:t>
            </a:r>
            <a:endParaRPr lang="en-US" dirty="0">
              <a:solidFill>
                <a:schemeClr val="tx1"/>
              </a:solidFill>
            </a:endParaRPr>
          </a:p>
        </p:txBody>
      </p:sp>
    </p:spTree>
    <p:extLst>
      <p:ext uri="{BB962C8B-B14F-4D97-AF65-F5344CB8AC3E}">
        <p14:creationId xmlns:p14="http://schemas.microsoft.com/office/powerpoint/2010/main" val="2350876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1AF275-D9E3-47FE-9384-D17291F93E2A}"/>
              </a:ext>
            </a:extLst>
          </p:cNvPr>
          <p:cNvSpPr txBox="1"/>
          <p:nvPr/>
        </p:nvSpPr>
        <p:spPr>
          <a:xfrm>
            <a:off x="1098513" y="2104705"/>
            <a:ext cx="8414455" cy="3046988"/>
          </a:xfrm>
          <a:prstGeom prst="rect">
            <a:avLst/>
          </a:prstGeom>
          <a:noFill/>
        </p:spPr>
        <p:txBody>
          <a:bodyPr wrap="square" rtlCol="0">
            <a:spAutoFit/>
          </a:bodyPr>
          <a:lstStyle/>
          <a:p>
            <a:pPr marL="1371600" lvl="2" indent="-457200">
              <a:buFont typeface="Arial" panose="020B0604020202020204" pitchFamily="34" charset="0"/>
              <a:buChar char="•"/>
            </a:pPr>
            <a:r>
              <a:rPr lang="en-US" sz="3200" dirty="0"/>
              <a:t>Continue our ideation phase, working towards a prototype in time for Fall.</a:t>
            </a:r>
          </a:p>
          <a:p>
            <a:pPr marL="1371600" lvl="2" indent="-457200">
              <a:buFont typeface="Arial" panose="020B0604020202020204" pitchFamily="34" charset="0"/>
              <a:buChar char="•"/>
            </a:pPr>
            <a:r>
              <a:rPr lang="en-US" sz="3200" dirty="0"/>
              <a:t>Work to create bilingual digital safe space kits</a:t>
            </a:r>
          </a:p>
          <a:p>
            <a:pPr marL="1371600" lvl="2" indent="-457200">
              <a:buFont typeface="Arial" panose="020B0604020202020204" pitchFamily="34" charset="0"/>
              <a:buChar char="•"/>
            </a:pPr>
            <a:r>
              <a:rPr lang="en-US" sz="3200" dirty="0"/>
              <a:t>Proposed next meeting date: Tuesday, </a:t>
            </a:r>
            <a:r>
              <a:rPr lang="en-US" sz="3200" b="1" dirty="0"/>
              <a:t>August 1, at 2 pm</a:t>
            </a:r>
          </a:p>
        </p:txBody>
      </p:sp>
      <p:sp>
        <p:nvSpPr>
          <p:cNvPr id="5" name="TextBox 4"/>
          <p:cNvSpPr txBox="1"/>
          <p:nvPr/>
        </p:nvSpPr>
        <p:spPr>
          <a:xfrm>
            <a:off x="1222425" y="582703"/>
            <a:ext cx="2263697" cy="646331"/>
          </a:xfrm>
          <a:prstGeom prst="rect">
            <a:avLst/>
          </a:prstGeom>
          <a:noFill/>
        </p:spPr>
        <p:txBody>
          <a:bodyPr wrap="none" rtlCol="0">
            <a:spAutoFit/>
          </a:bodyPr>
          <a:lstStyle/>
          <a:p>
            <a:r>
              <a:rPr lang="en-US" sz="3600" dirty="0"/>
              <a:t>Next Steps</a:t>
            </a:r>
          </a:p>
        </p:txBody>
      </p:sp>
    </p:spTree>
    <p:extLst>
      <p:ext uri="{BB962C8B-B14F-4D97-AF65-F5344CB8AC3E}">
        <p14:creationId xmlns:p14="http://schemas.microsoft.com/office/powerpoint/2010/main" val="109432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148" y="1086732"/>
            <a:ext cx="10282686" cy="1138773"/>
          </a:xfrm>
          <a:prstGeom prst="rect">
            <a:avLst/>
          </a:prstGeom>
        </p:spPr>
        <p:txBody>
          <a:bodyPr wrap="square">
            <a:spAutoFit/>
          </a:bodyPr>
          <a:lstStyle/>
          <a:p>
            <a:pPr lvl="1"/>
            <a:endParaRPr lang="en-US" sz="3600" dirty="0">
              <a:solidFill>
                <a:schemeClr val="tx2"/>
              </a:solidFill>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4" name="Rectangle 3"/>
          <p:cNvSpPr/>
          <p:nvPr/>
        </p:nvSpPr>
        <p:spPr>
          <a:xfrm>
            <a:off x="3266225" y="2571905"/>
            <a:ext cx="5544531" cy="754053"/>
          </a:xfrm>
          <a:prstGeom prst="rect">
            <a:avLst/>
          </a:prstGeom>
        </p:spPr>
        <p:txBody>
          <a:bodyPr wrap="none">
            <a:spAutoFit/>
          </a:bodyPr>
          <a:lstStyle/>
          <a:p>
            <a:pPr lvl="0" algn="ctr" defTabSz="685800">
              <a:lnSpc>
                <a:spcPct val="114000"/>
              </a:lnSpc>
            </a:pPr>
            <a:r>
              <a:rPr lang="en-US" sz="4000" b="1" i="1" dirty="0"/>
              <a:t>¡GRACIAS </a:t>
            </a:r>
            <a:r>
              <a:rPr lang="en-US" sz="4000" b="1" i="1" dirty="0" err="1"/>
              <a:t>por</a:t>
            </a:r>
            <a:r>
              <a:rPr lang="en-US" sz="4000" b="1" i="1" dirty="0"/>
              <a:t> </a:t>
            </a:r>
            <a:r>
              <a:rPr lang="en-US" sz="4000" b="1" i="1" dirty="0" err="1"/>
              <a:t>participar</a:t>
            </a:r>
            <a:r>
              <a:rPr lang="en-US" sz="4000" b="1" i="1" dirty="0"/>
              <a:t>!</a:t>
            </a:r>
          </a:p>
        </p:txBody>
      </p:sp>
      <p:pic>
        <p:nvPicPr>
          <p:cNvPr id="5" name="Picture 4"/>
          <p:cNvPicPr>
            <a:picLocks noChangeAspect="1"/>
          </p:cNvPicPr>
          <p:nvPr/>
        </p:nvPicPr>
        <p:blipFill>
          <a:blip r:embed="rId3"/>
          <a:stretch>
            <a:fillRect/>
          </a:stretch>
        </p:blipFill>
        <p:spPr>
          <a:xfrm>
            <a:off x="8678703" y="5388732"/>
            <a:ext cx="3341298" cy="1289499"/>
          </a:xfrm>
          <a:prstGeom prst="rect">
            <a:avLst/>
          </a:prstGeom>
        </p:spPr>
      </p:pic>
      <p:sp>
        <p:nvSpPr>
          <p:cNvPr id="7" name="TextBox 6"/>
          <p:cNvSpPr txBox="1"/>
          <p:nvPr/>
        </p:nvSpPr>
        <p:spPr>
          <a:xfrm>
            <a:off x="897148" y="6326388"/>
            <a:ext cx="3530134" cy="461665"/>
          </a:xfrm>
          <a:prstGeom prst="rect">
            <a:avLst/>
          </a:prstGeom>
          <a:noFill/>
        </p:spPr>
        <p:txBody>
          <a:bodyPr wrap="none" rtlCol="0">
            <a:spAutoFit/>
          </a:bodyPr>
          <a:lstStyle/>
          <a:p>
            <a:r>
              <a:rPr lang="en-US" sz="2400">
                <a:solidFill>
                  <a:schemeClr val="tx2"/>
                </a:solidFill>
              </a:rPr>
              <a:t>LHNC@countyofnapa.org</a:t>
            </a:r>
            <a:endParaRPr lang="en-US" sz="2400" dirty="0">
              <a:solidFill>
                <a:schemeClr val="tx2"/>
              </a:solidFill>
            </a:endParaRPr>
          </a:p>
        </p:txBody>
      </p:sp>
      <p:sp>
        <p:nvSpPr>
          <p:cNvPr id="6" name="TextBox 5"/>
          <p:cNvSpPr txBox="1"/>
          <p:nvPr/>
        </p:nvSpPr>
        <p:spPr>
          <a:xfrm>
            <a:off x="2881222" y="3417595"/>
            <a:ext cx="6629957" cy="707886"/>
          </a:xfrm>
          <a:prstGeom prst="rect">
            <a:avLst/>
          </a:prstGeom>
          <a:noFill/>
        </p:spPr>
        <p:txBody>
          <a:bodyPr wrap="none" rtlCol="0">
            <a:spAutoFit/>
          </a:bodyPr>
          <a:lstStyle/>
          <a:p>
            <a:r>
              <a:rPr lang="en-US" sz="4000" b="1" i="1" dirty="0"/>
              <a:t>THANK YOU for participating!</a:t>
            </a:r>
          </a:p>
        </p:txBody>
      </p:sp>
    </p:spTree>
    <p:extLst>
      <p:ext uri="{BB962C8B-B14F-4D97-AF65-F5344CB8AC3E}">
        <p14:creationId xmlns:p14="http://schemas.microsoft.com/office/powerpoint/2010/main" val="3860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694281" y="2216903"/>
            <a:ext cx="11036061" cy="3230628"/>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Introductions	</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Project Review</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LGBTQ youth listen session feedback</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Staff survey feedback</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Discussion/Ideation</a:t>
            </a:r>
          </a:p>
          <a:p>
            <a:pPr marL="342900" marR="0" lvl="0" indent="-342900">
              <a:lnSpc>
                <a:spcPct val="107000"/>
              </a:lnSpc>
              <a:spcBef>
                <a:spcPts val="0"/>
              </a:spcBef>
              <a:spcAft>
                <a:spcPts val="0"/>
              </a:spcAft>
              <a:buFont typeface="Symbol" panose="05050102010706020507" pitchFamily="18" charset="2"/>
              <a:buChar char=""/>
            </a:pPr>
            <a:r>
              <a:rPr lang="en-US" sz="32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Next steps</a:t>
            </a:r>
          </a:p>
        </p:txBody>
      </p:sp>
      <p:sp>
        <p:nvSpPr>
          <p:cNvPr id="2" name="TextBox 1"/>
          <p:cNvSpPr txBox="1"/>
          <p:nvPr/>
        </p:nvSpPr>
        <p:spPr>
          <a:xfrm>
            <a:off x="694281" y="1385906"/>
            <a:ext cx="2165979" cy="830997"/>
          </a:xfrm>
          <a:prstGeom prst="rect">
            <a:avLst/>
          </a:prstGeom>
          <a:noFill/>
        </p:spPr>
        <p:txBody>
          <a:bodyPr wrap="none" rtlCol="0">
            <a:spAutoFit/>
          </a:bodyPr>
          <a:lstStyle/>
          <a:p>
            <a:pPr algn="ctr"/>
            <a:r>
              <a:rPr lang="en-US" sz="4800" dirty="0">
                <a:solidFill>
                  <a:schemeClr val="accent1"/>
                </a:solidFill>
              </a:rPr>
              <a:t>Agenda</a:t>
            </a:r>
          </a:p>
        </p:txBody>
      </p:sp>
    </p:spTree>
    <p:extLst>
      <p:ext uri="{BB962C8B-B14F-4D97-AF65-F5344CB8AC3E}">
        <p14:creationId xmlns:p14="http://schemas.microsoft.com/office/powerpoint/2010/main" val="67079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7055" y="2475186"/>
            <a:ext cx="5593543" cy="4770537"/>
          </a:xfrm>
          <a:prstGeom prst="rect">
            <a:avLst/>
          </a:prstGeom>
          <a:noFill/>
        </p:spPr>
        <p:txBody>
          <a:bodyPr wrap="square" rtlCol="0">
            <a:spAutoFit/>
          </a:bodyPr>
          <a:lstStyle/>
          <a:p>
            <a:pPr lvl="1"/>
            <a:r>
              <a:rPr lang="en-US" sz="3200" dirty="0"/>
              <a:t>Introductions </a:t>
            </a:r>
          </a:p>
          <a:p>
            <a:pPr lvl="1"/>
            <a:endParaRPr lang="en-US" sz="3200" dirty="0"/>
          </a:p>
          <a:p>
            <a:pPr marL="914400" lvl="1" indent="-457200">
              <a:buFont typeface="Arial" panose="020B0604020202020204" pitchFamily="34" charset="0"/>
              <a:buChar char="•"/>
            </a:pPr>
            <a:r>
              <a:rPr lang="en-US" sz="3200" dirty="0"/>
              <a:t>Name and organization you are representing</a:t>
            </a:r>
          </a:p>
          <a:p>
            <a:pPr marL="914400" lvl="1" indent="-457200">
              <a:buFont typeface="Arial" panose="020B0604020202020204" pitchFamily="34" charset="0"/>
              <a:buChar char="•"/>
            </a:pPr>
            <a:endParaRPr lang="en-US" sz="3200" dirty="0"/>
          </a:p>
          <a:p>
            <a:pPr marL="914400" lvl="1" indent="-457200">
              <a:buFont typeface="Arial" panose="020B0604020202020204" pitchFamily="34" charset="0"/>
              <a:buChar char="•"/>
            </a:pPr>
            <a:r>
              <a:rPr lang="en-US" sz="3200" dirty="0"/>
              <a:t>On a scale of cat, how do you feel today?</a:t>
            </a:r>
          </a:p>
          <a:p>
            <a:pPr defTabSz="1219170" latinLnBrk="1"/>
            <a:endParaRPr lang="en-US" sz="4267" dirty="0">
              <a:solidFill>
                <a:prstClr val="black"/>
              </a:solidFill>
              <a:latin typeface="Corbel" panose="020B0503020204020204"/>
            </a:endParaRPr>
          </a:p>
          <a:p>
            <a:pPr defTabSz="1219170" latinLnBrk="1"/>
            <a:endParaRPr lang="en-US" sz="3733" dirty="0">
              <a:solidFill>
                <a:srgbClr val="5B9BD5"/>
              </a:solidFill>
              <a:latin typeface="Corbel" panose="020B0503020204020204"/>
            </a:endParaRPr>
          </a:p>
        </p:txBody>
      </p:sp>
      <p:pic>
        <p:nvPicPr>
          <p:cNvPr id="7" name="Picture 6">
            <a:extLst>
              <a:ext uri="{FF2B5EF4-FFF2-40B4-BE49-F238E27FC236}">
                <a16:creationId xmlns:a16="http://schemas.microsoft.com/office/drawing/2014/main" id="{CAC287F1-6ED6-9368-A6BD-3819D20414EE}"/>
              </a:ext>
            </a:extLst>
          </p:cNvPr>
          <p:cNvPicPr>
            <a:picLocks noChangeAspect="1"/>
          </p:cNvPicPr>
          <p:nvPr/>
        </p:nvPicPr>
        <p:blipFill>
          <a:blip r:embed="rId3"/>
          <a:stretch>
            <a:fillRect/>
          </a:stretch>
        </p:blipFill>
        <p:spPr>
          <a:xfrm>
            <a:off x="5470633" y="532001"/>
            <a:ext cx="5959367" cy="5681600"/>
          </a:xfrm>
          <a:prstGeom prst="rect">
            <a:avLst/>
          </a:prstGeom>
        </p:spPr>
      </p:pic>
    </p:spTree>
    <p:extLst>
      <p:ext uri="{BB962C8B-B14F-4D97-AF65-F5344CB8AC3E}">
        <p14:creationId xmlns:p14="http://schemas.microsoft.com/office/powerpoint/2010/main" val="15920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130629" y="5934269"/>
            <a:ext cx="4963886" cy="559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135893" y="4005065"/>
            <a:ext cx="6432715" cy="461665"/>
          </a:xfrm>
          <a:prstGeom prst="rect">
            <a:avLst/>
          </a:prstGeom>
          <a:noFill/>
        </p:spPr>
        <p:txBody>
          <a:bodyPr wrap="square" rtlCol="0">
            <a:spAutoFit/>
          </a:bodyPr>
          <a:lstStyle/>
          <a:p>
            <a:pPr defTabSz="1219170" latinLnBrk="1">
              <a:defRPr/>
            </a:pPr>
            <a:endParaRPr lang="en-US" sz="2400" dirty="0">
              <a:solidFill>
                <a:prstClr val="black"/>
              </a:solidFill>
              <a:latin typeface="Corbel" panose="020B0503020204020204"/>
            </a:endParaRPr>
          </a:p>
        </p:txBody>
      </p:sp>
      <p:sp>
        <p:nvSpPr>
          <p:cNvPr id="4" name="TextBox 3"/>
          <p:cNvSpPr txBox="1"/>
          <p:nvPr/>
        </p:nvSpPr>
        <p:spPr>
          <a:xfrm>
            <a:off x="122508" y="176754"/>
            <a:ext cx="11946986" cy="461665"/>
          </a:xfrm>
          <a:prstGeom prst="rect">
            <a:avLst/>
          </a:prstGeom>
          <a:noFill/>
        </p:spPr>
        <p:txBody>
          <a:bodyPr wrap="square" rtlCol="0">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Project goal: to increase the amount and awareness of LGBTQ safe spaces in Napa County. </a:t>
            </a:r>
            <a:endParaRPr lang="en-US" sz="2400" dirty="0"/>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defTabSz="1219170">
              <a:buClr>
                <a:srgbClr val="000000"/>
              </a:buClr>
            </a:pPr>
            <a:endParaRPr sz="1400" kern="0">
              <a:solidFill>
                <a:srgbClr val="202124"/>
              </a:solidFill>
              <a:highlight>
                <a:srgbClr val="F8F9FA"/>
              </a:highlight>
              <a:latin typeface="Roboto"/>
              <a:ea typeface="Roboto"/>
              <a:cs typeface="Roboto"/>
              <a:sym typeface="Roboto"/>
            </a:endParaRPr>
          </a:p>
        </p:txBody>
      </p:sp>
      <p:sp>
        <p:nvSpPr>
          <p:cNvPr id="15" name="Oval 14"/>
          <p:cNvSpPr/>
          <p:nvPr/>
        </p:nvSpPr>
        <p:spPr>
          <a:xfrm>
            <a:off x="11568608" y="5011802"/>
            <a:ext cx="1263989" cy="14823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817047D-25AC-5222-9048-83A0B6F35711}"/>
              </a:ext>
            </a:extLst>
          </p:cNvPr>
          <p:cNvSpPr txBox="1"/>
          <p:nvPr/>
        </p:nvSpPr>
        <p:spPr>
          <a:xfrm>
            <a:off x="-148699" y="936714"/>
            <a:ext cx="4402368" cy="5742085"/>
          </a:xfrm>
          <a:prstGeom prst="rect">
            <a:avLst/>
          </a:prstGeom>
          <a:noFill/>
        </p:spPr>
        <p:txBody>
          <a:bodyPr wrap="square" rtlCol="0">
            <a:spAutoFit/>
          </a:bodyPr>
          <a:lstStyle/>
          <a:p>
            <a:pPr marL="742950" lvl="1" indent="-285750">
              <a:lnSpc>
                <a:spcPct val="107000"/>
              </a:lnSpc>
              <a:buFont typeface="Arial" panose="020B0604020202020204" pitchFamily="34" charset="0"/>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Since this project began, we have </a:t>
            </a:r>
            <a:r>
              <a:rPr lang="en-US" sz="2100" dirty="0">
                <a:latin typeface="Calibri" panose="020F0502020204030204" pitchFamily="34" charset="0"/>
                <a:ea typeface="Calibri" panose="020F0502020204030204" pitchFamily="34" charset="0"/>
                <a:cs typeface="Times New Roman" panose="02020603050405020304" pitchFamily="18" charset="0"/>
              </a:rPr>
              <a:t>dispersed 200 safe space kits!</a:t>
            </a:r>
          </a:p>
          <a:p>
            <a:pPr marL="742950" lvl="1" indent="-285750">
              <a:lnSpc>
                <a:spcPct val="107000"/>
              </a:lnSpc>
              <a:buFont typeface="Arial" panose="020B0604020202020204" pitchFamily="34" charset="0"/>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In 2022, we </a:t>
            </a:r>
            <a:r>
              <a:rPr lang="en-US" sz="2000" dirty="0">
                <a:latin typeface="Calibri" panose="020F0502020204030204" pitchFamily="34" charset="0"/>
                <a:cs typeface="Calibri" panose="020F0502020204030204" pitchFamily="34" charset="0"/>
              </a:rPr>
              <a:t>conducted empathic interviews with business, education, and healthcare sectors “champions” to determine what safe spaces existed in the county, and what they had in common. </a:t>
            </a:r>
          </a:p>
          <a:p>
            <a:pPr marL="742950" lvl="1" indent="-285750">
              <a:lnSpc>
                <a:spcPct val="107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This year, we</a:t>
            </a:r>
            <a:r>
              <a:rPr lang="en-US" sz="2000" dirty="0">
                <a:effectLst/>
                <a:latin typeface="Calibri" panose="020F0502020204030204" pitchFamily="34" charset="0"/>
                <a:ea typeface="Calibri" panose="020F0502020204030204" pitchFamily="34" charset="0"/>
                <a:cs typeface="Times New Roman" panose="02020603050405020304" pitchFamily="18" charset="0"/>
              </a:rPr>
              <a:t> engaged 26 youth, grades 6-12, in group listening sessions and 1x1 interviews to determine how they defined safe spaces. We also surveyed 32 staff who work with youth. </a:t>
            </a:r>
            <a:r>
              <a:rPr lang="en-US" sz="2000" dirty="0">
                <a:latin typeface="Calibri" panose="020F0502020204030204" pitchFamily="34" charset="0"/>
                <a:cs typeface="Calibri" panose="020F0502020204030204" pitchFamily="34" charset="0"/>
              </a:rPr>
              <a:t> Our next step is to review that data.</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id="{A84E66F6-1EA1-E832-8877-8F3EA786077C}"/>
              </a:ext>
            </a:extLst>
          </p:cNvPr>
          <p:cNvGraphicFramePr/>
          <p:nvPr>
            <p:extLst>
              <p:ext uri="{D42A27DB-BD31-4B8C-83A1-F6EECF244321}">
                <p14:modId xmlns:p14="http://schemas.microsoft.com/office/powerpoint/2010/main" val="2162577597"/>
              </p:ext>
            </p:extLst>
          </p:nvPr>
        </p:nvGraphicFramePr>
        <p:xfrm>
          <a:off x="4971262" y="1183491"/>
          <a:ext cx="6597346" cy="5138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28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5135893" y="4005065"/>
            <a:ext cx="6432715" cy="461665"/>
          </a:xfrm>
          <a:prstGeom prst="rect">
            <a:avLst/>
          </a:prstGeom>
          <a:noFill/>
        </p:spPr>
        <p:txBody>
          <a:bodyPr wrap="square" rtlCol="0">
            <a:spAutoFit/>
          </a:bodyPr>
          <a:lstStyle/>
          <a:p>
            <a:pPr defTabSz="1219170" latinLnBrk="1">
              <a:defRPr/>
            </a:pPr>
            <a:endParaRPr lang="en-US" sz="2400" dirty="0">
              <a:solidFill>
                <a:prstClr val="black"/>
              </a:solidFill>
              <a:latin typeface="Corbel" panose="020B0503020204020204"/>
            </a:endParaRPr>
          </a:p>
        </p:txBody>
      </p:sp>
      <p:sp>
        <p:nvSpPr>
          <p:cNvPr id="4" name="TextBox 3"/>
          <p:cNvSpPr txBox="1"/>
          <p:nvPr/>
        </p:nvSpPr>
        <p:spPr>
          <a:xfrm>
            <a:off x="3405352" y="176754"/>
            <a:ext cx="6000937" cy="646331"/>
          </a:xfrm>
          <a:prstGeom prst="rect">
            <a:avLst/>
          </a:prstGeom>
          <a:noFill/>
        </p:spPr>
        <p:txBody>
          <a:bodyPr wrap="square" rtlCol="0">
            <a:spAutoFit/>
          </a:bodyPr>
          <a:lstStyle/>
          <a:p>
            <a:r>
              <a:rPr lang="en-US" sz="3600" dirty="0">
                <a:solidFill>
                  <a:schemeClr val="accent1"/>
                </a:solidFill>
              </a:rPr>
              <a:t>Youth Design Sprint</a:t>
            </a:r>
          </a:p>
        </p:txBody>
      </p:sp>
      <p:sp>
        <p:nvSpPr>
          <p:cNvPr id="10" name="Google Shape;108;p20"/>
          <p:cNvSpPr txBox="1"/>
          <p:nvPr/>
        </p:nvSpPr>
        <p:spPr>
          <a:xfrm>
            <a:off x="6096000" y="4924167"/>
            <a:ext cx="2389200" cy="461624"/>
          </a:xfrm>
          <a:prstGeom prst="rect">
            <a:avLst/>
          </a:prstGeom>
          <a:noFill/>
          <a:ln>
            <a:noFill/>
          </a:ln>
        </p:spPr>
        <p:txBody>
          <a:bodyPr spcFirstLastPara="1" wrap="square" lIns="121900" tIns="121900" rIns="121900" bIns="121900" anchor="t" anchorCtr="0">
            <a:spAutoFit/>
          </a:bodyPr>
          <a:lstStyle/>
          <a:p>
            <a:pPr defTabSz="1219170">
              <a:buClr>
                <a:srgbClr val="000000"/>
              </a:buClr>
            </a:pPr>
            <a:endParaRPr sz="1400" kern="0">
              <a:solidFill>
                <a:srgbClr val="202124"/>
              </a:solidFill>
              <a:highlight>
                <a:srgbClr val="F8F9FA"/>
              </a:highlight>
              <a:latin typeface="Roboto"/>
              <a:ea typeface="Roboto"/>
              <a:cs typeface="Roboto"/>
              <a:sym typeface="Roboto"/>
            </a:endParaRPr>
          </a:p>
        </p:txBody>
      </p:sp>
      <p:sp>
        <p:nvSpPr>
          <p:cNvPr id="22" name="TextBox 21">
            <a:extLst>
              <a:ext uri="{FF2B5EF4-FFF2-40B4-BE49-F238E27FC236}">
                <a16:creationId xmlns:a16="http://schemas.microsoft.com/office/drawing/2014/main" id="{1947CC0B-4DF8-463E-8154-1A6F90EC9B12}"/>
              </a:ext>
            </a:extLst>
          </p:cNvPr>
          <p:cNvSpPr txBox="1"/>
          <p:nvPr/>
        </p:nvSpPr>
        <p:spPr>
          <a:xfrm>
            <a:off x="224251" y="1831432"/>
            <a:ext cx="11743498" cy="4518545"/>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do you consider to be your safe space?</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Are their places on your school campus that feel safe to you? What makes them feel safe?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When you feel welcome in a space, what does that look like?</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Are their places outside of school or home where you feel especially welcome or safe? How often do you visit/would like to visit? Are there barriers to accessing this space when you need it?</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How might an adult show you they are creating a safe space for LGBTQ students?</a:t>
            </a:r>
          </a:p>
          <a:p>
            <a:endParaRPr lang="en-US" dirty="0"/>
          </a:p>
        </p:txBody>
      </p:sp>
      <p:sp>
        <p:nvSpPr>
          <p:cNvPr id="23" name="TextBox 22">
            <a:extLst>
              <a:ext uri="{FF2B5EF4-FFF2-40B4-BE49-F238E27FC236}">
                <a16:creationId xmlns:a16="http://schemas.microsoft.com/office/drawing/2014/main" id="{B30B6656-F961-4324-B17E-12E5101E3A8E}"/>
              </a:ext>
            </a:extLst>
          </p:cNvPr>
          <p:cNvSpPr txBox="1"/>
          <p:nvPr/>
        </p:nvSpPr>
        <p:spPr>
          <a:xfrm>
            <a:off x="352267" y="1159925"/>
            <a:ext cx="2085827" cy="523220"/>
          </a:xfrm>
          <a:prstGeom prst="rect">
            <a:avLst/>
          </a:prstGeom>
          <a:noFill/>
        </p:spPr>
        <p:txBody>
          <a:bodyPr wrap="none" rtlCol="0">
            <a:spAutoFit/>
          </a:bodyPr>
          <a:lstStyle/>
          <a:p>
            <a:r>
              <a:rPr lang="en-US" sz="2800" dirty="0"/>
              <a:t>QUESTIONS</a:t>
            </a:r>
          </a:p>
        </p:txBody>
      </p:sp>
    </p:spTree>
    <p:extLst>
      <p:ext uri="{BB962C8B-B14F-4D97-AF65-F5344CB8AC3E}">
        <p14:creationId xmlns:p14="http://schemas.microsoft.com/office/powerpoint/2010/main" val="35692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FE2079-862B-174E-5F3A-CDE16F2443BB}"/>
              </a:ext>
            </a:extLst>
          </p:cNvPr>
          <p:cNvSpPr/>
          <p:nvPr/>
        </p:nvSpPr>
        <p:spPr>
          <a:xfrm>
            <a:off x="-130629" y="5934269"/>
            <a:ext cx="4963886" cy="559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95272" y="161045"/>
            <a:ext cx="10287403" cy="470000"/>
          </a:xfrm>
          <a:prstGeom prst="rect">
            <a:avLst/>
          </a:prstGeom>
        </p:spPr>
        <p:txBody>
          <a:bodyPr wrap="square">
            <a:spAutoFit/>
          </a:bodyPr>
          <a:lstStyle/>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Yu Mincho" panose="02020400000000000000" pitchFamily="18" charset="-128"/>
                <a:cs typeface="Times New Roman" panose="02020603050405020304" pitchFamily="18" charset="0"/>
              </a:rPr>
              <a:t>When you feel welcome in a space, what does that look like? </a:t>
            </a:r>
          </a:p>
        </p:txBody>
      </p:sp>
      <p:sp>
        <p:nvSpPr>
          <p:cNvPr id="4" name="Speech Bubble: Rectangle 3">
            <a:extLst>
              <a:ext uri="{FF2B5EF4-FFF2-40B4-BE49-F238E27FC236}">
                <a16:creationId xmlns:a16="http://schemas.microsoft.com/office/drawing/2014/main" id="{8CF8F4F1-D2E5-7713-56F3-49B89FD12A51}"/>
              </a:ext>
            </a:extLst>
          </p:cNvPr>
          <p:cNvSpPr/>
          <p:nvPr/>
        </p:nvSpPr>
        <p:spPr>
          <a:xfrm>
            <a:off x="674610" y="4480163"/>
            <a:ext cx="1809211" cy="1457771"/>
          </a:xfrm>
          <a:prstGeom prst="wedge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with my friends makes me feel safe. </a:t>
            </a:r>
          </a:p>
          <a:p>
            <a:pPr marR="0" lvl="0">
              <a:spcBef>
                <a:spcPts val="0"/>
              </a:spcBef>
              <a:spcAft>
                <a:spcPts val="0"/>
              </a:spcAft>
            </a:pPr>
            <a:endParaRPr lang="en-US" sz="1800" dirty="0">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5" name="Speech Bubble: Rectangle 4">
            <a:extLst>
              <a:ext uri="{FF2B5EF4-FFF2-40B4-BE49-F238E27FC236}">
                <a16:creationId xmlns:a16="http://schemas.microsoft.com/office/drawing/2014/main" id="{3C14622A-9002-91C2-4C1E-CB446C03DF1B}"/>
              </a:ext>
            </a:extLst>
          </p:cNvPr>
          <p:cNvSpPr/>
          <p:nvPr/>
        </p:nvSpPr>
        <p:spPr>
          <a:xfrm>
            <a:off x="7670676" y="1153856"/>
            <a:ext cx="1631732" cy="983412"/>
          </a:xfrm>
          <a:prstGeom prst="wedgeRectCallout">
            <a:avLst>
              <a:gd name="adj1" fmla="val 48732"/>
              <a:gd name="adj2" fmla="val 8013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People who look like me</a:t>
            </a:r>
          </a:p>
        </p:txBody>
      </p:sp>
      <p:sp>
        <p:nvSpPr>
          <p:cNvPr id="7" name="Speech Bubble: Oval 6">
            <a:extLst>
              <a:ext uri="{FF2B5EF4-FFF2-40B4-BE49-F238E27FC236}">
                <a16:creationId xmlns:a16="http://schemas.microsoft.com/office/drawing/2014/main" id="{3B943F1B-B849-FF23-05E8-5BB6684CA35A}"/>
              </a:ext>
            </a:extLst>
          </p:cNvPr>
          <p:cNvSpPr/>
          <p:nvPr/>
        </p:nvSpPr>
        <p:spPr>
          <a:xfrm>
            <a:off x="8486542" y="3322792"/>
            <a:ext cx="3641835" cy="2661674"/>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80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There are no set expectation or rules for who you should be, and feels like there’s room for a lot of different kind of people</a:t>
            </a:r>
          </a:p>
        </p:txBody>
      </p:sp>
      <p:sp>
        <p:nvSpPr>
          <p:cNvPr id="8" name="Speech Bubble: Oval 7">
            <a:extLst>
              <a:ext uri="{FF2B5EF4-FFF2-40B4-BE49-F238E27FC236}">
                <a16:creationId xmlns:a16="http://schemas.microsoft.com/office/drawing/2014/main" id="{AAC0417F-7C44-4CFB-3158-CC9CF0114A95}"/>
              </a:ext>
            </a:extLst>
          </p:cNvPr>
          <p:cNvSpPr/>
          <p:nvPr/>
        </p:nvSpPr>
        <p:spPr>
          <a:xfrm>
            <a:off x="2316215" y="5062867"/>
            <a:ext cx="2377967" cy="1571742"/>
          </a:xfrm>
          <a:prstGeom prst="wedgeEllipse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80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I feel protected by friends, they know me</a:t>
            </a:r>
          </a:p>
        </p:txBody>
      </p:sp>
      <p:sp>
        <p:nvSpPr>
          <p:cNvPr id="9" name="Speech Bubble: Oval 8">
            <a:extLst>
              <a:ext uri="{FF2B5EF4-FFF2-40B4-BE49-F238E27FC236}">
                <a16:creationId xmlns:a16="http://schemas.microsoft.com/office/drawing/2014/main" id="{215206A4-FEA3-E07C-E4D9-AAFD44BAEE0B}"/>
              </a:ext>
            </a:extLst>
          </p:cNvPr>
          <p:cNvSpPr/>
          <p:nvPr/>
        </p:nvSpPr>
        <p:spPr>
          <a:xfrm>
            <a:off x="9360094" y="372602"/>
            <a:ext cx="2499413" cy="1764830"/>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Seeing people that look like me, and are queer.</a:t>
            </a:r>
          </a:p>
        </p:txBody>
      </p:sp>
      <p:sp>
        <p:nvSpPr>
          <p:cNvPr id="11" name="Speech Bubble: Rectangle with Corners Rounded 10">
            <a:extLst>
              <a:ext uri="{FF2B5EF4-FFF2-40B4-BE49-F238E27FC236}">
                <a16:creationId xmlns:a16="http://schemas.microsoft.com/office/drawing/2014/main" id="{B38AE58D-3FA4-2726-1D4E-CA98ADFBBD81}"/>
              </a:ext>
            </a:extLst>
          </p:cNvPr>
          <p:cNvSpPr/>
          <p:nvPr/>
        </p:nvSpPr>
        <p:spPr>
          <a:xfrm>
            <a:off x="2316215" y="2630727"/>
            <a:ext cx="2485698" cy="134525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Somewhere you can let your guard down, have vulnerability </a:t>
            </a:r>
          </a:p>
        </p:txBody>
      </p:sp>
      <p:sp>
        <p:nvSpPr>
          <p:cNvPr id="12" name="Speech Bubble: Oval 11">
            <a:extLst>
              <a:ext uri="{FF2B5EF4-FFF2-40B4-BE49-F238E27FC236}">
                <a16:creationId xmlns:a16="http://schemas.microsoft.com/office/drawing/2014/main" id="{B211D428-4FEA-65AE-0C91-543AB75C6BE5}"/>
              </a:ext>
            </a:extLst>
          </p:cNvPr>
          <p:cNvSpPr/>
          <p:nvPr/>
        </p:nvSpPr>
        <p:spPr>
          <a:xfrm>
            <a:off x="78170" y="920066"/>
            <a:ext cx="3002090" cy="1879908"/>
          </a:xfrm>
          <a:prstGeom prst="wedgeEllipseCallout">
            <a:avLst>
              <a:gd name="adj1" fmla="val 8050"/>
              <a:gd name="adj2" fmla="val 608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feel welcome when I can share myself fully, be vulnerable. That is real safety</a:t>
            </a:r>
          </a:p>
        </p:txBody>
      </p:sp>
      <p:sp>
        <p:nvSpPr>
          <p:cNvPr id="13" name="Speech Bubble: Rectangle 12">
            <a:extLst>
              <a:ext uri="{FF2B5EF4-FFF2-40B4-BE49-F238E27FC236}">
                <a16:creationId xmlns:a16="http://schemas.microsoft.com/office/drawing/2014/main" id="{E05189E2-D513-145A-8DC8-4EA725EE71C0}"/>
              </a:ext>
            </a:extLst>
          </p:cNvPr>
          <p:cNvSpPr/>
          <p:nvPr/>
        </p:nvSpPr>
        <p:spPr>
          <a:xfrm>
            <a:off x="5940218" y="3120913"/>
            <a:ext cx="3002090" cy="1879908"/>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feel safe when I’m around people who comfort me, support me, and don’t judge me.</a:t>
            </a:r>
          </a:p>
        </p:txBody>
      </p:sp>
      <p:sp>
        <p:nvSpPr>
          <p:cNvPr id="14" name="Speech Bubble: Oval 13">
            <a:extLst>
              <a:ext uri="{FF2B5EF4-FFF2-40B4-BE49-F238E27FC236}">
                <a16:creationId xmlns:a16="http://schemas.microsoft.com/office/drawing/2014/main" id="{D09506AA-6FDE-678A-733B-074A68DD2749}"/>
              </a:ext>
            </a:extLst>
          </p:cNvPr>
          <p:cNvSpPr/>
          <p:nvPr/>
        </p:nvSpPr>
        <p:spPr>
          <a:xfrm>
            <a:off x="6655841" y="5152063"/>
            <a:ext cx="2485698" cy="1571742"/>
          </a:xfrm>
          <a:prstGeom prst="wedgeEllipseCallout">
            <a:avLst>
              <a:gd name="adj1" fmla="val 21662"/>
              <a:gd name="adj2" fmla="val 5648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People that are accepting, aren’t rude to me</a:t>
            </a:r>
          </a:p>
        </p:txBody>
      </p:sp>
      <p:sp>
        <p:nvSpPr>
          <p:cNvPr id="10" name="Speech Bubble: Rectangle with Corners Rounded 9">
            <a:extLst>
              <a:ext uri="{FF2B5EF4-FFF2-40B4-BE49-F238E27FC236}">
                <a16:creationId xmlns:a16="http://schemas.microsoft.com/office/drawing/2014/main" id="{61BA43F5-1E2E-C0AE-6E2D-1D03CE5D3F87}"/>
              </a:ext>
            </a:extLst>
          </p:cNvPr>
          <p:cNvSpPr/>
          <p:nvPr/>
        </p:nvSpPr>
        <p:spPr>
          <a:xfrm>
            <a:off x="2889592" y="1009262"/>
            <a:ext cx="3050626" cy="124324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The feeling of being protected, you let your guard down </a:t>
            </a:r>
          </a:p>
        </p:txBody>
      </p:sp>
    </p:spTree>
    <p:extLst>
      <p:ext uri="{BB962C8B-B14F-4D97-AF65-F5344CB8AC3E}">
        <p14:creationId xmlns:p14="http://schemas.microsoft.com/office/powerpoint/2010/main" val="64188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4D03C91-A804-EB5F-8E3B-D1AFDB7E7362}"/>
              </a:ext>
            </a:extLst>
          </p:cNvPr>
          <p:cNvSpPr/>
          <p:nvPr/>
        </p:nvSpPr>
        <p:spPr>
          <a:xfrm>
            <a:off x="-130629" y="5934269"/>
            <a:ext cx="4963886" cy="559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95272" y="161045"/>
            <a:ext cx="10287403" cy="865173"/>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Yu Mincho" panose="02020400000000000000" pitchFamily="18" charset="-128"/>
                <a:cs typeface="Times New Roman" panose="02020603050405020304" pitchFamily="18" charset="0"/>
              </a:rPr>
              <a:t>How might an adult show you they are creating a safe space for LGBTQ students?</a:t>
            </a:r>
          </a:p>
        </p:txBody>
      </p:sp>
      <p:sp>
        <p:nvSpPr>
          <p:cNvPr id="7" name="Speech Bubble: Oval 6">
            <a:extLst>
              <a:ext uri="{FF2B5EF4-FFF2-40B4-BE49-F238E27FC236}">
                <a16:creationId xmlns:a16="http://schemas.microsoft.com/office/drawing/2014/main" id="{4C63FB79-C71E-34E3-8BDB-345F6A39EDFB}"/>
              </a:ext>
            </a:extLst>
          </p:cNvPr>
          <p:cNvSpPr/>
          <p:nvPr/>
        </p:nvSpPr>
        <p:spPr>
          <a:xfrm>
            <a:off x="6913277" y="2418898"/>
            <a:ext cx="3723289" cy="1841092"/>
          </a:xfrm>
          <a:prstGeom prst="wedgeEllipseCallout">
            <a:avLst>
              <a:gd name="adj1" fmla="val 19816"/>
              <a:gd name="adj2" fmla="val 61644"/>
            </a:avLst>
          </a:prstGeom>
          <a:solidFill>
            <a:srgbClr val="A690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Include LGBTQ topics as part of curriculum, affinity weeks (sexual identity awareness weeks)</a:t>
            </a:r>
          </a:p>
        </p:txBody>
      </p:sp>
      <p:sp>
        <p:nvSpPr>
          <p:cNvPr id="8" name="Speech Bubble: Oval 7">
            <a:extLst>
              <a:ext uri="{FF2B5EF4-FFF2-40B4-BE49-F238E27FC236}">
                <a16:creationId xmlns:a16="http://schemas.microsoft.com/office/drawing/2014/main" id="{8A01916D-CA47-8831-7B09-E2AA0276FD99}"/>
              </a:ext>
            </a:extLst>
          </p:cNvPr>
          <p:cNvSpPr/>
          <p:nvPr/>
        </p:nvSpPr>
        <p:spPr>
          <a:xfrm>
            <a:off x="133400" y="1026218"/>
            <a:ext cx="3800991" cy="2785360"/>
          </a:xfrm>
          <a:prstGeom prst="wedgeEllipseCallout">
            <a:avLst>
              <a:gd name="adj1" fmla="val 32299"/>
              <a:gd name="adj2" fmla="val 47495"/>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Teachers do introductions at the beginning of the year- what name you prefer, and pronouns- that showed their commitment and that they are paying attention. </a:t>
            </a:r>
          </a:p>
        </p:txBody>
      </p:sp>
      <p:sp>
        <p:nvSpPr>
          <p:cNvPr id="10" name="Speech Bubble: Rectangle with Corners Rounded 9">
            <a:extLst>
              <a:ext uri="{FF2B5EF4-FFF2-40B4-BE49-F238E27FC236}">
                <a16:creationId xmlns:a16="http://schemas.microsoft.com/office/drawing/2014/main" id="{0034B517-C93B-C2CD-D1FC-78C3ED913164}"/>
              </a:ext>
            </a:extLst>
          </p:cNvPr>
          <p:cNvSpPr/>
          <p:nvPr/>
        </p:nvSpPr>
        <p:spPr>
          <a:xfrm>
            <a:off x="7007448" y="1222987"/>
            <a:ext cx="3121573" cy="1018759"/>
          </a:xfrm>
          <a:prstGeom prst="wedgeRoundRectCallout">
            <a:avLst>
              <a:gd name="adj1" fmla="val -13762"/>
              <a:gd name="adj2" fmla="val 67143"/>
              <a:gd name="adj3" fmla="val 16667"/>
            </a:avLst>
          </a:prstGeom>
          <a:solidFill>
            <a:srgbClr val="A690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800"/>
              </a:spcAft>
            </a:pPr>
            <a:r>
              <a:rPr lang="en-US" dirty="0">
                <a:solidFill>
                  <a:schemeClr val="tx1"/>
                </a:solidFill>
                <a:latin typeface="Calibri" panose="020F0502020204030204" pitchFamily="34" charset="0"/>
                <a:ea typeface="Yu Mincho" panose="02020400000000000000" pitchFamily="18" charset="-128"/>
                <a:cs typeface="Times New Roman" panose="02020603050405020304" pitchFamily="18" charset="0"/>
              </a:rPr>
              <a:t>Heart to heart talks (</a:t>
            </a: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2</a:t>
            </a:r>
            <a:r>
              <a:rPr lang="en-US" sz="1800"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nd</a:t>
            </a: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 step lesson curriculum)</a:t>
            </a:r>
            <a:endParaRPr lang="en-US" dirty="0">
              <a:solidFill>
                <a:schemeClr val="tx1"/>
              </a:solidFill>
              <a:latin typeface="Calibri" panose="020F0502020204030204" pitchFamily="34" charset="0"/>
              <a:ea typeface="Yu Mincho" panose="02020400000000000000" pitchFamily="18" charset="-128"/>
              <a:cs typeface="Times New Roman" panose="02020603050405020304" pitchFamily="18" charset="0"/>
            </a:endParaRPr>
          </a:p>
        </p:txBody>
      </p:sp>
      <p:sp>
        <p:nvSpPr>
          <p:cNvPr id="11" name="Speech Bubble: Rectangle with Corners Rounded 10">
            <a:extLst>
              <a:ext uri="{FF2B5EF4-FFF2-40B4-BE49-F238E27FC236}">
                <a16:creationId xmlns:a16="http://schemas.microsoft.com/office/drawing/2014/main" id="{BA5663FB-8226-5786-F9CC-0880B5A6A219}"/>
              </a:ext>
            </a:extLst>
          </p:cNvPr>
          <p:cNvSpPr/>
          <p:nvPr/>
        </p:nvSpPr>
        <p:spPr>
          <a:xfrm>
            <a:off x="7749107" y="4493311"/>
            <a:ext cx="4171200" cy="1720876"/>
          </a:xfrm>
          <a:prstGeom prst="wedgeRoundRectCallout">
            <a:avLst/>
          </a:prstGeom>
          <a:solidFill>
            <a:srgbClr val="A690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Some of the American literature we read has problematic words or themes. My teacher calls it out, and we talk about it. That’s how I know he is safe to talk to.</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Speech Bubble: Rectangle 12">
            <a:extLst>
              <a:ext uri="{FF2B5EF4-FFF2-40B4-BE49-F238E27FC236}">
                <a16:creationId xmlns:a16="http://schemas.microsoft.com/office/drawing/2014/main" id="{BB63EDBB-A702-2F5D-3645-F08F1F47E9E9}"/>
              </a:ext>
            </a:extLst>
          </p:cNvPr>
          <p:cNvSpPr/>
          <p:nvPr/>
        </p:nvSpPr>
        <p:spPr>
          <a:xfrm>
            <a:off x="3447675" y="1239519"/>
            <a:ext cx="2527033" cy="1245475"/>
          </a:xfrm>
          <a:prstGeom prst="wedgeRectCallout">
            <a:avLst>
              <a:gd name="adj1" fmla="val -48283"/>
              <a:gd name="adj2" fmla="val 70095"/>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Having it be casual/normal is important – doesn’t feel forced. </a:t>
            </a:r>
          </a:p>
        </p:txBody>
      </p:sp>
      <p:sp>
        <p:nvSpPr>
          <p:cNvPr id="14" name="Speech Bubble: Rectangle 13">
            <a:extLst>
              <a:ext uri="{FF2B5EF4-FFF2-40B4-BE49-F238E27FC236}">
                <a16:creationId xmlns:a16="http://schemas.microsoft.com/office/drawing/2014/main" id="{90AB6DE7-6832-32D9-421F-386FF6CB0D02}"/>
              </a:ext>
            </a:extLst>
          </p:cNvPr>
          <p:cNvSpPr/>
          <p:nvPr/>
        </p:nvSpPr>
        <p:spPr>
          <a:xfrm>
            <a:off x="68315" y="4772759"/>
            <a:ext cx="3723289" cy="1487604"/>
          </a:xfrm>
          <a:prstGeom prst="wedgeRectCallout">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800"/>
              </a:spcAft>
            </a:pPr>
            <a:r>
              <a:rPr lang="en-US" dirty="0">
                <a:solidFill>
                  <a:schemeClr val="tx1"/>
                </a:solidFill>
                <a:latin typeface="Calibri" panose="020F0502020204030204" pitchFamily="34" charset="0"/>
                <a:ea typeface="Yu Mincho" panose="02020400000000000000" pitchFamily="18" charset="-128"/>
                <a:cs typeface="Times New Roman" panose="02020603050405020304" pitchFamily="18" charset="0"/>
              </a:rPr>
              <a:t>My teacher said their pronouns at the beginning of the year, so everyone did it too. And it’s just normal. That was really good.</a:t>
            </a:r>
          </a:p>
        </p:txBody>
      </p:sp>
      <p:sp>
        <p:nvSpPr>
          <p:cNvPr id="15" name="Speech Bubble: Rectangle 14">
            <a:extLst>
              <a:ext uri="{FF2B5EF4-FFF2-40B4-BE49-F238E27FC236}">
                <a16:creationId xmlns:a16="http://schemas.microsoft.com/office/drawing/2014/main" id="{0552BA95-F6A1-473C-65B3-62DCDE40C52F}"/>
              </a:ext>
            </a:extLst>
          </p:cNvPr>
          <p:cNvSpPr/>
          <p:nvPr/>
        </p:nvSpPr>
        <p:spPr>
          <a:xfrm>
            <a:off x="4208593" y="5434033"/>
            <a:ext cx="1631732" cy="983412"/>
          </a:xfrm>
          <a:prstGeom prst="wedgeRectCallout">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When they ask for pronouns. </a:t>
            </a:r>
          </a:p>
        </p:txBody>
      </p:sp>
      <p:sp>
        <p:nvSpPr>
          <p:cNvPr id="16" name="Speech Bubble: Rectangle 15">
            <a:extLst>
              <a:ext uri="{FF2B5EF4-FFF2-40B4-BE49-F238E27FC236}">
                <a16:creationId xmlns:a16="http://schemas.microsoft.com/office/drawing/2014/main" id="{48ABEB79-D560-4FCC-E526-F28D8D8760FF}"/>
              </a:ext>
            </a:extLst>
          </p:cNvPr>
          <p:cNvSpPr/>
          <p:nvPr/>
        </p:nvSpPr>
        <p:spPr>
          <a:xfrm>
            <a:off x="10373710" y="385713"/>
            <a:ext cx="1576920" cy="3602963"/>
          </a:xfrm>
          <a:prstGeom prst="wedgeRectCallout">
            <a:avLst/>
          </a:prstGeom>
          <a:solidFill>
            <a:srgbClr val="A690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When teachers address it- like if they’re teaching history and include a part about gay history. Then you know they get it.</a:t>
            </a:r>
          </a:p>
        </p:txBody>
      </p:sp>
      <p:sp>
        <p:nvSpPr>
          <p:cNvPr id="5" name="Speech Bubble: Oval 4">
            <a:extLst>
              <a:ext uri="{FF2B5EF4-FFF2-40B4-BE49-F238E27FC236}">
                <a16:creationId xmlns:a16="http://schemas.microsoft.com/office/drawing/2014/main" id="{6B7612E1-432A-25B7-4B47-DCF51F428B13}"/>
              </a:ext>
            </a:extLst>
          </p:cNvPr>
          <p:cNvSpPr/>
          <p:nvPr/>
        </p:nvSpPr>
        <p:spPr>
          <a:xfrm>
            <a:off x="2964386" y="2745620"/>
            <a:ext cx="3582717" cy="2611752"/>
          </a:xfrm>
          <a:prstGeom prst="wedgeEllipseCallout">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80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Calling me by my chosen name. Spanish language uses gendered words, so my Spanish teacher knows I’m trans and is accepting. </a:t>
            </a:r>
          </a:p>
        </p:txBody>
      </p:sp>
      <p:sp>
        <p:nvSpPr>
          <p:cNvPr id="12" name="Speech Bubble: Rectangle with Corners Rounded 11">
            <a:extLst>
              <a:ext uri="{FF2B5EF4-FFF2-40B4-BE49-F238E27FC236}">
                <a16:creationId xmlns:a16="http://schemas.microsoft.com/office/drawing/2014/main" id="{DCC7A11E-87D5-F518-FCEE-DF69896A4BE0}"/>
              </a:ext>
            </a:extLst>
          </p:cNvPr>
          <p:cNvSpPr/>
          <p:nvPr/>
        </p:nvSpPr>
        <p:spPr>
          <a:xfrm>
            <a:off x="295272" y="3626872"/>
            <a:ext cx="2979588" cy="983412"/>
          </a:xfrm>
          <a:prstGeom prst="wedgeRoundRectCallout">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Community circle style intros – name, favorite color and pronouns. </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791019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A61819F-3D25-2BC7-532F-E63C3C1B6115}"/>
              </a:ext>
            </a:extLst>
          </p:cNvPr>
          <p:cNvSpPr/>
          <p:nvPr/>
        </p:nvSpPr>
        <p:spPr>
          <a:xfrm>
            <a:off x="-130629" y="5934269"/>
            <a:ext cx="4963886" cy="559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53382" y="408144"/>
            <a:ext cx="11784444" cy="470000"/>
          </a:xfrm>
          <a:prstGeom prst="rect">
            <a:avLst/>
          </a:prstGeom>
        </p:spPr>
        <p:txBody>
          <a:bodyPr wrap="none">
            <a:spAutoFit/>
          </a:bodyPr>
          <a:lstStyle/>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Yu Mincho" panose="02020400000000000000" pitchFamily="18" charset="-128"/>
                <a:cs typeface="Times New Roman" panose="02020603050405020304" pitchFamily="18" charset="0"/>
              </a:rPr>
              <a:t>Are their places on your school campus that feel safe to you? What makes them feel safe? </a:t>
            </a:r>
          </a:p>
        </p:txBody>
      </p:sp>
      <p:sp>
        <p:nvSpPr>
          <p:cNvPr id="4" name="Speech Bubble: Rectangle with Corners Rounded 3">
            <a:extLst>
              <a:ext uri="{FF2B5EF4-FFF2-40B4-BE49-F238E27FC236}">
                <a16:creationId xmlns:a16="http://schemas.microsoft.com/office/drawing/2014/main" id="{8A1E80D6-8D6F-D071-5BD8-1E100711E211}"/>
              </a:ext>
            </a:extLst>
          </p:cNvPr>
          <p:cNvSpPr/>
          <p:nvPr/>
        </p:nvSpPr>
        <p:spPr>
          <a:xfrm>
            <a:off x="119517" y="1253872"/>
            <a:ext cx="2803149" cy="2210488"/>
          </a:xfrm>
          <a:prstGeom prst="wedgeRoundRectCallout">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dirty="0">
                <a:solidFill>
                  <a:schemeClr val="tx1"/>
                </a:solidFill>
                <a:latin typeface="Calibri" panose="020F0502020204030204" pitchFamily="34" charset="0"/>
                <a:ea typeface="Yu Mincho" panose="02020400000000000000" pitchFamily="18" charset="-128"/>
                <a:cs typeface="Times New Roman" panose="02020603050405020304" pitchFamily="18" charset="0"/>
              </a:rPr>
              <a:t>The places I feel welcome are classrooms that are always open for lunch, where the teacher is happy to see you in their space</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0FC59B7C-5453-AE96-A7C0-C234B5BA0FB1}"/>
              </a:ext>
            </a:extLst>
          </p:cNvPr>
          <p:cNvSpPr/>
          <p:nvPr/>
        </p:nvSpPr>
        <p:spPr>
          <a:xfrm>
            <a:off x="8353800" y="2614516"/>
            <a:ext cx="3584026" cy="15792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You see flags up in classrooms. That’s good. Sometimes posters or signs tell you that you’re safe there</a:t>
            </a:r>
          </a:p>
        </p:txBody>
      </p:sp>
      <p:sp>
        <p:nvSpPr>
          <p:cNvPr id="7" name="Speech Bubble: Oval 6">
            <a:extLst>
              <a:ext uri="{FF2B5EF4-FFF2-40B4-BE49-F238E27FC236}">
                <a16:creationId xmlns:a16="http://schemas.microsoft.com/office/drawing/2014/main" id="{4B005320-94C0-5603-4107-DB5F51F86137}"/>
              </a:ext>
            </a:extLst>
          </p:cNvPr>
          <p:cNvSpPr/>
          <p:nvPr/>
        </p:nvSpPr>
        <p:spPr>
          <a:xfrm>
            <a:off x="5660387" y="1015737"/>
            <a:ext cx="2585546" cy="1792277"/>
          </a:xfrm>
          <a:prstGeom prst="wedgeEllipse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dirty="0">
                <a:solidFill>
                  <a:schemeClr val="tx1"/>
                </a:solidFill>
                <a:latin typeface="Calibri" panose="020F0502020204030204" pitchFamily="34" charset="0"/>
                <a:ea typeface="Yu Mincho" panose="02020400000000000000" pitchFamily="18" charset="-128"/>
                <a:cs typeface="Times New Roman" panose="02020603050405020304" pitchFamily="18" charset="0"/>
              </a:rPr>
              <a:t>Wellness Centers (ACHS and NHS)</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8" name="Speech Bubble: Oval 7">
            <a:extLst>
              <a:ext uri="{FF2B5EF4-FFF2-40B4-BE49-F238E27FC236}">
                <a16:creationId xmlns:a16="http://schemas.microsoft.com/office/drawing/2014/main" id="{A966B138-0928-6B18-CB7C-1DDAEBBDBB51}"/>
              </a:ext>
            </a:extLst>
          </p:cNvPr>
          <p:cNvSpPr/>
          <p:nvPr/>
        </p:nvSpPr>
        <p:spPr>
          <a:xfrm>
            <a:off x="566782" y="4573348"/>
            <a:ext cx="2195681" cy="1360048"/>
          </a:xfrm>
          <a:prstGeom prst="wedgeEllipseCallout">
            <a:avLst>
              <a:gd name="adj1" fmla="val 7888"/>
              <a:gd name="adj2" fmla="val 6018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I can be myself there.</a:t>
            </a:r>
          </a:p>
        </p:txBody>
      </p:sp>
      <p:sp>
        <p:nvSpPr>
          <p:cNvPr id="10" name="Speech Bubble: Rectangle 9">
            <a:extLst>
              <a:ext uri="{FF2B5EF4-FFF2-40B4-BE49-F238E27FC236}">
                <a16:creationId xmlns:a16="http://schemas.microsoft.com/office/drawing/2014/main" id="{60516082-2D5B-35A7-0702-33BE1915BFFA}"/>
              </a:ext>
            </a:extLst>
          </p:cNvPr>
          <p:cNvSpPr/>
          <p:nvPr/>
        </p:nvSpPr>
        <p:spPr>
          <a:xfrm>
            <a:off x="3482902" y="3404165"/>
            <a:ext cx="3470258" cy="1849207"/>
          </a:xfrm>
          <a:prstGeom prst="wedgeRect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a:lnSpc>
                <a:spcPct val="107000"/>
              </a:lnSpc>
              <a:spcBef>
                <a:spcPts val="0"/>
              </a:spcBef>
              <a:spcAft>
                <a:spcPts val="0"/>
              </a:spcAft>
            </a:pPr>
            <a:r>
              <a:rPr lang="en-US" sz="2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SAFETY COMES FROM THE PEOPLE, NOT THE ROOM</a:t>
            </a:r>
          </a:p>
        </p:txBody>
      </p:sp>
      <p:sp>
        <p:nvSpPr>
          <p:cNvPr id="6" name="Speech Bubble: Rectangle 5">
            <a:extLst>
              <a:ext uri="{FF2B5EF4-FFF2-40B4-BE49-F238E27FC236}">
                <a16:creationId xmlns:a16="http://schemas.microsoft.com/office/drawing/2014/main" id="{9B3D6CE8-E76C-D357-CF61-FD22FBF80843}"/>
              </a:ext>
            </a:extLst>
          </p:cNvPr>
          <p:cNvSpPr/>
          <p:nvPr/>
        </p:nvSpPr>
        <p:spPr>
          <a:xfrm>
            <a:off x="7761012" y="4622724"/>
            <a:ext cx="2803149" cy="1849207"/>
          </a:xfrm>
          <a:prstGeom prst="wedgeRectCallout">
            <a:avLst/>
          </a:prstGeom>
          <a:solidFill>
            <a:srgbClr val="A690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don’t feel safe at my school, but one of my friends goes to New Tech and I think they are super open and welcoming there</a:t>
            </a:r>
            <a:r>
              <a:rPr lang="en-US" dirty="0"/>
              <a:t>.</a:t>
            </a:r>
          </a:p>
        </p:txBody>
      </p:sp>
    </p:spTree>
    <p:extLst>
      <p:ext uri="{BB962C8B-B14F-4D97-AF65-F5344CB8AC3E}">
        <p14:creationId xmlns:p14="http://schemas.microsoft.com/office/powerpoint/2010/main" val="111052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62958-77A9-F365-ED38-0AF7A09C30D2}"/>
              </a:ext>
            </a:extLst>
          </p:cNvPr>
          <p:cNvSpPr/>
          <p:nvPr/>
        </p:nvSpPr>
        <p:spPr>
          <a:xfrm>
            <a:off x="-130629" y="5934269"/>
            <a:ext cx="4963886" cy="559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1611155" y="5262113"/>
            <a:ext cx="1000664" cy="983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59700"/>
            <a:ext cx="11102051" cy="1240019"/>
          </a:xfrm>
          <a:prstGeom prst="rect">
            <a:avLst/>
          </a:prstGeom>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Times New Roman" panose="02020603050405020304" pitchFamily="18" charset="0"/>
              </a:rPr>
              <a:t>Are their places outside of school or home where you feel especially welcome or safe? How often do you visit/would like to visit? Are there barriers to accessing this space when you need it?</a:t>
            </a:r>
            <a:endParaRPr lang="en-US" sz="2400" dirty="0">
              <a:effectLst/>
              <a:latin typeface="Calibri" panose="020F0502020204030204" pitchFamily="34" charset="0"/>
              <a:ea typeface="Calibri" panose="020F0502020204030204" pitchFamily="34" charset="0"/>
            </a:endParaRPr>
          </a:p>
        </p:txBody>
      </p:sp>
      <p:sp>
        <p:nvSpPr>
          <p:cNvPr id="4" name="Speech Bubble: Rectangle 3">
            <a:extLst>
              <a:ext uri="{FF2B5EF4-FFF2-40B4-BE49-F238E27FC236}">
                <a16:creationId xmlns:a16="http://schemas.microsoft.com/office/drawing/2014/main" id="{9EF1E62D-5D88-3AAA-BD5B-A7FFF4D44CE6}"/>
              </a:ext>
            </a:extLst>
          </p:cNvPr>
          <p:cNvSpPr/>
          <p:nvPr/>
        </p:nvSpPr>
        <p:spPr>
          <a:xfrm>
            <a:off x="7717576" y="4401942"/>
            <a:ext cx="4035973" cy="2396358"/>
          </a:xfrm>
          <a:prstGeom prst="wedgeRectCallout">
            <a:avLst>
              <a:gd name="adj1" fmla="val -64583"/>
              <a:gd name="adj2" fmla="val 16447"/>
            </a:avLst>
          </a:prstGeom>
          <a:solidFill>
            <a:srgbClr val="E758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Out there, I don’t feel safe, and I don’t feel in danger. It just feels neutral. I’ve never walked into a hostile environment, but also never walked into a safe one. Mostly neutral. Here at school, I feel safe because people know me here.</a:t>
            </a:r>
          </a:p>
        </p:txBody>
      </p:sp>
      <p:sp>
        <p:nvSpPr>
          <p:cNvPr id="5" name="Speech Bubble: Oval 4">
            <a:extLst>
              <a:ext uri="{FF2B5EF4-FFF2-40B4-BE49-F238E27FC236}">
                <a16:creationId xmlns:a16="http://schemas.microsoft.com/office/drawing/2014/main" id="{5BED3426-2571-9BBC-EAA2-08FE21EBBE3B}"/>
              </a:ext>
            </a:extLst>
          </p:cNvPr>
          <p:cNvSpPr/>
          <p:nvPr/>
        </p:nvSpPr>
        <p:spPr>
          <a:xfrm>
            <a:off x="3311600" y="4132642"/>
            <a:ext cx="2784400" cy="2270234"/>
          </a:xfrm>
          <a:prstGeom prst="wedgeEllipseCallout">
            <a:avLst>
              <a:gd name="adj1" fmla="val -57070"/>
              <a:gd name="adj2" fmla="val 41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Money is a barrier. You can’t hang out anywhere if you don’t have money</a:t>
            </a:r>
            <a:r>
              <a:rPr lang="en-US" sz="1800" dirty="0">
                <a:effectLst/>
                <a:latin typeface="Calibri" panose="020F0502020204030204" pitchFamily="34" charset="0"/>
                <a:ea typeface="Yu Mincho" panose="02020400000000000000" pitchFamily="18" charset="-128"/>
                <a:cs typeface="Times New Roman" panose="02020603050405020304" pitchFamily="18" charset="0"/>
              </a:rPr>
              <a:t>.</a:t>
            </a:r>
          </a:p>
        </p:txBody>
      </p:sp>
      <p:sp>
        <p:nvSpPr>
          <p:cNvPr id="7" name="Speech Bubble: Rectangle with Corners Rounded 6">
            <a:extLst>
              <a:ext uri="{FF2B5EF4-FFF2-40B4-BE49-F238E27FC236}">
                <a16:creationId xmlns:a16="http://schemas.microsoft.com/office/drawing/2014/main" id="{19CA63AA-B9E6-45DC-351A-9ECB5B1C5B9D}"/>
              </a:ext>
            </a:extLst>
          </p:cNvPr>
          <p:cNvSpPr/>
          <p:nvPr/>
        </p:nvSpPr>
        <p:spPr>
          <a:xfrm>
            <a:off x="1661380" y="1499010"/>
            <a:ext cx="3725826" cy="2270235"/>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It’s hard because places in Napa  - usual hang out spots like Oxbow or other tourist driven locations – people can be like “what are you doing here?”. Like you are intruding on someone’s vacation.</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p:txBody>
      </p:sp>
      <p:sp>
        <p:nvSpPr>
          <p:cNvPr id="8" name="Speech Bubble: Oval 7">
            <a:extLst>
              <a:ext uri="{FF2B5EF4-FFF2-40B4-BE49-F238E27FC236}">
                <a16:creationId xmlns:a16="http://schemas.microsoft.com/office/drawing/2014/main" id="{FC97E134-E5AB-AC1D-CD28-1B328649BE87}"/>
              </a:ext>
            </a:extLst>
          </p:cNvPr>
          <p:cNvSpPr/>
          <p:nvPr/>
        </p:nvSpPr>
        <p:spPr>
          <a:xfrm>
            <a:off x="7048585" y="947853"/>
            <a:ext cx="4283057" cy="2854494"/>
          </a:xfrm>
          <a:prstGeom prst="wedgeEllipseCallout">
            <a:avLst>
              <a:gd name="adj1" fmla="val -41814"/>
              <a:gd name="adj2" fmla="val 5532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nSpc>
                <a:spcPct val="107000"/>
              </a:lnSpc>
              <a:spcBef>
                <a:spcPts val="0"/>
              </a:spcBef>
              <a:spcAft>
                <a:spcPts val="0"/>
              </a:spcAft>
            </a:pPr>
            <a:r>
              <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rPr>
              <a:t>Teens connect group. Everyone in teens connect is interested in mental wellness so we are all very accepting and have a deeper understanding of what people may be going through.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Speech Bubble: Oval 9">
            <a:extLst>
              <a:ext uri="{FF2B5EF4-FFF2-40B4-BE49-F238E27FC236}">
                <a16:creationId xmlns:a16="http://schemas.microsoft.com/office/drawing/2014/main" id="{1A2156D8-15BB-DB69-FACC-E6C3AB4C2BFE}"/>
              </a:ext>
            </a:extLst>
          </p:cNvPr>
          <p:cNvSpPr/>
          <p:nvPr/>
        </p:nvSpPr>
        <p:spPr>
          <a:xfrm>
            <a:off x="370295" y="4073115"/>
            <a:ext cx="1981019" cy="1340798"/>
          </a:xfrm>
          <a:prstGeom prst="wedgeEllipseCallout">
            <a:avLst>
              <a:gd name="adj1" fmla="val 12592"/>
              <a:gd name="adj2" fmla="val 672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My friend’s house</a:t>
            </a:r>
          </a:p>
        </p:txBody>
      </p:sp>
    </p:spTree>
    <p:extLst>
      <p:ext uri="{BB962C8B-B14F-4D97-AF65-F5344CB8AC3E}">
        <p14:creationId xmlns:p14="http://schemas.microsoft.com/office/powerpoint/2010/main" val="1075102871"/>
      </p:ext>
    </p:extLst>
  </p:cSld>
  <p:clrMapOvr>
    <a:masterClrMapping/>
  </p:clrMapOvr>
</p:sld>
</file>

<file path=ppt/theme/theme1.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2163</Words>
  <Application>Microsoft Office PowerPoint</Application>
  <PresentationFormat>Widescreen</PresentationFormat>
  <Paragraphs>193</Paragraphs>
  <Slides>17</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National2</vt:lpstr>
      <vt:lpstr>Arial</vt:lpstr>
      <vt:lpstr>Calibri</vt:lpstr>
      <vt:lpstr>Calibri Light</vt:lpstr>
      <vt:lpstr>Century Schoolbook</vt:lpstr>
      <vt:lpstr>Corbel</vt:lpstr>
      <vt:lpstr>Palatino Linotype</vt:lpstr>
      <vt:lpstr>Roboto</vt:lpstr>
      <vt:lpstr>Symbol</vt:lpstr>
      <vt:lpstr>Headlines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IDEATION is about generating many ideas, based on the data we just heard. Think about our feedback from students and staff. It can be helpful to think about particularly emotional statements, or areas of tension, as we work to develop some “HOW MIGHT WE” questions. </vt:lpstr>
      <vt:lpstr>PowerPoint Presentation</vt:lpstr>
      <vt:lpstr>PowerPoint Presentation</vt:lpstr>
    </vt:vector>
  </TitlesOfParts>
  <Company>County of Napa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Nieuwenhuijs, Erin</dc:creator>
  <cp:lastModifiedBy>Nieuwenhuijs, Erin</cp:lastModifiedBy>
  <cp:revision>73</cp:revision>
  <dcterms:created xsi:type="dcterms:W3CDTF">2022-02-07T17:16:37Z</dcterms:created>
  <dcterms:modified xsi:type="dcterms:W3CDTF">2023-07-12T22:58:39Z</dcterms:modified>
</cp:coreProperties>
</file>