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18"/>
  </p:notesMasterIdLst>
  <p:sldIdLst>
    <p:sldId id="258" r:id="rId3"/>
    <p:sldId id="270" r:id="rId4"/>
    <p:sldId id="265" r:id="rId5"/>
    <p:sldId id="280" r:id="rId6"/>
    <p:sldId id="294" r:id="rId7"/>
    <p:sldId id="302" r:id="rId8"/>
    <p:sldId id="304" r:id="rId9"/>
    <p:sldId id="299" r:id="rId10"/>
    <p:sldId id="300" r:id="rId11"/>
    <p:sldId id="301" r:id="rId12"/>
    <p:sldId id="305" r:id="rId13"/>
    <p:sldId id="306" r:id="rId14"/>
    <p:sldId id="307" r:id="rId15"/>
    <p:sldId id="282"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uwenhuijs, Erin" initials="NE" lastIdx="8" clrIdx="0">
    <p:extLst>
      <p:ext uri="{19B8F6BF-5375-455C-9EA6-DF929625EA0E}">
        <p15:presenceInfo xmlns:p15="http://schemas.microsoft.com/office/powerpoint/2012/main" userId="S-1-5-21-23474375-2114010904-669932061-43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8D6F2"/>
    <a:srgbClr val="FECAE5"/>
    <a:srgbClr val="FD77BD"/>
    <a:srgbClr val="E75849"/>
    <a:srgbClr val="A69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4" autoAdjust="0"/>
    <p:restoredTop sz="94660"/>
  </p:normalViewPr>
  <p:slideViewPr>
    <p:cSldViewPr snapToGrid="0">
      <p:cViewPr varScale="1">
        <p:scale>
          <a:sx n="61" d="100"/>
          <a:sy n="61" d="100"/>
        </p:scale>
        <p:origin x="6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A95D1-19D3-4D06-9A1D-5F7201121A96}"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35A68C3D-0065-4FD6-AC56-7A666334928C}">
      <dgm:prSet phldrT="[Text]"/>
      <dgm:spPr>
        <a:xfrm rot="5400000">
          <a:off x="-78772" y="81496"/>
          <a:ext cx="525152" cy="367606"/>
        </a:xfrm>
        <a:prstGeom prst="chevron">
          <a:avLst/>
        </a:prstGeom>
        <a:solidFill>
          <a:srgbClr val="D94945"/>
        </a:solidFill>
        <a:ln w="12700" cap="flat" cmpd="sng" algn="ctr">
          <a:solidFill>
            <a:srgbClr val="ED7D31">
              <a:hueOff val="0"/>
              <a:satOff val="0"/>
              <a:lumOff val="0"/>
              <a:alphaOff val="0"/>
            </a:srgbClr>
          </a:solidFill>
          <a:prstDash val="solid"/>
          <a:miter lim="800000"/>
        </a:ln>
        <a:effectLst/>
      </dgm:spPr>
      <dgm:t>
        <a:bodyPr/>
        <a:lstStyle/>
        <a:p>
          <a:pPr algn="ctr">
            <a:buNone/>
          </a:pPr>
          <a:r>
            <a:rPr lang="en-US">
              <a:solidFill>
                <a:sysClr val="window" lastClr="FFFFFF"/>
              </a:solidFill>
              <a:latin typeface="Calibri" panose="020F0502020204030204"/>
              <a:ea typeface="+mn-ea"/>
              <a:cs typeface="+mn-cs"/>
            </a:rPr>
            <a:t>JAN</a:t>
          </a:r>
        </a:p>
      </dgm:t>
    </dgm:pt>
    <dgm:pt modelId="{9D4CF036-A63E-4CFB-BED8-5879F2845C72}" type="parTrans" cxnId="{1885A4F0-B62C-46E8-B6DC-989965648BC9}">
      <dgm:prSet/>
      <dgm:spPr/>
      <dgm:t>
        <a:bodyPr/>
        <a:lstStyle/>
        <a:p>
          <a:pPr algn="l"/>
          <a:endParaRPr lang="en-US"/>
        </a:p>
      </dgm:t>
    </dgm:pt>
    <dgm:pt modelId="{0639E24C-70F2-40F5-BE39-3AAB81CCD0DC}" type="sibTrans" cxnId="{1885A4F0-B62C-46E8-B6DC-989965648BC9}">
      <dgm:prSet/>
      <dgm:spPr>
        <a:solidFill>
          <a:srgbClr val="D94945"/>
        </a:solidFill>
      </dgm:spPr>
      <dgm:t>
        <a:bodyPr/>
        <a:lstStyle/>
        <a:p>
          <a:pPr algn="l"/>
          <a:endParaRPr lang="en-US"/>
        </a:p>
      </dgm:t>
    </dgm:pt>
    <dgm:pt modelId="{B2BB99E1-4794-4ECD-AA3F-7CEC07C5E12E}">
      <dgm:prSet phldrT="[Text]" custT="1"/>
      <dgm:spPr>
        <a:xfrm rot="5400000">
          <a:off x="2332466" y="-1962135"/>
          <a:ext cx="341348" cy="4271068"/>
        </a:xfrm>
        <a:prstGeom prst="round2SameRect">
          <a:avLst/>
        </a:prstGeom>
        <a:solidFill>
          <a:sysClr val="window" lastClr="FFFFFF">
            <a:alpha val="90000"/>
            <a:hueOff val="0"/>
            <a:satOff val="0"/>
            <a:lumOff val="0"/>
            <a:alphaOff val="0"/>
          </a:sysClr>
        </a:solidFill>
        <a:ln w="12700" cap="flat" cmpd="sng" algn="ctr">
          <a:solidFill>
            <a:srgbClr val="D94945"/>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Finalize outreach plan and staff survey based on LHNC partner feedback</a:t>
          </a:r>
        </a:p>
      </dgm:t>
    </dgm:pt>
    <dgm:pt modelId="{D09C9537-96ED-47F4-B099-A9A096996764}" type="parTrans" cxnId="{4A58C940-3E47-4F81-B17A-4C9E732CEAE5}">
      <dgm:prSet/>
      <dgm:spPr/>
      <dgm:t>
        <a:bodyPr/>
        <a:lstStyle/>
        <a:p>
          <a:pPr algn="l"/>
          <a:endParaRPr lang="en-US"/>
        </a:p>
      </dgm:t>
    </dgm:pt>
    <dgm:pt modelId="{6364C619-C264-4758-8F80-6B71957704FE}" type="sibTrans" cxnId="{4A58C940-3E47-4F81-B17A-4C9E732CEAE5}">
      <dgm:prSet/>
      <dgm:spPr/>
      <dgm:t>
        <a:bodyPr/>
        <a:lstStyle/>
        <a:p>
          <a:pPr algn="l"/>
          <a:endParaRPr lang="en-US"/>
        </a:p>
      </dgm:t>
    </dgm:pt>
    <dgm:pt modelId="{8E2392C6-39A4-4271-9B5E-5818D6B72215}">
      <dgm:prSet phldrT="[Text]"/>
      <dgm:spPr>
        <a:xfrm rot="5400000">
          <a:off x="-78772" y="499251"/>
          <a:ext cx="525152" cy="367606"/>
        </a:xfrm>
        <a:prstGeom prst="chevron">
          <a:avLst/>
        </a:prstGeom>
        <a:solidFill>
          <a:srgbClr val="ED7D31"/>
        </a:solidFill>
        <a:ln w="12700" cap="flat" cmpd="sng" algn="ctr">
          <a:solidFill>
            <a:srgbClr val="ED7D31"/>
          </a:solidFill>
          <a:prstDash val="solid"/>
          <a:miter lim="800000"/>
        </a:ln>
        <a:effectLst/>
      </dgm:spPr>
      <dgm:t>
        <a:bodyPr/>
        <a:lstStyle/>
        <a:p>
          <a:pPr algn="ctr">
            <a:buNone/>
          </a:pPr>
          <a:r>
            <a:rPr lang="en-US" dirty="0">
              <a:solidFill>
                <a:sysClr val="window" lastClr="FFFFFF"/>
              </a:solidFill>
              <a:latin typeface="Calibri" panose="020F0502020204030204"/>
              <a:ea typeface="+mn-ea"/>
              <a:cs typeface="+mn-cs"/>
            </a:rPr>
            <a:t>FEB</a:t>
          </a:r>
        </a:p>
      </dgm:t>
    </dgm:pt>
    <dgm:pt modelId="{9D11C1EB-2698-411E-BC54-A729C5FD7FBA}" type="parTrans" cxnId="{CE40FE34-1BB1-41AB-9E07-EFA6CB0D3A4E}">
      <dgm:prSet/>
      <dgm:spPr/>
      <dgm:t>
        <a:bodyPr/>
        <a:lstStyle/>
        <a:p>
          <a:pPr algn="l"/>
          <a:endParaRPr lang="en-US"/>
        </a:p>
      </dgm:t>
    </dgm:pt>
    <dgm:pt modelId="{C18F8BFB-AB4D-4D8C-A3BC-CA607960378F}" type="sibTrans" cxnId="{CE40FE34-1BB1-41AB-9E07-EFA6CB0D3A4E}">
      <dgm:prSet/>
      <dgm:spPr>
        <a:solidFill>
          <a:schemeClr val="accent2"/>
        </a:solidFill>
      </dgm:spPr>
      <dgm:t>
        <a:bodyPr/>
        <a:lstStyle/>
        <a:p>
          <a:pPr algn="l"/>
          <a:endParaRPr lang="en-US"/>
        </a:p>
      </dgm:t>
    </dgm:pt>
    <dgm:pt modelId="{7CAA45E5-C4F2-4866-BA46-EE11781DFB3C}">
      <dgm:prSet phldrT="[Text]"/>
      <dgm:spPr>
        <a:xfrm rot="5400000">
          <a:off x="-78772" y="917006"/>
          <a:ext cx="525152" cy="367606"/>
        </a:xfrm>
        <a:prstGeom prst="chevron">
          <a:avLst/>
        </a:prstGeom>
        <a:solidFill>
          <a:srgbClr val="FFC000">
            <a:hueOff val="0"/>
            <a:satOff val="0"/>
            <a:lumOff val="0"/>
            <a:alphaOff val="0"/>
          </a:srgbClr>
        </a:solidFill>
        <a:ln w="12700" cap="flat" cmpd="sng" algn="ctr">
          <a:solidFill>
            <a:srgbClr val="FFC000">
              <a:hueOff val="0"/>
              <a:satOff val="0"/>
              <a:lumOff val="0"/>
              <a:alphaOff val="0"/>
            </a:srgbClr>
          </a:solidFill>
          <a:prstDash val="solid"/>
          <a:miter lim="800000"/>
        </a:ln>
        <a:effectLst/>
      </dgm:spPr>
      <dgm:t>
        <a:bodyPr/>
        <a:lstStyle/>
        <a:p>
          <a:pPr algn="l">
            <a:buNone/>
          </a:pPr>
          <a:r>
            <a:rPr lang="en-US">
              <a:solidFill>
                <a:sysClr val="window" lastClr="FFFFFF"/>
              </a:solidFill>
              <a:latin typeface="Calibri" panose="020F0502020204030204"/>
              <a:ea typeface="+mn-ea"/>
              <a:cs typeface="+mn-cs"/>
            </a:rPr>
            <a:t>MAR-APR</a:t>
          </a:r>
        </a:p>
      </dgm:t>
    </dgm:pt>
    <dgm:pt modelId="{FDBD62A5-B23D-462F-92A7-740FF81F31F8}" type="parTrans" cxnId="{840B4241-2705-4F1A-AE91-0C2E91152BE3}">
      <dgm:prSet/>
      <dgm:spPr/>
      <dgm:t>
        <a:bodyPr/>
        <a:lstStyle/>
        <a:p>
          <a:pPr algn="l"/>
          <a:endParaRPr lang="en-US"/>
        </a:p>
      </dgm:t>
    </dgm:pt>
    <dgm:pt modelId="{F147C6E5-42DB-4109-9619-5E50BEA4A52F}" type="sibTrans" cxnId="{840B4241-2705-4F1A-AE91-0C2E91152BE3}">
      <dgm:prSet/>
      <dgm:spPr/>
      <dgm:t>
        <a:bodyPr/>
        <a:lstStyle/>
        <a:p>
          <a:pPr algn="l"/>
          <a:endParaRPr lang="en-US"/>
        </a:p>
      </dgm:t>
    </dgm:pt>
    <dgm:pt modelId="{557BF0CC-1D4D-41F1-8221-8004D8728D98}">
      <dgm:prSet phldrT="[Text]" custT="1"/>
      <dgm:spPr>
        <a:xfrm rot="5400000">
          <a:off x="2332466" y="-1126625"/>
          <a:ext cx="341348" cy="4271068"/>
        </a:xfrm>
        <a:prstGeom prst="round2SameRect">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Send out staff survey</a:t>
          </a:r>
        </a:p>
      </dgm:t>
    </dgm:pt>
    <dgm:pt modelId="{52A1A5CC-15E0-4FBB-ADE8-101D91F5349C}" type="parTrans" cxnId="{D24F0668-3DB4-4823-A45F-3F8C1E7760F6}">
      <dgm:prSet/>
      <dgm:spPr/>
      <dgm:t>
        <a:bodyPr/>
        <a:lstStyle/>
        <a:p>
          <a:pPr algn="l"/>
          <a:endParaRPr lang="en-US"/>
        </a:p>
      </dgm:t>
    </dgm:pt>
    <dgm:pt modelId="{C792ADB3-4552-4E64-BDBB-3CC1172FA737}" type="sibTrans" cxnId="{D24F0668-3DB4-4823-A45F-3F8C1E7760F6}">
      <dgm:prSet/>
      <dgm:spPr/>
      <dgm:t>
        <a:bodyPr/>
        <a:lstStyle/>
        <a:p>
          <a:pPr algn="l"/>
          <a:endParaRPr lang="en-US"/>
        </a:p>
      </dgm:t>
    </dgm:pt>
    <dgm:pt modelId="{06945BC9-3BD1-4D63-AA96-D353C0C8B0A4}">
      <dgm:prSet/>
      <dgm:spPr>
        <a:xfrm rot="5400000">
          <a:off x="-78772" y="1334761"/>
          <a:ext cx="525152" cy="367606"/>
        </a:xfrm>
        <a:prstGeom prst="chevron">
          <a:avLst/>
        </a:prstGeom>
        <a:solidFill>
          <a:srgbClr val="70AD47"/>
        </a:solidFill>
        <a:ln w="12700" cap="flat" cmpd="sng" algn="ctr">
          <a:solidFill>
            <a:srgbClr val="70AD47"/>
          </a:solidFill>
          <a:prstDash val="solid"/>
          <a:miter lim="800000"/>
        </a:ln>
        <a:effectLst/>
      </dgm:spPr>
      <dgm:t>
        <a:bodyPr/>
        <a:lstStyle/>
        <a:p>
          <a:pPr algn="l">
            <a:buNone/>
          </a:pPr>
          <a:r>
            <a:rPr lang="en-US">
              <a:solidFill>
                <a:sysClr val="window" lastClr="FFFFFF"/>
              </a:solidFill>
              <a:latin typeface="Calibri" panose="020F0502020204030204"/>
              <a:ea typeface="+mn-ea"/>
              <a:cs typeface="+mn-cs"/>
            </a:rPr>
            <a:t>MAY-JUN</a:t>
          </a:r>
        </a:p>
      </dgm:t>
    </dgm:pt>
    <dgm:pt modelId="{1BF4DE4E-47F3-4006-B045-E068D20027C4}" type="parTrans" cxnId="{21C18B93-0D28-4C6C-857A-2305F1598EF4}">
      <dgm:prSet/>
      <dgm:spPr/>
      <dgm:t>
        <a:bodyPr/>
        <a:lstStyle/>
        <a:p>
          <a:pPr algn="l"/>
          <a:endParaRPr lang="en-US"/>
        </a:p>
      </dgm:t>
    </dgm:pt>
    <dgm:pt modelId="{360D7FA6-1D34-4ECE-B8BF-2BD900862BF6}" type="sibTrans" cxnId="{21C18B93-0D28-4C6C-857A-2305F1598EF4}">
      <dgm:prSet/>
      <dgm:spPr/>
      <dgm:t>
        <a:bodyPr/>
        <a:lstStyle/>
        <a:p>
          <a:pPr algn="l"/>
          <a:endParaRPr lang="en-US"/>
        </a:p>
      </dgm:t>
    </dgm:pt>
    <dgm:pt modelId="{C8C023FF-D850-4E2B-BF26-D7E1F241EB10}">
      <dgm:prSet/>
      <dgm:spPr>
        <a:xfrm rot="5400000">
          <a:off x="-78772" y="1752516"/>
          <a:ext cx="525152" cy="367606"/>
        </a:xfrm>
        <a:prstGeom prst="chevron">
          <a:avLst/>
        </a:prstGeom>
        <a:solidFill>
          <a:srgbClr val="4472C4"/>
        </a:solidFill>
        <a:ln w="12700" cap="flat" cmpd="sng" algn="ctr">
          <a:solidFill>
            <a:srgbClr val="4472C4"/>
          </a:solidFill>
          <a:prstDash val="solid"/>
          <a:miter lim="800000"/>
        </a:ln>
        <a:effectLst/>
      </dgm:spPr>
      <dgm:t>
        <a:bodyPr/>
        <a:lstStyle/>
        <a:p>
          <a:pPr algn="ctr">
            <a:buNone/>
          </a:pPr>
          <a:r>
            <a:rPr lang="en-US">
              <a:solidFill>
                <a:sysClr val="window" lastClr="FFFFFF"/>
              </a:solidFill>
              <a:latin typeface="Calibri" panose="020F0502020204030204"/>
              <a:ea typeface="+mn-ea"/>
              <a:cs typeface="+mn-cs"/>
            </a:rPr>
            <a:t>JUL</a:t>
          </a:r>
        </a:p>
      </dgm:t>
    </dgm:pt>
    <dgm:pt modelId="{00BFE626-89C0-4DC0-9601-D25938F02FB8}" type="parTrans" cxnId="{D598126A-FDED-460F-8020-9250C688A3AD}">
      <dgm:prSet/>
      <dgm:spPr/>
      <dgm:t>
        <a:bodyPr/>
        <a:lstStyle/>
        <a:p>
          <a:pPr algn="l"/>
          <a:endParaRPr lang="en-US"/>
        </a:p>
      </dgm:t>
    </dgm:pt>
    <dgm:pt modelId="{6F38B61D-2148-4F56-9038-3F4F6EEDB8A5}" type="sibTrans" cxnId="{D598126A-FDED-460F-8020-9250C688A3AD}">
      <dgm:prSet/>
      <dgm:spPr/>
      <dgm:t>
        <a:bodyPr/>
        <a:lstStyle/>
        <a:p>
          <a:pPr algn="l"/>
          <a:endParaRPr lang="en-US"/>
        </a:p>
      </dgm:t>
    </dgm:pt>
    <dgm:pt modelId="{F4D63BE3-AA5F-4D00-B92F-09CE87B09F6E}">
      <dgm:prSet custT="1"/>
      <dgm:spPr>
        <a:xfrm rot="5400000">
          <a:off x="2332466" y="-291115"/>
          <a:ext cx="341348" cy="4271068"/>
        </a:xfrm>
        <a:prstGeom prst="round2SameRect">
          <a:avLst/>
        </a:prstGeom>
        <a:solidFill>
          <a:sysClr val="window" lastClr="FFFFFF">
            <a:alpha val="90000"/>
            <a:hueOff val="0"/>
            <a:satOff val="0"/>
            <a:lumOff val="0"/>
            <a:alphaOff val="0"/>
          </a:sysClr>
        </a:solidFill>
        <a:ln w="12700" cap="flat" cmpd="sng" algn="ctr">
          <a:solidFill>
            <a:srgbClr val="4472C4"/>
          </a:solidFill>
          <a:prstDash val="solid"/>
          <a:miter lim="800000"/>
        </a:ln>
        <a:effectLst/>
      </dgm:spPr>
      <dgm:t>
        <a:bodyPr/>
        <a:lstStyle/>
        <a:p>
          <a:pPr algn="l">
            <a:buChar char="•"/>
          </a:pPr>
          <a:r>
            <a:rPr lang="en-US" sz="1400" b="0" dirty="0">
              <a:solidFill>
                <a:sysClr val="windowText" lastClr="000000">
                  <a:hueOff val="0"/>
                  <a:satOff val="0"/>
                  <a:lumOff val="0"/>
                  <a:alphaOff val="0"/>
                </a:sysClr>
              </a:solidFill>
              <a:latin typeface="Calibri" panose="020F0502020204030204"/>
              <a:ea typeface="+mn-ea"/>
              <a:cs typeface="+mn-cs"/>
            </a:rPr>
            <a:t>Ideate based on interview data and create prototype</a:t>
          </a:r>
        </a:p>
      </dgm:t>
    </dgm:pt>
    <dgm:pt modelId="{926CD02B-AA68-40B3-BF5B-13307055E698}" type="parTrans" cxnId="{F1CE0282-2D7F-47F8-9152-AA3502E138EB}">
      <dgm:prSet/>
      <dgm:spPr/>
      <dgm:t>
        <a:bodyPr/>
        <a:lstStyle/>
        <a:p>
          <a:pPr algn="l"/>
          <a:endParaRPr lang="en-US"/>
        </a:p>
      </dgm:t>
    </dgm:pt>
    <dgm:pt modelId="{DFA409D8-E4AB-4FCB-858F-38A4C9E7B542}" type="sibTrans" cxnId="{F1CE0282-2D7F-47F8-9152-AA3502E138EB}">
      <dgm:prSet/>
      <dgm:spPr/>
      <dgm:t>
        <a:bodyPr/>
        <a:lstStyle/>
        <a:p>
          <a:pPr algn="l"/>
          <a:endParaRPr lang="en-US"/>
        </a:p>
      </dgm:t>
    </dgm:pt>
    <dgm:pt modelId="{B770A177-1B64-4C20-8649-7997328FBB63}">
      <dgm:prSet phldrT="[Text]" custT="1"/>
      <dgm:spPr>
        <a:xfrm rot="5400000">
          <a:off x="2332466" y="-1544380"/>
          <a:ext cx="341348" cy="4271068"/>
        </a:xfrm>
        <a:prstGeom prst="round2SameRect">
          <a:avLst/>
        </a:prstGeom>
        <a:solidFill>
          <a:sysClr val="window" lastClr="FFFFFF">
            <a:alpha val="90000"/>
            <a:hueOff val="0"/>
            <a:satOff val="0"/>
            <a:lumOff val="0"/>
            <a:alphaOff val="0"/>
          </a:sysClr>
        </a:solidFill>
        <a:ln w="12700" cap="flat" cmpd="sng" algn="ctr">
          <a:solidFill>
            <a:srgbClr val="ED7D31"/>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Schedule &amp; begin interviews</a:t>
          </a:r>
        </a:p>
      </dgm:t>
    </dgm:pt>
    <dgm:pt modelId="{0222C5DE-0318-42A3-B8BB-CF4551810811}" type="parTrans" cxnId="{90090BF2-96D6-4022-91D8-F26FD84335AF}">
      <dgm:prSet/>
      <dgm:spPr/>
      <dgm:t>
        <a:bodyPr/>
        <a:lstStyle/>
        <a:p>
          <a:pPr algn="l"/>
          <a:endParaRPr lang="en-US"/>
        </a:p>
      </dgm:t>
    </dgm:pt>
    <dgm:pt modelId="{0FC2EA40-CA5E-47C9-8FE7-DDB6D1018487}" type="sibTrans" cxnId="{90090BF2-96D6-4022-91D8-F26FD84335AF}">
      <dgm:prSet/>
      <dgm:spPr/>
      <dgm:t>
        <a:bodyPr/>
        <a:lstStyle/>
        <a:p>
          <a:pPr algn="l"/>
          <a:endParaRPr lang="en-US"/>
        </a:p>
      </dgm:t>
    </dgm:pt>
    <dgm:pt modelId="{E3EF6274-A087-4CB4-BA5C-5925A3151433}">
      <dgm:prSet custT="1"/>
      <dgm:spPr>
        <a:xfrm rot="5400000">
          <a:off x="2332466" y="-708870"/>
          <a:ext cx="341348" cy="4271068"/>
        </a:xfrm>
        <a:prstGeom prst="round2SameRect">
          <a:avLst/>
        </a:prstGeom>
        <a:solidFill>
          <a:sysClr val="window" lastClr="FFFFFF">
            <a:alpha val="90000"/>
            <a:hueOff val="0"/>
            <a:satOff val="0"/>
            <a:lumOff val="0"/>
            <a:alphaOff val="0"/>
          </a:sysClr>
        </a:solidFill>
        <a:ln w="12700" cap="flat" cmpd="sng" algn="ctr">
          <a:solidFill>
            <a:srgbClr val="70AD47"/>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Update existing kits based on feedback</a:t>
          </a:r>
        </a:p>
      </dgm:t>
    </dgm:pt>
    <dgm:pt modelId="{AEC492A6-EE01-448C-99E9-115900B94E84}" type="parTrans" cxnId="{75581101-6A07-4B2A-89AA-A435746D98AA}">
      <dgm:prSet/>
      <dgm:spPr/>
      <dgm:t>
        <a:bodyPr/>
        <a:lstStyle/>
        <a:p>
          <a:pPr algn="l"/>
          <a:endParaRPr lang="en-US"/>
        </a:p>
      </dgm:t>
    </dgm:pt>
    <dgm:pt modelId="{95AC404A-B113-4D5F-A683-A9F95E0C2208}" type="sibTrans" cxnId="{75581101-6A07-4B2A-89AA-A435746D98AA}">
      <dgm:prSet/>
      <dgm:spPr/>
      <dgm:t>
        <a:bodyPr/>
        <a:lstStyle/>
        <a:p>
          <a:pPr algn="l"/>
          <a:endParaRPr lang="en-US"/>
        </a:p>
      </dgm:t>
    </dgm:pt>
    <dgm:pt modelId="{440B2F01-0603-4BF9-A8F4-AC5AED5C37B2}">
      <dgm:prSet/>
      <dgm:spPr>
        <a:xfrm rot="5400000">
          <a:off x="-78772" y="2170271"/>
          <a:ext cx="525152" cy="367606"/>
        </a:xfrm>
        <a:prstGeom prst="chevron">
          <a:avLst/>
        </a:prstGeom>
        <a:solidFill>
          <a:srgbClr val="8F67D7"/>
        </a:solidFill>
        <a:ln w="12700" cap="flat" cmpd="sng" algn="ctr">
          <a:solidFill>
            <a:srgbClr val="8F67D7"/>
          </a:solidFill>
          <a:prstDash val="solid"/>
          <a:miter lim="800000"/>
        </a:ln>
        <a:effectLst/>
      </dgm:spPr>
      <dgm:t>
        <a:bodyPr/>
        <a:lstStyle/>
        <a:p>
          <a:pPr algn="ctr">
            <a:buNone/>
          </a:pPr>
          <a:r>
            <a:rPr lang="en-US" dirty="0">
              <a:solidFill>
                <a:sysClr val="window" lastClr="FFFFFF"/>
              </a:solidFill>
              <a:latin typeface="Calibri" panose="020F0502020204030204"/>
              <a:ea typeface="+mn-ea"/>
              <a:cs typeface="+mn-cs"/>
            </a:rPr>
            <a:t>AUG</a:t>
          </a:r>
        </a:p>
      </dgm:t>
    </dgm:pt>
    <dgm:pt modelId="{4C59DFFA-AA65-49B3-8D0F-FF15D2708AB3}" type="parTrans" cxnId="{A96D751D-5A34-4BF8-B0D0-6FF72AE833C6}">
      <dgm:prSet/>
      <dgm:spPr/>
      <dgm:t>
        <a:bodyPr/>
        <a:lstStyle/>
        <a:p>
          <a:pPr algn="l"/>
          <a:endParaRPr lang="en-US"/>
        </a:p>
      </dgm:t>
    </dgm:pt>
    <dgm:pt modelId="{AD21B054-2FFA-4427-9B2B-56E449EC5535}" type="sibTrans" cxnId="{A96D751D-5A34-4BF8-B0D0-6FF72AE833C6}">
      <dgm:prSet/>
      <dgm:spPr/>
      <dgm:t>
        <a:bodyPr/>
        <a:lstStyle/>
        <a:p>
          <a:pPr algn="l"/>
          <a:endParaRPr lang="en-US"/>
        </a:p>
      </dgm:t>
    </dgm:pt>
    <dgm:pt modelId="{939BD139-3725-4B48-B00E-57E3D89948CA}">
      <dgm:prSet custT="1"/>
      <dgm:spPr>
        <a:xfrm rot="5400000">
          <a:off x="2332466" y="126639"/>
          <a:ext cx="341348" cy="4271068"/>
        </a:xfrm>
        <a:prstGeom prst="round2SameRect">
          <a:avLst/>
        </a:prstGeom>
        <a:solidFill>
          <a:sysClr val="window" lastClr="FFFFFF">
            <a:alpha val="90000"/>
            <a:hueOff val="0"/>
            <a:satOff val="0"/>
            <a:lumOff val="0"/>
            <a:alphaOff val="0"/>
          </a:sysClr>
        </a:solidFill>
        <a:ln w="12700" cap="flat" cmpd="sng" algn="ctr">
          <a:solidFill>
            <a:srgbClr val="8F67D7"/>
          </a:solidFill>
          <a:prstDash val="solid"/>
          <a:miter lim="800000"/>
        </a:ln>
        <a:effectLst/>
      </dgm:spPr>
      <dgm:t>
        <a:bodyPr/>
        <a:lstStyle/>
        <a:p>
          <a:pPr algn="l">
            <a:buChar char="•"/>
          </a:pPr>
          <a:r>
            <a:rPr lang="en-US" sz="1400" b="1" dirty="0">
              <a:solidFill>
                <a:sysClr val="windowText" lastClr="000000">
                  <a:hueOff val="0"/>
                  <a:satOff val="0"/>
                  <a:lumOff val="0"/>
                  <a:alphaOff val="0"/>
                </a:sysClr>
              </a:solidFill>
              <a:latin typeface="Calibri" panose="020F0502020204030204"/>
              <a:ea typeface="+mn-ea"/>
              <a:cs typeface="+mn-cs"/>
            </a:rPr>
            <a:t>Design and launch prototype for 23/24 school year</a:t>
          </a:r>
        </a:p>
      </dgm:t>
    </dgm:pt>
    <dgm:pt modelId="{B8F0534C-F44C-4E40-A4BA-79904E54C978}" type="parTrans" cxnId="{F7EA6CE0-6975-4AC3-89AC-F85FE6E66BFD}">
      <dgm:prSet/>
      <dgm:spPr/>
      <dgm:t>
        <a:bodyPr/>
        <a:lstStyle/>
        <a:p>
          <a:pPr algn="l"/>
          <a:endParaRPr lang="en-US"/>
        </a:p>
      </dgm:t>
    </dgm:pt>
    <dgm:pt modelId="{854F3E07-647E-4A1C-9623-6DC5C665A17A}" type="sibTrans" cxnId="{F7EA6CE0-6975-4AC3-89AC-F85FE6E66BFD}">
      <dgm:prSet/>
      <dgm:spPr/>
      <dgm:t>
        <a:bodyPr/>
        <a:lstStyle/>
        <a:p>
          <a:pPr algn="l"/>
          <a:endParaRPr lang="en-US"/>
        </a:p>
      </dgm:t>
    </dgm:pt>
    <dgm:pt modelId="{5D1922F3-80D2-4ECF-AB58-B8FA6BB42931}">
      <dgm:prSet phldrT="[Text]" custT="1"/>
      <dgm:spPr>
        <a:xfrm rot="5400000">
          <a:off x="2332466" y="-1126625"/>
          <a:ext cx="341348" cy="4271068"/>
        </a:xfrm>
        <a:prstGeom prst="round2SameRect">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Update Roadmap to Inclusivity based on interview/survey feedback</a:t>
          </a:r>
        </a:p>
      </dgm:t>
    </dgm:pt>
    <dgm:pt modelId="{BAB54782-0201-4DDE-9592-91DDB99E8F3B}" type="parTrans" cxnId="{23C552C1-EBE3-4924-B8F7-EB077A93B50C}">
      <dgm:prSet/>
      <dgm:spPr/>
      <dgm:t>
        <a:bodyPr/>
        <a:lstStyle/>
        <a:p>
          <a:pPr algn="l"/>
          <a:endParaRPr lang="en-US"/>
        </a:p>
      </dgm:t>
    </dgm:pt>
    <dgm:pt modelId="{87145847-CECD-4DA2-8DAF-C78DCDD373B9}" type="sibTrans" cxnId="{23C552C1-EBE3-4924-B8F7-EB077A93B50C}">
      <dgm:prSet/>
      <dgm:spPr/>
      <dgm:t>
        <a:bodyPr/>
        <a:lstStyle/>
        <a:p>
          <a:pPr algn="l"/>
          <a:endParaRPr lang="en-US"/>
        </a:p>
      </dgm:t>
    </dgm:pt>
    <dgm:pt modelId="{A3853453-8850-4E22-A2C6-40CEBE02C09E}">
      <dgm:prSet custT="1"/>
      <dgm:spPr>
        <a:xfrm rot="5400000">
          <a:off x="2332466" y="-708870"/>
          <a:ext cx="341348" cy="4271068"/>
        </a:xfrm>
        <a:prstGeom prst="round2SameRect">
          <a:avLst/>
        </a:prstGeom>
        <a:solidFill>
          <a:sysClr val="window" lastClr="FFFFFF">
            <a:alpha val="90000"/>
            <a:hueOff val="0"/>
            <a:satOff val="0"/>
            <a:lumOff val="0"/>
            <a:alphaOff val="0"/>
          </a:sysClr>
        </a:solidFill>
        <a:ln w="12700" cap="flat" cmpd="sng" algn="ctr">
          <a:solidFill>
            <a:srgbClr val="70AD47"/>
          </a:solidFill>
          <a:prstDash val="solid"/>
          <a:miter lim="800000"/>
        </a:ln>
        <a:effectLst/>
      </dgm:spPr>
      <dgm:t>
        <a:bodyPr/>
        <a:lstStyle/>
        <a:p>
          <a:pPr algn="l">
            <a:buChar char="•"/>
          </a:pPr>
          <a:r>
            <a:rPr lang="en-US" sz="1400" b="0" dirty="0">
              <a:solidFill>
                <a:sysClr val="windowText" lastClr="000000">
                  <a:hueOff val="0"/>
                  <a:satOff val="0"/>
                  <a:lumOff val="0"/>
                  <a:alphaOff val="0"/>
                </a:sysClr>
              </a:solidFill>
              <a:latin typeface="Calibri" panose="020F0502020204030204"/>
              <a:ea typeface="+mn-ea"/>
              <a:cs typeface="+mn-cs"/>
            </a:rPr>
            <a:t>Safe space kit distribution at county Pride events</a:t>
          </a:r>
        </a:p>
      </dgm:t>
    </dgm:pt>
    <dgm:pt modelId="{79B3F408-8336-4A32-A445-682B78767D95}" type="parTrans" cxnId="{A80CCE33-0982-4891-943F-5F9DED71141C}">
      <dgm:prSet/>
      <dgm:spPr/>
      <dgm:t>
        <a:bodyPr/>
        <a:lstStyle/>
        <a:p>
          <a:pPr algn="l"/>
          <a:endParaRPr lang="en-US"/>
        </a:p>
      </dgm:t>
    </dgm:pt>
    <dgm:pt modelId="{3A87E9B9-FBF7-420E-BE0D-A4F8D2D91468}" type="sibTrans" cxnId="{A80CCE33-0982-4891-943F-5F9DED71141C}">
      <dgm:prSet/>
      <dgm:spPr/>
      <dgm:t>
        <a:bodyPr/>
        <a:lstStyle/>
        <a:p>
          <a:pPr algn="l"/>
          <a:endParaRPr lang="en-US"/>
        </a:p>
      </dgm:t>
    </dgm:pt>
    <dgm:pt modelId="{289BCDEE-8DE0-4248-8412-740E48CED9FB}">
      <dgm:prSet phldrT="[Text]" custT="1"/>
      <dgm:spPr>
        <a:xfrm rot="5400000">
          <a:off x="2332466" y="-1962135"/>
          <a:ext cx="341348" cy="4271068"/>
        </a:xfrm>
        <a:prstGeom prst="round2SameRect">
          <a:avLst/>
        </a:prstGeom>
        <a:solidFill>
          <a:sysClr val="window" lastClr="FFFFFF">
            <a:alpha val="90000"/>
            <a:hueOff val="0"/>
            <a:satOff val="0"/>
            <a:lumOff val="0"/>
            <a:alphaOff val="0"/>
          </a:sysClr>
        </a:solidFill>
        <a:ln w="12700" cap="flat" cmpd="sng" algn="ctr">
          <a:solidFill>
            <a:srgbClr val="D94945"/>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Finalize groups/ individuals for interviews</a:t>
          </a:r>
        </a:p>
      </dgm:t>
    </dgm:pt>
    <dgm:pt modelId="{A39CF30C-4242-49FB-9C39-E08A54F0CAD8}" type="parTrans" cxnId="{697F71F3-DE3B-4441-BA48-F766ABB39566}">
      <dgm:prSet/>
      <dgm:spPr/>
      <dgm:t>
        <a:bodyPr/>
        <a:lstStyle/>
        <a:p>
          <a:pPr algn="l"/>
          <a:endParaRPr lang="en-US"/>
        </a:p>
      </dgm:t>
    </dgm:pt>
    <dgm:pt modelId="{8094150F-ED73-4AF6-AAF2-B3C39EBE69AE}" type="sibTrans" cxnId="{697F71F3-DE3B-4441-BA48-F766ABB39566}">
      <dgm:prSet/>
      <dgm:spPr/>
      <dgm:t>
        <a:bodyPr/>
        <a:lstStyle/>
        <a:p>
          <a:pPr algn="l"/>
          <a:endParaRPr lang="en-US"/>
        </a:p>
      </dgm:t>
    </dgm:pt>
    <dgm:pt modelId="{35C7B77B-C5FC-46C6-9C99-1508BE0CBA44}">
      <dgm:prSet custT="1"/>
      <dgm:spPr>
        <a:xfrm rot="5400000">
          <a:off x="2332466" y="-291115"/>
          <a:ext cx="341348" cy="4271068"/>
        </a:xfrm>
        <a:prstGeom prst="round2SameRect">
          <a:avLst/>
        </a:prstGeom>
        <a:solidFill>
          <a:sysClr val="window" lastClr="FFFFFF">
            <a:alpha val="90000"/>
            <a:hueOff val="0"/>
            <a:satOff val="0"/>
            <a:lumOff val="0"/>
            <a:alphaOff val="0"/>
          </a:sysClr>
        </a:solidFill>
        <a:ln w="12700" cap="flat" cmpd="sng" algn="ctr">
          <a:solidFill>
            <a:srgbClr val="4472C4"/>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Reconnect with students and school staff to discuss project findings</a:t>
          </a:r>
        </a:p>
      </dgm:t>
    </dgm:pt>
    <dgm:pt modelId="{1BC6310A-A86F-4C91-89C3-A07B5F5328E5}" type="parTrans" cxnId="{A787578E-2AE4-4A51-A1A1-83D398241919}">
      <dgm:prSet/>
      <dgm:spPr/>
      <dgm:t>
        <a:bodyPr/>
        <a:lstStyle/>
        <a:p>
          <a:pPr algn="l"/>
          <a:endParaRPr lang="en-US"/>
        </a:p>
      </dgm:t>
    </dgm:pt>
    <dgm:pt modelId="{59160EA8-50D3-40C9-94D9-42980152D3C4}" type="sibTrans" cxnId="{A787578E-2AE4-4A51-A1A1-83D398241919}">
      <dgm:prSet/>
      <dgm:spPr/>
      <dgm:t>
        <a:bodyPr/>
        <a:lstStyle/>
        <a:p>
          <a:pPr algn="l"/>
          <a:endParaRPr lang="en-US"/>
        </a:p>
      </dgm:t>
    </dgm:pt>
    <dgm:pt modelId="{0C1D3DC9-786C-43F8-8DD0-1801D0478247}">
      <dgm:prSet phldrT="[Text]" custT="1"/>
      <dgm:spPr>
        <a:xfrm rot="5400000">
          <a:off x="2332466" y="-1544380"/>
          <a:ext cx="341348" cy="4271068"/>
        </a:xfrm>
        <a:prstGeom prst="round2SameRect">
          <a:avLst/>
        </a:prstGeom>
        <a:solidFill>
          <a:sysClr val="window" lastClr="FFFFFF">
            <a:alpha val="90000"/>
            <a:hueOff val="0"/>
            <a:satOff val="0"/>
            <a:lumOff val="0"/>
            <a:alphaOff val="0"/>
          </a:sysClr>
        </a:solidFill>
        <a:ln w="12700" cap="flat" cmpd="sng" algn="ctr">
          <a:solidFill>
            <a:srgbClr val="ED7D31"/>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Connect with school staff to discuss project</a:t>
          </a:r>
        </a:p>
      </dgm:t>
    </dgm:pt>
    <dgm:pt modelId="{1025875C-3FA1-45D1-8723-0462766EB409}" type="parTrans" cxnId="{FE4D87AE-E990-4133-9E0D-7A909FF3FC52}">
      <dgm:prSet/>
      <dgm:spPr/>
      <dgm:t>
        <a:bodyPr/>
        <a:lstStyle/>
        <a:p>
          <a:pPr algn="l"/>
          <a:endParaRPr lang="en-US"/>
        </a:p>
      </dgm:t>
    </dgm:pt>
    <dgm:pt modelId="{E9AB4E49-270F-46C8-B3A1-394C25890B95}" type="sibTrans" cxnId="{FE4D87AE-E990-4133-9E0D-7A909FF3FC52}">
      <dgm:prSet/>
      <dgm:spPr/>
      <dgm:t>
        <a:bodyPr/>
        <a:lstStyle/>
        <a:p>
          <a:pPr algn="l"/>
          <a:endParaRPr lang="en-US"/>
        </a:p>
      </dgm:t>
    </dgm:pt>
    <dgm:pt modelId="{E279325C-8F10-4237-9E42-AD9394086657}">
      <dgm:prSet custT="1"/>
      <dgm:spPr>
        <a:xfrm rot="5400000">
          <a:off x="2332466" y="126639"/>
          <a:ext cx="341348" cy="4271068"/>
        </a:xfrm>
        <a:prstGeom prst="round2SameRect">
          <a:avLst/>
        </a:prstGeom>
        <a:solidFill>
          <a:sysClr val="window" lastClr="FFFFFF">
            <a:alpha val="90000"/>
            <a:hueOff val="0"/>
            <a:satOff val="0"/>
            <a:lumOff val="0"/>
            <a:alphaOff val="0"/>
          </a:sysClr>
        </a:solidFill>
        <a:ln w="12700" cap="flat" cmpd="sng" algn="ctr">
          <a:solidFill>
            <a:srgbClr val="8F67D7"/>
          </a:solidFill>
          <a:prstDash val="solid"/>
          <a:miter lim="800000"/>
        </a:ln>
        <a:effectLst/>
      </dgm:spPr>
      <dgm:t>
        <a:bodyPr/>
        <a:lstStyle/>
        <a:p>
          <a:pPr algn="l">
            <a:buChar char="•"/>
          </a:pPr>
          <a:r>
            <a:rPr lang="en-US" sz="1400" b="0" dirty="0">
              <a:solidFill>
                <a:sysClr val="windowText" lastClr="000000">
                  <a:hueOff val="0"/>
                  <a:satOff val="0"/>
                  <a:lumOff val="0"/>
                  <a:alphaOff val="0"/>
                </a:sysClr>
              </a:solidFill>
              <a:latin typeface="Calibri" panose="020F0502020204030204"/>
              <a:ea typeface="+mn-ea"/>
              <a:cs typeface="+mn-cs"/>
            </a:rPr>
            <a:t>Design and launch bilingual digital safe space kits</a:t>
          </a:r>
        </a:p>
      </dgm:t>
    </dgm:pt>
    <dgm:pt modelId="{3D87C9A4-6164-44F5-81E6-562FEEC82885}" type="parTrans" cxnId="{A993D290-5608-47E2-9ADB-1496B865659B}">
      <dgm:prSet/>
      <dgm:spPr/>
      <dgm:t>
        <a:bodyPr/>
        <a:lstStyle/>
        <a:p>
          <a:pPr algn="l"/>
          <a:endParaRPr lang="en-US"/>
        </a:p>
      </dgm:t>
    </dgm:pt>
    <dgm:pt modelId="{FA2A762B-DB19-47F8-82BF-535BBDE16055}" type="sibTrans" cxnId="{A993D290-5608-47E2-9ADB-1496B865659B}">
      <dgm:prSet/>
      <dgm:spPr/>
      <dgm:t>
        <a:bodyPr/>
        <a:lstStyle/>
        <a:p>
          <a:pPr algn="l"/>
          <a:endParaRPr lang="en-US"/>
        </a:p>
      </dgm:t>
    </dgm:pt>
    <dgm:pt modelId="{21CB470A-BDBE-445B-9215-15871DF8EDEE}" type="pres">
      <dgm:prSet presAssocID="{1F0A95D1-19D3-4D06-9A1D-5F7201121A96}" presName="linearFlow" presStyleCnt="0">
        <dgm:presLayoutVars>
          <dgm:dir/>
          <dgm:animLvl val="lvl"/>
          <dgm:resizeHandles val="exact"/>
        </dgm:presLayoutVars>
      </dgm:prSet>
      <dgm:spPr/>
    </dgm:pt>
    <dgm:pt modelId="{00534AEB-C98F-4568-A27F-8183AED71671}" type="pres">
      <dgm:prSet presAssocID="{35A68C3D-0065-4FD6-AC56-7A666334928C}" presName="composite" presStyleCnt="0"/>
      <dgm:spPr/>
    </dgm:pt>
    <dgm:pt modelId="{B1A361E3-60AC-4FB5-800D-05E1CC2FE0A6}" type="pres">
      <dgm:prSet presAssocID="{35A68C3D-0065-4FD6-AC56-7A666334928C}" presName="parentText" presStyleLbl="alignNode1" presStyleIdx="0" presStyleCnt="6">
        <dgm:presLayoutVars>
          <dgm:chMax val="1"/>
          <dgm:bulletEnabled val="1"/>
        </dgm:presLayoutVars>
      </dgm:prSet>
      <dgm:spPr/>
    </dgm:pt>
    <dgm:pt modelId="{B971270E-4786-417A-9BAB-961AEC333DAA}" type="pres">
      <dgm:prSet presAssocID="{35A68C3D-0065-4FD6-AC56-7A666334928C}" presName="descendantText" presStyleLbl="alignAcc1" presStyleIdx="0" presStyleCnt="6">
        <dgm:presLayoutVars>
          <dgm:bulletEnabled val="1"/>
        </dgm:presLayoutVars>
      </dgm:prSet>
      <dgm:spPr/>
    </dgm:pt>
    <dgm:pt modelId="{1861D065-6FA3-48F2-89CA-3F8876988E79}" type="pres">
      <dgm:prSet presAssocID="{0639E24C-70F2-40F5-BE39-3AAB81CCD0DC}" presName="sp" presStyleCnt="0"/>
      <dgm:spPr/>
    </dgm:pt>
    <dgm:pt modelId="{213B9E93-59C6-417F-B302-CD744A477CB2}" type="pres">
      <dgm:prSet presAssocID="{8E2392C6-39A4-4271-9B5E-5818D6B72215}" presName="composite" presStyleCnt="0"/>
      <dgm:spPr/>
    </dgm:pt>
    <dgm:pt modelId="{3BEC914B-94CF-4FCF-802B-49C087ADB637}" type="pres">
      <dgm:prSet presAssocID="{8E2392C6-39A4-4271-9B5E-5818D6B72215}" presName="parentText" presStyleLbl="alignNode1" presStyleIdx="1" presStyleCnt="6">
        <dgm:presLayoutVars>
          <dgm:chMax val="1"/>
          <dgm:bulletEnabled val="1"/>
        </dgm:presLayoutVars>
      </dgm:prSet>
      <dgm:spPr/>
    </dgm:pt>
    <dgm:pt modelId="{50DE3468-82FD-45E4-A716-9B9127DE2285}" type="pres">
      <dgm:prSet presAssocID="{8E2392C6-39A4-4271-9B5E-5818D6B72215}" presName="descendantText" presStyleLbl="alignAcc1" presStyleIdx="1" presStyleCnt="6">
        <dgm:presLayoutVars>
          <dgm:bulletEnabled val="1"/>
        </dgm:presLayoutVars>
      </dgm:prSet>
      <dgm:spPr/>
    </dgm:pt>
    <dgm:pt modelId="{91E66F31-3CF1-481C-A011-EB94F0E5A7A1}" type="pres">
      <dgm:prSet presAssocID="{C18F8BFB-AB4D-4D8C-A3BC-CA607960378F}" presName="sp" presStyleCnt="0"/>
      <dgm:spPr/>
    </dgm:pt>
    <dgm:pt modelId="{45545890-C066-4FD3-A11C-6DA35BE66F5B}" type="pres">
      <dgm:prSet presAssocID="{7CAA45E5-C4F2-4866-BA46-EE11781DFB3C}" presName="composite" presStyleCnt="0"/>
      <dgm:spPr/>
    </dgm:pt>
    <dgm:pt modelId="{A7E9EB91-DFA6-4453-BCCE-DB73D430455D}" type="pres">
      <dgm:prSet presAssocID="{7CAA45E5-C4F2-4866-BA46-EE11781DFB3C}" presName="parentText" presStyleLbl="alignNode1" presStyleIdx="2" presStyleCnt="6">
        <dgm:presLayoutVars>
          <dgm:chMax val="1"/>
          <dgm:bulletEnabled val="1"/>
        </dgm:presLayoutVars>
      </dgm:prSet>
      <dgm:spPr/>
    </dgm:pt>
    <dgm:pt modelId="{C8CFA2F5-3CA2-423E-BBD0-0B58A489E56D}" type="pres">
      <dgm:prSet presAssocID="{7CAA45E5-C4F2-4866-BA46-EE11781DFB3C}" presName="descendantText" presStyleLbl="alignAcc1" presStyleIdx="2" presStyleCnt="6">
        <dgm:presLayoutVars>
          <dgm:bulletEnabled val="1"/>
        </dgm:presLayoutVars>
      </dgm:prSet>
      <dgm:spPr/>
    </dgm:pt>
    <dgm:pt modelId="{4A6BC5B0-0033-4F77-ADAF-5A2136220C8F}" type="pres">
      <dgm:prSet presAssocID="{F147C6E5-42DB-4109-9619-5E50BEA4A52F}" presName="sp" presStyleCnt="0"/>
      <dgm:spPr/>
    </dgm:pt>
    <dgm:pt modelId="{4A505E68-D6EE-40D7-AB78-07115E58F88B}" type="pres">
      <dgm:prSet presAssocID="{06945BC9-3BD1-4D63-AA96-D353C0C8B0A4}" presName="composite" presStyleCnt="0"/>
      <dgm:spPr/>
    </dgm:pt>
    <dgm:pt modelId="{275705E4-0AD6-42C8-B694-B80AB95139C9}" type="pres">
      <dgm:prSet presAssocID="{06945BC9-3BD1-4D63-AA96-D353C0C8B0A4}" presName="parentText" presStyleLbl="alignNode1" presStyleIdx="3" presStyleCnt="6">
        <dgm:presLayoutVars>
          <dgm:chMax val="1"/>
          <dgm:bulletEnabled val="1"/>
        </dgm:presLayoutVars>
      </dgm:prSet>
      <dgm:spPr/>
    </dgm:pt>
    <dgm:pt modelId="{F01111E3-F79B-400C-87F9-A4F6C543F99C}" type="pres">
      <dgm:prSet presAssocID="{06945BC9-3BD1-4D63-AA96-D353C0C8B0A4}" presName="descendantText" presStyleLbl="alignAcc1" presStyleIdx="3" presStyleCnt="6">
        <dgm:presLayoutVars>
          <dgm:bulletEnabled val="1"/>
        </dgm:presLayoutVars>
      </dgm:prSet>
      <dgm:spPr/>
    </dgm:pt>
    <dgm:pt modelId="{D565A0E3-0FE5-46B9-AEFD-5AD1382B2279}" type="pres">
      <dgm:prSet presAssocID="{360D7FA6-1D34-4ECE-B8BF-2BD900862BF6}" presName="sp" presStyleCnt="0"/>
      <dgm:spPr/>
    </dgm:pt>
    <dgm:pt modelId="{9AF51717-9574-4991-941C-2850BE785209}" type="pres">
      <dgm:prSet presAssocID="{C8C023FF-D850-4E2B-BF26-D7E1F241EB10}" presName="composite" presStyleCnt="0"/>
      <dgm:spPr/>
    </dgm:pt>
    <dgm:pt modelId="{AD41A459-B4E1-4896-9F9F-4BFAD6BE0893}" type="pres">
      <dgm:prSet presAssocID="{C8C023FF-D850-4E2B-BF26-D7E1F241EB10}" presName="parentText" presStyleLbl="alignNode1" presStyleIdx="4" presStyleCnt="6">
        <dgm:presLayoutVars>
          <dgm:chMax val="1"/>
          <dgm:bulletEnabled val="1"/>
        </dgm:presLayoutVars>
      </dgm:prSet>
      <dgm:spPr/>
    </dgm:pt>
    <dgm:pt modelId="{948106E5-D2F8-4266-B8C1-DA5C5ECA6CEF}" type="pres">
      <dgm:prSet presAssocID="{C8C023FF-D850-4E2B-BF26-D7E1F241EB10}" presName="descendantText" presStyleLbl="alignAcc1" presStyleIdx="4" presStyleCnt="6">
        <dgm:presLayoutVars>
          <dgm:bulletEnabled val="1"/>
        </dgm:presLayoutVars>
      </dgm:prSet>
      <dgm:spPr/>
    </dgm:pt>
    <dgm:pt modelId="{1BC2D000-423F-446D-8A29-00D54AB47DE3}" type="pres">
      <dgm:prSet presAssocID="{6F38B61D-2148-4F56-9038-3F4F6EEDB8A5}" presName="sp" presStyleCnt="0"/>
      <dgm:spPr/>
    </dgm:pt>
    <dgm:pt modelId="{8B43E0EA-8ECE-4292-A3DE-D93D431C8DE3}" type="pres">
      <dgm:prSet presAssocID="{440B2F01-0603-4BF9-A8F4-AC5AED5C37B2}" presName="composite" presStyleCnt="0"/>
      <dgm:spPr/>
    </dgm:pt>
    <dgm:pt modelId="{1F16BA4A-6110-440D-BE44-FE21EDB64EAC}" type="pres">
      <dgm:prSet presAssocID="{440B2F01-0603-4BF9-A8F4-AC5AED5C37B2}" presName="parentText" presStyleLbl="alignNode1" presStyleIdx="5" presStyleCnt="6">
        <dgm:presLayoutVars>
          <dgm:chMax val="1"/>
          <dgm:bulletEnabled val="1"/>
        </dgm:presLayoutVars>
      </dgm:prSet>
      <dgm:spPr/>
    </dgm:pt>
    <dgm:pt modelId="{55055AF6-196A-4822-B0BA-40A3CE4A1F61}" type="pres">
      <dgm:prSet presAssocID="{440B2F01-0603-4BF9-A8F4-AC5AED5C37B2}" presName="descendantText" presStyleLbl="alignAcc1" presStyleIdx="5" presStyleCnt="6">
        <dgm:presLayoutVars>
          <dgm:bulletEnabled val="1"/>
        </dgm:presLayoutVars>
      </dgm:prSet>
      <dgm:spPr>
        <a:prstGeom prst="round2SameRect">
          <a:avLst/>
        </a:prstGeom>
      </dgm:spPr>
    </dgm:pt>
  </dgm:ptLst>
  <dgm:cxnLst>
    <dgm:cxn modelId="{75581101-6A07-4B2A-89AA-A435746D98AA}" srcId="{06945BC9-3BD1-4D63-AA96-D353C0C8B0A4}" destId="{E3EF6274-A087-4CB4-BA5C-5925A3151433}" srcOrd="0" destOrd="0" parTransId="{AEC492A6-EE01-448C-99E9-115900B94E84}" sibTransId="{95AC404A-B113-4D5F-A683-A9F95E0C2208}"/>
    <dgm:cxn modelId="{9A4ECB05-AF6D-4100-A9ED-C71C19E0076F}" type="presOf" srcId="{0C1D3DC9-786C-43F8-8DD0-1801D0478247}" destId="{50DE3468-82FD-45E4-A716-9B9127DE2285}" srcOrd="0" destOrd="0" presId="urn:microsoft.com/office/officeart/2005/8/layout/chevron2"/>
    <dgm:cxn modelId="{841DA00B-8243-4890-9F89-B1D4955BF0B7}" type="presOf" srcId="{5D1922F3-80D2-4ECF-AB58-B8FA6BB42931}" destId="{C8CFA2F5-3CA2-423E-BBD0-0B58A489E56D}" srcOrd="0" destOrd="1" presId="urn:microsoft.com/office/officeart/2005/8/layout/chevron2"/>
    <dgm:cxn modelId="{A96D751D-5A34-4BF8-B0D0-6FF72AE833C6}" srcId="{1F0A95D1-19D3-4D06-9A1D-5F7201121A96}" destId="{440B2F01-0603-4BF9-A8F4-AC5AED5C37B2}" srcOrd="5" destOrd="0" parTransId="{4C59DFFA-AA65-49B3-8D0F-FF15D2708AB3}" sibTransId="{AD21B054-2FFA-4427-9B2B-56E449EC5535}"/>
    <dgm:cxn modelId="{CB544521-51B3-48F3-8BA0-8BFD71DFEBB0}" type="presOf" srcId="{F4D63BE3-AA5F-4D00-B92F-09CE87B09F6E}" destId="{948106E5-D2F8-4266-B8C1-DA5C5ECA6CEF}" srcOrd="0" destOrd="0" presId="urn:microsoft.com/office/officeart/2005/8/layout/chevron2"/>
    <dgm:cxn modelId="{E024A026-5400-4472-9959-1563C9A9962A}" type="presOf" srcId="{440B2F01-0603-4BF9-A8F4-AC5AED5C37B2}" destId="{1F16BA4A-6110-440D-BE44-FE21EDB64EAC}" srcOrd="0" destOrd="0" presId="urn:microsoft.com/office/officeart/2005/8/layout/chevron2"/>
    <dgm:cxn modelId="{962AF326-6CF3-4F5B-82D2-E6E4DC4C1F3F}" type="presOf" srcId="{7CAA45E5-C4F2-4866-BA46-EE11781DFB3C}" destId="{A7E9EB91-DFA6-4453-BCCE-DB73D430455D}" srcOrd="0" destOrd="0" presId="urn:microsoft.com/office/officeart/2005/8/layout/chevron2"/>
    <dgm:cxn modelId="{07F90C29-F2EA-45BB-9C38-08AA30B34A4F}" type="presOf" srcId="{8E2392C6-39A4-4271-9B5E-5818D6B72215}" destId="{3BEC914B-94CF-4FCF-802B-49C087ADB637}" srcOrd="0" destOrd="0" presId="urn:microsoft.com/office/officeart/2005/8/layout/chevron2"/>
    <dgm:cxn modelId="{817ABF2E-EC45-4A62-9B44-85D2FD6F72DB}" type="presOf" srcId="{1F0A95D1-19D3-4D06-9A1D-5F7201121A96}" destId="{21CB470A-BDBE-445B-9215-15871DF8EDEE}" srcOrd="0" destOrd="0" presId="urn:microsoft.com/office/officeart/2005/8/layout/chevron2"/>
    <dgm:cxn modelId="{A80CCE33-0982-4891-943F-5F9DED71141C}" srcId="{06945BC9-3BD1-4D63-AA96-D353C0C8B0A4}" destId="{A3853453-8850-4E22-A2C6-40CEBE02C09E}" srcOrd="1" destOrd="0" parTransId="{79B3F408-8336-4A32-A445-682B78767D95}" sibTransId="{3A87E9B9-FBF7-420E-BE0D-A4F8D2D91468}"/>
    <dgm:cxn modelId="{CE40FE34-1BB1-41AB-9E07-EFA6CB0D3A4E}" srcId="{1F0A95D1-19D3-4D06-9A1D-5F7201121A96}" destId="{8E2392C6-39A4-4271-9B5E-5818D6B72215}" srcOrd="1" destOrd="0" parTransId="{9D11C1EB-2698-411E-BC54-A729C5FD7FBA}" sibTransId="{C18F8BFB-AB4D-4D8C-A3BC-CA607960378F}"/>
    <dgm:cxn modelId="{4A58C940-3E47-4F81-B17A-4C9E732CEAE5}" srcId="{35A68C3D-0065-4FD6-AC56-7A666334928C}" destId="{B2BB99E1-4794-4ECD-AA3F-7CEC07C5E12E}" srcOrd="0" destOrd="0" parTransId="{D09C9537-96ED-47F4-B099-A9A096996764}" sibTransId="{6364C619-C264-4758-8F80-6B71957704FE}"/>
    <dgm:cxn modelId="{CB7C365E-1A7A-48E5-B396-E5D8BEC5300E}" type="presOf" srcId="{939BD139-3725-4B48-B00E-57E3D89948CA}" destId="{55055AF6-196A-4822-B0BA-40A3CE4A1F61}" srcOrd="0" destOrd="1" presId="urn:microsoft.com/office/officeart/2005/8/layout/chevron2"/>
    <dgm:cxn modelId="{840B4241-2705-4F1A-AE91-0C2E91152BE3}" srcId="{1F0A95D1-19D3-4D06-9A1D-5F7201121A96}" destId="{7CAA45E5-C4F2-4866-BA46-EE11781DFB3C}" srcOrd="2" destOrd="0" parTransId="{FDBD62A5-B23D-462F-92A7-740FF81F31F8}" sibTransId="{F147C6E5-42DB-4109-9619-5E50BEA4A52F}"/>
    <dgm:cxn modelId="{D24F0668-3DB4-4823-A45F-3F8C1E7760F6}" srcId="{7CAA45E5-C4F2-4866-BA46-EE11781DFB3C}" destId="{557BF0CC-1D4D-41F1-8221-8004D8728D98}" srcOrd="0" destOrd="0" parTransId="{52A1A5CC-15E0-4FBB-ADE8-101D91F5349C}" sibTransId="{C792ADB3-4552-4E64-BDBB-3CC1172FA737}"/>
    <dgm:cxn modelId="{D598126A-FDED-460F-8020-9250C688A3AD}" srcId="{1F0A95D1-19D3-4D06-9A1D-5F7201121A96}" destId="{C8C023FF-D850-4E2B-BF26-D7E1F241EB10}" srcOrd="4" destOrd="0" parTransId="{00BFE626-89C0-4DC0-9601-D25938F02FB8}" sibTransId="{6F38B61D-2148-4F56-9038-3F4F6EEDB8A5}"/>
    <dgm:cxn modelId="{DB53F754-AD59-486B-B497-5724594E1E41}" type="presOf" srcId="{E3EF6274-A087-4CB4-BA5C-5925A3151433}" destId="{F01111E3-F79B-400C-87F9-A4F6C543F99C}" srcOrd="0" destOrd="0" presId="urn:microsoft.com/office/officeart/2005/8/layout/chevron2"/>
    <dgm:cxn modelId="{9C3F065A-FF06-4F5B-B541-F40B8E0E9EA8}" type="presOf" srcId="{A3853453-8850-4E22-A2C6-40CEBE02C09E}" destId="{F01111E3-F79B-400C-87F9-A4F6C543F99C}" srcOrd="0" destOrd="1" presId="urn:microsoft.com/office/officeart/2005/8/layout/chevron2"/>
    <dgm:cxn modelId="{8C138A80-315C-48A2-8C10-0F92F83C838A}" type="presOf" srcId="{B2BB99E1-4794-4ECD-AA3F-7CEC07C5E12E}" destId="{B971270E-4786-417A-9BAB-961AEC333DAA}" srcOrd="0" destOrd="0" presId="urn:microsoft.com/office/officeart/2005/8/layout/chevron2"/>
    <dgm:cxn modelId="{F1CE0282-2D7F-47F8-9152-AA3502E138EB}" srcId="{C8C023FF-D850-4E2B-BF26-D7E1F241EB10}" destId="{F4D63BE3-AA5F-4D00-B92F-09CE87B09F6E}" srcOrd="0" destOrd="0" parTransId="{926CD02B-AA68-40B3-BF5B-13307055E698}" sibTransId="{DFA409D8-E4AB-4FCB-858F-38A4C9E7B542}"/>
    <dgm:cxn modelId="{A787578E-2AE4-4A51-A1A1-83D398241919}" srcId="{C8C023FF-D850-4E2B-BF26-D7E1F241EB10}" destId="{35C7B77B-C5FC-46C6-9C99-1508BE0CBA44}" srcOrd="1" destOrd="0" parTransId="{1BC6310A-A86F-4C91-89C3-A07B5F5328E5}" sibTransId="{59160EA8-50D3-40C9-94D9-42980152D3C4}"/>
    <dgm:cxn modelId="{A993D290-5608-47E2-9ADB-1496B865659B}" srcId="{440B2F01-0603-4BF9-A8F4-AC5AED5C37B2}" destId="{E279325C-8F10-4237-9E42-AD9394086657}" srcOrd="0" destOrd="0" parTransId="{3D87C9A4-6164-44F5-81E6-562FEEC82885}" sibTransId="{FA2A762B-DB19-47F8-82BF-535BBDE16055}"/>
    <dgm:cxn modelId="{21C18B93-0D28-4C6C-857A-2305F1598EF4}" srcId="{1F0A95D1-19D3-4D06-9A1D-5F7201121A96}" destId="{06945BC9-3BD1-4D63-AA96-D353C0C8B0A4}" srcOrd="3" destOrd="0" parTransId="{1BF4DE4E-47F3-4006-B045-E068D20027C4}" sibTransId="{360D7FA6-1D34-4ECE-B8BF-2BD900862BF6}"/>
    <dgm:cxn modelId="{1DBE7EA5-5130-49B8-A765-A4E6D18C387F}" type="presOf" srcId="{289BCDEE-8DE0-4248-8412-740E48CED9FB}" destId="{B971270E-4786-417A-9BAB-961AEC333DAA}" srcOrd="0" destOrd="1" presId="urn:microsoft.com/office/officeart/2005/8/layout/chevron2"/>
    <dgm:cxn modelId="{FE4D87AE-E990-4133-9E0D-7A909FF3FC52}" srcId="{8E2392C6-39A4-4271-9B5E-5818D6B72215}" destId="{0C1D3DC9-786C-43F8-8DD0-1801D0478247}" srcOrd="0" destOrd="0" parTransId="{1025875C-3FA1-45D1-8723-0462766EB409}" sibTransId="{E9AB4E49-270F-46C8-B3A1-394C25890B95}"/>
    <dgm:cxn modelId="{AF3937AF-CE8E-4657-ACD9-54BF278BAC08}" type="presOf" srcId="{557BF0CC-1D4D-41F1-8221-8004D8728D98}" destId="{C8CFA2F5-3CA2-423E-BBD0-0B58A489E56D}" srcOrd="0" destOrd="0" presId="urn:microsoft.com/office/officeart/2005/8/layout/chevron2"/>
    <dgm:cxn modelId="{23C552C1-EBE3-4924-B8F7-EB077A93B50C}" srcId="{7CAA45E5-C4F2-4866-BA46-EE11781DFB3C}" destId="{5D1922F3-80D2-4ECF-AB58-B8FA6BB42931}" srcOrd="1" destOrd="0" parTransId="{BAB54782-0201-4DDE-9592-91DDB99E8F3B}" sibTransId="{87145847-CECD-4DA2-8DAF-C78DCDD373B9}"/>
    <dgm:cxn modelId="{968D96CB-36CF-496F-BF55-F637C630A8B9}" type="presOf" srcId="{E279325C-8F10-4237-9E42-AD9394086657}" destId="{55055AF6-196A-4822-B0BA-40A3CE4A1F61}" srcOrd="0" destOrd="0" presId="urn:microsoft.com/office/officeart/2005/8/layout/chevron2"/>
    <dgm:cxn modelId="{E98953D3-CBA0-40DF-A721-006F89716D13}" type="presOf" srcId="{C8C023FF-D850-4E2B-BF26-D7E1F241EB10}" destId="{AD41A459-B4E1-4896-9F9F-4BFAD6BE0893}" srcOrd="0" destOrd="0" presId="urn:microsoft.com/office/officeart/2005/8/layout/chevron2"/>
    <dgm:cxn modelId="{C3AEA0DF-B353-4439-8C4C-5CE83DDBD3C2}" type="presOf" srcId="{06945BC9-3BD1-4D63-AA96-D353C0C8B0A4}" destId="{275705E4-0AD6-42C8-B694-B80AB95139C9}" srcOrd="0" destOrd="0" presId="urn:microsoft.com/office/officeart/2005/8/layout/chevron2"/>
    <dgm:cxn modelId="{F7EA6CE0-6975-4AC3-89AC-F85FE6E66BFD}" srcId="{440B2F01-0603-4BF9-A8F4-AC5AED5C37B2}" destId="{939BD139-3725-4B48-B00E-57E3D89948CA}" srcOrd="1" destOrd="0" parTransId="{B8F0534C-F44C-4E40-A4BA-79904E54C978}" sibTransId="{854F3E07-647E-4A1C-9623-6DC5C665A17A}"/>
    <dgm:cxn modelId="{C00253E1-7176-41AE-B454-704FD87DCD44}" type="presOf" srcId="{35A68C3D-0065-4FD6-AC56-7A666334928C}" destId="{B1A361E3-60AC-4FB5-800D-05E1CC2FE0A6}" srcOrd="0" destOrd="0" presId="urn:microsoft.com/office/officeart/2005/8/layout/chevron2"/>
    <dgm:cxn modelId="{E88E2AE9-637A-4FAD-B971-828267DD1C5D}" type="presOf" srcId="{35C7B77B-C5FC-46C6-9C99-1508BE0CBA44}" destId="{948106E5-D2F8-4266-B8C1-DA5C5ECA6CEF}" srcOrd="0" destOrd="1" presId="urn:microsoft.com/office/officeart/2005/8/layout/chevron2"/>
    <dgm:cxn modelId="{1885A4F0-B62C-46E8-B6DC-989965648BC9}" srcId="{1F0A95D1-19D3-4D06-9A1D-5F7201121A96}" destId="{35A68C3D-0065-4FD6-AC56-7A666334928C}" srcOrd="0" destOrd="0" parTransId="{9D4CF036-A63E-4CFB-BED8-5879F2845C72}" sibTransId="{0639E24C-70F2-40F5-BE39-3AAB81CCD0DC}"/>
    <dgm:cxn modelId="{90090BF2-96D6-4022-91D8-F26FD84335AF}" srcId="{8E2392C6-39A4-4271-9B5E-5818D6B72215}" destId="{B770A177-1B64-4C20-8649-7997328FBB63}" srcOrd="1" destOrd="0" parTransId="{0222C5DE-0318-42A3-B8BB-CF4551810811}" sibTransId="{0FC2EA40-CA5E-47C9-8FE7-DDB6D1018487}"/>
    <dgm:cxn modelId="{473596F2-4AB1-47FE-9F27-E205E1C991D4}" type="presOf" srcId="{B770A177-1B64-4C20-8649-7997328FBB63}" destId="{50DE3468-82FD-45E4-A716-9B9127DE2285}" srcOrd="0" destOrd="1" presId="urn:microsoft.com/office/officeart/2005/8/layout/chevron2"/>
    <dgm:cxn modelId="{697F71F3-DE3B-4441-BA48-F766ABB39566}" srcId="{35A68C3D-0065-4FD6-AC56-7A666334928C}" destId="{289BCDEE-8DE0-4248-8412-740E48CED9FB}" srcOrd="1" destOrd="0" parTransId="{A39CF30C-4242-49FB-9C39-E08A54F0CAD8}" sibTransId="{8094150F-ED73-4AF6-AAF2-B3C39EBE69AE}"/>
    <dgm:cxn modelId="{90EB6AEA-A7B1-4939-AC4D-7993CF55DE63}" type="presParOf" srcId="{21CB470A-BDBE-445B-9215-15871DF8EDEE}" destId="{00534AEB-C98F-4568-A27F-8183AED71671}" srcOrd="0" destOrd="0" presId="urn:microsoft.com/office/officeart/2005/8/layout/chevron2"/>
    <dgm:cxn modelId="{1741CE4D-AC36-4262-8B7C-5FA1CFEEE100}" type="presParOf" srcId="{00534AEB-C98F-4568-A27F-8183AED71671}" destId="{B1A361E3-60AC-4FB5-800D-05E1CC2FE0A6}" srcOrd="0" destOrd="0" presId="urn:microsoft.com/office/officeart/2005/8/layout/chevron2"/>
    <dgm:cxn modelId="{E5482FFB-6BD7-4CEA-8A7D-374A5BAD9B42}" type="presParOf" srcId="{00534AEB-C98F-4568-A27F-8183AED71671}" destId="{B971270E-4786-417A-9BAB-961AEC333DAA}" srcOrd="1" destOrd="0" presId="urn:microsoft.com/office/officeart/2005/8/layout/chevron2"/>
    <dgm:cxn modelId="{66B59729-3759-4D66-AF60-AF6BA76488DA}" type="presParOf" srcId="{21CB470A-BDBE-445B-9215-15871DF8EDEE}" destId="{1861D065-6FA3-48F2-89CA-3F8876988E79}" srcOrd="1" destOrd="0" presId="urn:microsoft.com/office/officeart/2005/8/layout/chevron2"/>
    <dgm:cxn modelId="{5BFF0000-0569-45BD-895F-23DFBC9FAE4F}" type="presParOf" srcId="{21CB470A-BDBE-445B-9215-15871DF8EDEE}" destId="{213B9E93-59C6-417F-B302-CD744A477CB2}" srcOrd="2" destOrd="0" presId="urn:microsoft.com/office/officeart/2005/8/layout/chevron2"/>
    <dgm:cxn modelId="{91F2F714-C69D-4485-ADE8-D3BFAC7B9BA9}" type="presParOf" srcId="{213B9E93-59C6-417F-B302-CD744A477CB2}" destId="{3BEC914B-94CF-4FCF-802B-49C087ADB637}" srcOrd="0" destOrd="0" presId="urn:microsoft.com/office/officeart/2005/8/layout/chevron2"/>
    <dgm:cxn modelId="{8D6B56D6-B93B-46E6-AB19-F85316877D80}" type="presParOf" srcId="{213B9E93-59C6-417F-B302-CD744A477CB2}" destId="{50DE3468-82FD-45E4-A716-9B9127DE2285}" srcOrd="1" destOrd="0" presId="urn:microsoft.com/office/officeart/2005/8/layout/chevron2"/>
    <dgm:cxn modelId="{A7871179-B732-4532-B07E-B249065F6C24}" type="presParOf" srcId="{21CB470A-BDBE-445B-9215-15871DF8EDEE}" destId="{91E66F31-3CF1-481C-A011-EB94F0E5A7A1}" srcOrd="3" destOrd="0" presId="urn:microsoft.com/office/officeart/2005/8/layout/chevron2"/>
    <dgm:cxn modelId="{FE58DE74-1AC1-4D46-A053-8B3266856E89}" type="presParOf" srcId="{21CB470A-BDBE-445B-9215-15871DF8EDEE}" destId="{45545890-C066-4FD3-A11C-6DA35BE66F5B}" srcOrd="4" destOrd="0" presId="urn:microsoft.com/office/officeart/2005/8/layout/chevron2"/>
    <dgm:cxn modelId="{EA23E242-EAC6-475B-BFB1-03F5119F34B1}" type="presParOf" srcId="{45545890-C066-4FD3-A11C-6DA35BE66F5B}" destId="{A7E9EB91-DFA6-4453-BCCE-DB73D430455D}" srcOrd="0" destOrd="0" presId="urn:microsoft.com/office/officeart/2005/8/layout/chevron2"/>
    <dgm:cxn modelId="{87A9F227-9107-402D-882B-967966E86605}" type="presParOf" srcId="{45545890-C066-4FD3-A11C-6DA35BE66F5B}" destId="{C8CFA2F5-3CA2-423E-BBD0-0B58A489E56D}" srcOrd="1" destOrd="0" presId="urn:microsoft.com/office/officeart/2005/8/layout/chevron2"/>
    <dgm:cxn modelId="{6B8295BD-5936-4071-B0B9-CC4559197439}" type="presParOf" srcId="{21CB470A-BDBE-445B-9215-15871DF8EDEE}" destId="{4A6BC5B0-0033-4F77-ADAF-5A2136220C8F}" srcOrd="5" destOrd="0" presId="urn:microsoft.com/office/officeart/2005/8/layout/chevron2"/>
    <dgm:cxn modelId="{AC36EDE2-1E1C-416D-A62E-E5EC712094D4}" type="presParOf" srcId="{21CB470A-BDBE-445B-9215-15871DF8EDEE}" destId="{4A505E68-D6EE-40D7-AB78-07115E58F88B}" srcOrd="6" destOrd="0" presId="urn:microsoft.com/office/officeart/2005/8/layout/chevron2"/>
    <dgm:cxn modelId="{D083FBFC-F651-4B94-B012-E419C8E9C3E3}" type="presParOf" srcId="{4A505E68-D6EE-40D7-AB78-07115E58F88B}" destId="{275705E4-0AD6-42C8-B694-B80AB95139C9}" srcOrd="0" destOrd="0" presId="urn:microsoft.com/office/officeart/2005/8/layout/chevron2"/>
    <dgm:cxn modelId="{C1B8FD56-6B58-4626-B23D-1565EC8377D3}" type="presParOf" srcId="{4A505E68-D6EE-40D7-AB78-07115E58F88B}" destId="{F01111E3-F79B-400C-87F9-A4F6C543F99C}" srcOrd="1" destOrd="0" presId="urn:microsoft.com/office/officeart/2005/8/layout/chevron2"/>
    <dgm:cxn modelId="{2D2B43AA-C351-40FC-BB18-C610F8BEFC71}" type="presParOf" srcId="{21CB470A-BDBE-445B-9215-15871DF8EDEE}" destId="{D565A0E3-0FE5-46B9-AEFD-5AD1382B2279}" srcOrd="7" destOrd="0" presId="urn:microsoft.com/office/officeart/2005/8/layout/chevron2"/>
    <dgm:cxn modelId="{E85490B3-2B71-4486-B4DE-2D15298EA2B1}" type="presParOf" srcId="{21CB470A-BDBE-445B-9215-15871DF8EDEE}" destId="{9AF51717-9574-4991-941C-2850BE785209}" srcOrd="8" destOrd="0" presId="urn:microsoft.com/office/officeart/2005/8/layout/chevron2"/>
    <dgm:cxn modelId="{70F64E1D-A5F8-438E-97FC-BC1C19F4BAEA}" type="presParOf" srcId="{9AF51717-9574-4991-941C-2850BE785209}" destId="{AD41A459-B4E1-4896-9F9F-4BFAD6BE0893}" srcOrd="0" destOrd="0" presId="urn:microsoft.com/office/officeart/2005/8/layout/chevron2"/>
    <dgm:cxn modelId="{FCD047A0-C85A-4507-B22A-9B19F41DB4FB}" type="presParOf" srcId="{9AF51717-9574-4991-941C-2850BE785209}" destId="{948106E5-D2F8-4266-B8C1-DA5C5ECA6CEF}" srcOrd="1" destOrd="0" presId="urn:microsoft.com/office/officeart/2005/8/layout/chevron2"/>
    <dgm:cxn modelId="{227DFB4B-EA9A-42B0-8B43-1291B59CAA1C}" type="presParOf" srcId="{21CB470A-BDBE-445B-9215-15871DF8EDEE}" destId="{1BC2D000-423F-446D-8A29-00D54AB47DE3}" srcOrd="9" destOrd="0" presId="urn:microsoft.com/office/officeart/2005/8/layout/chevron2"/>
    <dgm:cxn modelId="{9D1F04F8-54A5-4B17-A5A3-6AB2DA814AC4}" type="presParOf" srcId="{21CB470A-BDBE-445B-9215-15871DF8EDEE}" destId="{8B43E0EA-8ECE-4292-A3DE-D93D431C8DE3}" srcOrd="10" destOrd="0" presId="urn:microsoft.com/office/officeart/2005/8/layout/chevron2"/>
    <dgm:cxn modelId="{DE2ED448-A0A1-4EF7-8EC1-62607DD1F755}" type="presParOf" srcId="{8B43E0EA-8ECE-4292-A3DE-D93D431C8DE3}" destId="{1F16BA4A-6110-440D-BE44-FE21EDB64EAC}" srcOrd="0" destOrd="0" presId="urn:microsoft.com/office/officeart/2005/8/layout/chevron2"/>
    <dgm:cxn modelId="{28C28AA2-79A8-4CC5-B736-6F5CA7529572}" type="presParOf" srcId="{8B43E0EA-8ECE-4292-A3DE-D93D431C8DE3}" destId="{55055AF6-196A-4822-B0BA-40A3CE4A1F6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EE5EAD-6F79-4FE4-8B90-AF3F3310787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10DDDAF-6FC6-4E7B-87D3-DC0CEC699430}">
      <dgm:prSet custT="1"/>
      <dgm:spPr/>
      <dgm:t>
        <a:bodyPr/>
        <a:lstStyle/>
        <a:p>
          <a:r>
            <a:rPr lang="en-US" sz="2800" dirty="0"/>
            <a:t>Work as a team to focus on one (ok, maybe two!) “How Might We” questions</a:t>
          </a:r>
        </a:p>
      </dgm:t>
    </dgm:pt>
    <dgm:pt modelId="{9C42EBBB-49DB-4514-9DDE-B038EE507945}" type="parTrans" cxnId="{64748C83-3578-4015-9252-B16292EDD853}">
      <dgm:prSet/>
      <dgm:spPr/>
      <dgm:t>
        <a:bodyPr/>
        <a:lstStyle/>
        <a:p>
          <a:endParaRPr lang="en-US"/>
        </a:p>
      </dgm:t>
    </dgm:pt>
    <dgm:pt modelId="{3EED0E8A-FE5B-4EBC-BE10-2EE320C9D426}" type="sibTrans" cxnId="{64748C83-3578-4015-9252-B16292EDD853}">
      <dgm:prSet/>
      <dgm:spPr/>
      <dgm:t>
        <a:bodyPr/>
        <a:lstStyle/>
        <a:p>
          <a:endParaRPr lang="en-US"/>
        </a:p>
      </dgm:t>
    </dgm:pt>
    <dgm:pt modelId="{03D407FB-49A3-4B0C-B787-125AB947373F}">
      <dgm:prSet custT="1"/>
      <dgm:spPr/>
      <dgm:t>
        <a:bodyPr/>
        <a:lstStyle/>
        <a:p>
          <a:r>
            <a:rPr lang="en-US" sz="2800" b="0" i="0" baseline="0" dirty="0"/>
            <a:t>Throw a lot of ideas out there and see what sticks!</a:t>
          </a:r>
          <a:endParaRPr lang="en-US" sz="2800" dirty="0"/>
        </a:p>
      </dgm:t>
    </dgm:pt>
    <dgm:pt modelId="{DD821C44-DB66-45FC-B276-B6D7A8682F51}" type="parTrans" cxnId="{00812DDF-5DEF-49A7-992B-1ECDC8BD0F7E}">
      <dgm:prSet/>
      <dgm:spPr/>
      <dgm:t>
        <a:bodyPr/>
        <a:lstStyle/>
        <a:p>
          <a:endParaRPr lang="en-US"/>
        </a:p>
      </dgm:t>
    </dgm:pt>
    <dgm:pt modelId="{EEADDD42-29FA-4E81-842D-B02FA5F21047}" type="sibTrans" cxnId="{00812DDF-5DEF-49A7-992B-1ECDC8BD0F7E}">
      <dgm:prSet/>
      <dgm:spPr/>
      <dgm:t>
        <a:bodyPr/>
        <a:lstStyle/>
        <a:p>
          <a:endParaRPr lang="en-US"/>
        </a:p>
      </dgm:t>
    </dgm:pt>
    <dgm:pt modelId="{C9889BD3-A1B5-432A-B00D-A2AE31A99915}">
      <dgm:prSet custT="1"/>
      <dgm:spPr/>
      <dgm:t>
        <a:bodyPr/>
        <a:lstStyle/>
        <a:p>
          <a:r>
            <a:rPr lang="en-US" sz="2800" b="0" i="0" baseline="0" dirty="0"/>
            <a:t>Develop a specific </a:t>
          </a:r>
          <a:r>
            <a:rPr lang="en-US" sz="2800" dirty="0"/>
            <a:t>concept/project/item to address that “How Might We”.</a:t>
          </a:r>
        </a:p>
      </dgm:t>
    </dgm:pt>
    <dgm:pt modelId="{D11FBA57-B5DD-4FAE-84EB-CA487419517C}" type="parTrans" cxnId="{D44D10A2-F336-4B98-A553-A9E409CEFEEE}">
      <dgm:prSet/>
      <dgm:spPr/>
      <dgm:t>
        <a:bodyPr/>
        <a:lstStyle/>
        <a:p>
          <a:endParaRPr lang="en-US"/>
        </a:p>
      </dgm:t>
    </dgm:pt>
    <dgm:pt modelId="{E8A717BD-E50E-4089-B70A-BF6C2DBF9A18}" type="sibTrans" cxnId="{D44D10A2-F336-4B98-A553-A9E409CEFEEE}">
      <dgm:prSet/>
      <dgm:spPr/>
      <dgm:t>
        <a:bodyPr/>
        <a:lstStyle/>
        <a:p>
          <a:endParaRPr lang="en-US"/>
        </a:p>
      </dgm:t>
    </dgm:pt>
    <dgm:pt modelId="{ACAEC26B-B89C-4BFE-BE60-DC9407EE6DFC}">
      <dgm:prSet custT="1"/>
      <dgm:spPr/>
      <dgm:t>
        <a:bodyPr/>
        <a:lstStyle/>
        <a:p>
          <a:r>
            <a:rPr lang="en-US" sz="2800" b="0" i="0" baseline="0" dirty="0"/>
            <a:t>Consider: our collective bandwidth and ability to get this done, project feasibility, how this solution addresses the issues that came up in our data collection, what’s the scope?</a:t>
          </a:r>
          <a:endParaRPr lang="en-US" sz="2800" dirty="0"/>
        </a:p>
      </dgm:t>
    </dgm:pt>
    <dgm:pt modelId="{00DFFE23-C0D9-4316-A396-EC5460945427}" type="parTrans" cxnId="{7191AE17-65DC-4599-921C-CED7ADDA155D}">
      <dgm:prSet/>
      <dgm:spPr/>
      <dgm:t>
        <a:bodyPr/>
        <a:lstStyle/>
        <a:p>
          <a:endParaRPr lang="en-US"/>
        </a:p>
      </dgm:t>
    </dgm:pt>
    <dgm:pt modelId="{B7C78957-6B16-4B59-B02D-B20BA2C89267}" type="sibTrans" cxnId="{7191AE17-65DC-4599-921C-CED7ADDA155D}">
      <dgm:prSet/>
      <dgm:spPr/>
      <dgm:t>
        <a:bodyPr/>
        <a:lstStyle/>
        <a:p>
          <a:endParaRPr lang="en-US"/>
        </a:p>
      </dgm:t>
    </dgm:pt>
    <dgm:pt modelId="{39EE0DBC-939A-4657-BA3B-1E830B5F2F43}" type="pres">
      <dgm:prSet presAssocID="{56EE5EAD-6F79-4FE4-8B90-AF3F33107871}" presName="vert0" presStyleCnt="0">
        <dgm:presLayoutVars>
          <dgm:dir/>
          <dgm:animOne val="branch"/>
          <dgm:animLvl val="lvl"/>
        </dgm:presLayoutVars>
      </dgm:prSet>
      <dgm:spPr/>
    </dgm:pt>
    <dgm:pt modelId="{1DC707F0-3E8F-4539-9858-FEF7CEA4F66E}" type="pres">
      <dgm:prSet presAssocID="{C10DDDAF-6FC6-4E7B-87D3-DC0CEC699430}" presName="thickLine" presStyleLbl="alignNode1" presStyleIdx="0" presStyleCnt="4"/>
      <dgm:spPr/>
    </dgm:pt>
    <dgm:pt modelId="{DDAB0BF3-300F-48B5-951C-3371CF3C86CB}" type="pres">
      <dgm:prSet presAssocID="{C10DDDAF-6FC6-4E7B-87D3-DC0CEC699430}" presName="horz1" presStyleCnt="0"/>
      <dgm:spPr/>
    </dgm:pt>
    <dgm:pt modelId="{954EC534-4738-468B-8BBE-6F2315556B03}" type="pres">
      <dgm:prSet presAssocID="{C10DDDAF-6FC6-4E7B-87D3-DC0CEC699430}" presName="tx1" presStyleLbl="revTx" presStyleIdx="0" presStyleCnt="4"/>
      <dgm:spPr/>
    </dgm:pt>
    <dgm:pt modelId="{524FC03E-26E5-4BE2-B9B0-FBB3699392B0}" type="pres">
      <dgm:prSet presAssocID="{C10DDDAF-6FC6-4E7B-87D3-DC0CEC699430}" presName="vert1" presStyleCnt="0"/>
      <dgm:spPr/>
    </dgm:pt>
    <dgm:pt modelId="{D61303E0-E64C-44F4-899A-89B960B32ED7}" type="pres">
      <dgm:prSet presAssocID="{03D407FB-49A3-4B0C-B787-125AB947373F}" presName="thickLine" presStyleLbl="alignNode1" presStyleIdx="1" presStyleCnt="4"/>
      <dgm:spPr/>
    </dgm:pt>
    <dgm:pt modelId="{7375BB3F-5713-4B72-8902-9B5C7FEEEFE5}" type="pres">
      <dgm:prSet presAssocID="{03D407FB-49A3-4B0C-B787-125AB947373F}" presName="horz1" presStyleCnt="0"/>
      <dgm:spPr/>
    </dgm:pt>
    <dgm:pt modelId="{13793579-5291-44A4-8C64-4CA94CA9A0F1}" type="pres">
      <dgm:prSet presAssocID="{03D407FB-49A3-4B0C-B787-125AB947373F}" presName="tx1" presStyleLbl="revTx" presStyleIdx="1" presStyleCnt="4"/>
      <dgm:spPr/>
    </dgm:pt>
    <dgm:pt modelId="{FAF4A3B4-FC98-42E1-A0D4-A2ABE702B838}" type="pres">
      <dgm:prSet presAssocID="{03D407FB-49A3-4B0C-B787-125AB947373F}" presName="vert1" presStyleCnt="0"/>
      <dgm:spPr/>
    </dgm:pt>
    <dgm:pt modelId="{F00AE3F9-47FE-47C2-901E-30F7F1075030}" type="pres">
      <dgm:prSet presAssocID="{C9889BD3-A1B5-432A-B00D-A2AE31A99915}" presName="thickLine" presStyleLbl="alignNode1" presStyleIdx="2" presStyleCnt="4"/>
      <dgm:spPr/>
    </dgm:pt>
    <dgm:pt modelId="{D2F5120B-C0BB-425B-9846-C0E61CA65183}" type="pres">
      <dgm:prSet presAssocID="{C9889BD3-A1B5-432A-B00D-A2AE31A99915}" presName="horz1" presStyleCnt="0"/>
      <dgm:spPr/>
    </dgm:pt>
    <dgm:pt modelId="{440785EE-6F99-4085-91B4-A4AA3065F48D}" type="pres">
      <dgm:prSet presAssocID="{C9889BD3-A1B5-432A-B00D-A2AE31A99915}" presName="tx1" presStyleLbl="revTx" presStyleIdx="2" presStyleCnt="4"/>
      <dgm:spPr/>
    </dgm:pt>
    <dgm:pt modelId="{35D7F7CB-E28C-4819-9F0A-935645CB2045}" type="pres">
      <dgm:prSet presAssocID="{C9889BD3-A1B5-432A-B00D-A2AE31A99915}" presName="vert1" presStyleCnt="0"/>
      <dgm:spPr/>
    </dgm:pt>
    <dgm:pt modelId="{F579C538-E43D-4B1C-9CF1-EF4FA3636DB6}" type="pres">
      <dgm:prSet presAssocID="{ACAEC26B-B89C-4BFE-BE60-DC9407EE6DFC}" presName="thickLine" presStyleLbl="alignNode1" presStyleIdx="3" presStyleCnt="4"/>
      <dgm:spPr/>
    </dgm:pt>
    <dgm:pt modelId="{281A394E-D46D-478A-AA16-3453AB516FAA}" type="pres">
      <dgm:prSet presAssocID="{ACAEC26B-B89C-4BFE-BE60-DC9407EE6DFC}" presName="horz1" presStyleCnt="0"/>
      <dgm:spPr/>
    </dgm:pt>
    <dgm:pt modelId="{57AAA245-B17F-415D-B179-D1647271CB06}" type="pres">
      <dgm:prSet presAssocID="{ACAEC26B-B89C-4BFE-BE60-DC9407EE6DFC}" presName="tx1" presStyleLbl="revTx" presStyleIdx="3" presStyleCnt="4"/>
      <dgm:spPr/>
    </dgm:pt>
    <dgm:pt modelId="{3D8FEFB7-268A-469A-901A-02EC3321F3AE}" type="pres">
      <dgm:prSet presAssocID="{ACAEC26B-B89C-4BFE-BE60-DC9407EE6DFC}" presName="vert1" presStyleCnt="0"/>
      <dgm:spPr/>
    </dgm:pt>
  </dgm:ptLst>
  <dgm:cxnLst>
    <dgm:cxn modelId="{AB326C0E-2EA8-41E3-AD6A-4722D743600B}" type="presOf" srcId="{C9889BD3-A1B5-432A-B00D-A2AE31A99915}" destId="{440785EE-6F99-4085-91B4-A4AA3065F48D}" srcOrd="0" destOrd="0" presId="urn:microsoft.com/office/officeart/2008/layout/LinedList"/>
    <dgm:cxn modelId="{7191AE17-65DC-4599-921C-CED7ADDA155D}" srcId="{56EE5EAD-6F79-4FE4-8B90-AF3F33107871}" destId="{ACAEC26B-B89C-4BFE-BE60-DC9407EE6DFC}" srcOrd="3" destOrd="0" parTransId="{00DFFE23-C0D9-4316-A396-EC5460945427}" sibTransId="{B7C78957-6B16-4B59-B02D-B20BA2C89267}"/>
    <dgm:cxn modelId="{45ED7A5B-B365-4C70-930A-B47E76218E7F}" type="presOf" srcId="{ACAEC26B-B89C-4BFE-BE60-DC9407EE6DFC}" destId="{57AAA245-B17F-415D-B179-D1647271CB06}" srcOrd="0" destOrd="0" presId="urn:microsoft.com/office/officeart/2008/layout/LinedList"/>
    <dgm:cxn modelId="{240F7267-96F5-4E13-805B-791EB4A0FA23}" type="presOf" srcId="{56EE5EAD-6F79-4FE4-8B90-AF3F33107871}" destId="{39EE0DBC-939A-4657-BA3B-1E830B5F2F43}" srcOrd="0" destOrd="0" presId="urn:microsoft.com/office/officeart/2008/layout/LinedList"/>
    <dgm:cxn modelId="{64748C83-3578-4015-9252-B16292EDD853}" srcId="{56EE5EAD-6F79-4FE4-8B90-AF3F33107871}" destId="{C10DDDAF-6FC6-4E7B-87D3-DC0CEC699430}" srcOrd="0" destOrd="0" parTransId="{9C42EBBB-49DB-4514-9DDE-B038EE507945}" sibTransId="{3EED0E8A-FE5B-4EBC-BE10-2EE320C9D426}"/>
    <dgm:cxn modelId="{D44D10A2-F336-4B98-A553-A9E409CEFEEE}" srcId="{56EE5EAD-6F79-4FE4-8B90-AF3F33107871}" destId="{C9889BD3-A1B5-432A-B00D-A2AE31A99915}" srcOrd="2" destOrd="0" parTransId="{D11FBA57-B5DD-4FAE-84EB-CA487419517C}" sibTransId="{E8A717BD-E50E-4089-B70A-BF6C2DBF9A18}"/>
    <dgm:cxn modelId="{D9349EC8-39A2-4695-8CE8-DC901AE15582}" type="presOf" srcId="{03D407FB-49A3-4B0C-B787-125AB947373F}" destId="{13793579-5291-44A4-8C64-4CA94CA9A0F1}" srcOrd="0" destOrd="0" presId="urn:microsoft.com/office/officeart/2008/layout/LinedList"/>
    <dgm:cxn modelId="{8E6172CE-0E29-4B51-98F6-5332F39D0C89}" type="presOf" srcId="{C10DDDAF-6FC6-4E7B-87D3-DC0CEC699430}" destId="{954EC534-4738-468B-8BBE-6F2315556B03}" srcOrd="0" destOrd="0" presId="urn:microsoft.com/office/officeart/2008/layout/LinedList"/>
    <dgm:cxn modelId="{00812DDF-5DEF-49A7-992B-1ECDC8BD0F7E}" srcId="{56EE5EAD-6F79-4FE4-8B90-AF3F33107871}" destId="{03D407FB-49A3-4B0C-B787-125AB947373F}" srcOrd="1" destOrd="0" parTransId="{DD821C44-DB66-45FC-B276-B6D7A8682F51}" sibTransId="{EEADDD42-29FA-4E81-842D-B02FA5F21047}"/>
    <dgm:cxn modelId="{A502193B-23FD-4BA4-8CB7-5FBE412E2877}" type="presParOf" srcId="{39EE0DBC-939A-4657-BA3B-1E830B5F2F43}" destId="{1DC707F0-3E8F-4539-9858-FEF7CEA4F66E}" srcOrd="0" destOrd="0" presId="urn:microsoft.com/office/officeart/2008/layout/LinedList"/>
    <dgm:cxn modelId="{D25EA6B4-6734-426A-80D3-6071E615D25E}" type="presParOf" srcId="{39EE0DBC-939A-4657-BA3B-1E830B5F2F43}" destId="{DDAB0BF3-300F-48B5-951C-3371CF3C86CB}" srcOrd="1" destOrd="0" presId="urn:microsoft.com/office/officeart/2008/layout/LinedList"/>
    <dgm:cxn modelId="{EEA12B86-9D70-4FDD-A640-870B6A4F2E95}" type="presParOf" srcId="{DDAB0BF3-300F-48B5-951C-3371CF3C86CB}" destId="{954EC534-4738-468B-8BBE-6F2315556B03}" srcOrd="0" destOrd="0" presId="urn:microsoft.com/office/officeart/2008/layout/LinedList"/>
    <dgm:cxn modelId="{5C186E4B-BCF6-446B-80AD-54CCBE897D29}" type="presParOf" srcId="{DDAB0BF3-300F-48B5-951C-3371CF3C86CB}" destId="{524FC03E-26E5-4BE2-B9B0-FBB3699392B0}" srcOrd="1" destOrd="0" presId="urn:microsoft.com/office/officeart/2008/layout/LinedList"/>
    <dgm:cxn modelId="{E4BBE0A0-F51C-4C2F-A5D6-6A516180FDAE}" type="presParOf" srcId="{39EE0DBC-939A-4657-BA3B-1E830B5F2F43}" destId="{D61303E0-E64C-44F4-899A-89B960B32ED7}" srcOrd="2" destOrd="0" presId="urn:microsoft.com/office/officeart/2008/layout/LinedList"/>
    <dgm:cxn modelId="{D16217D9-B27C-4BDD-AFBC-070E93521109}" type="presParOf" srcId="{39EE0DBC-939A-4657-BA3B-1E830B5F2F43}" destId="{7375BB3F-5713-4B72-8902-9B5C7FEEEFE5}" srcOrd="3" destOrd="0" presId="urn:microsoft.com/office/officeart/2008/layout/LinedList"/>
    <dgm:cxn modelId="{EF246D97-7D56-40F4-984A-A07A4E2DA627}" type="presParOf" srcId="{7375BB3F-5713-4B72-8902-9B5C7FEEEFE5}" destId="{13793579-5291-44A4-8C64-4CA94CA9A0F1}" srcOrd="0" destOrd="0" presId="urn:microsoft.com/office/officeart/2008/layout/LinedList"/>
    <dgm:cxn modelId="{A861DE42-BF60-465E-9533-CFD0AE7DC30C}" type="presParOf" srcId="{7375BB3F-5713-4B72-8902-9B5C7FEEEFE5}" destId="{FAF4A3B4-FC98-42E1-A0D4-A2ABE702B838}" srcOrd="1" destOrd="0" presId="urn:microsoft.com/office/officeart/2008/layout/LinedList"/>
    <dgm:cxn modelId="{EB3687A8-4878-4710-93FD-3300BD479FC3}" type="presParOf" srcId="{39EE0DBC-939A-4657-BA3B-1E830B5F2F43}" destId="{F00AE3F9-47FE-47C2-901E-30F7F1075030}" srcOrd="4" destOrd="0" presId="urn:microsoft.com/office/officeart/2008/layout/LinedList"/>
    <dgm:cxn modelId="{CFE9301F-8281-4916-87FC-B26F08D01935}" type="presParOf" srcId="{39EE0DBC-939A-4657-BA3B-1E830B5F2F43}" destId="{D2F5120B-C0BB-425B-9846-C0E61CA65183}" srcOrd="5" destOrd="0" presId="urn:microsoft.com/office/officeart/2008/layout/LinedList"/>
    <dgm:cxn modelId="{AEC2ABA9-E720-432B-84A9-654DD80A0F37}" type="presParOf" srcId="{D2F5120B-C0BB-425B-9846-C0E61CA65183}" destId="{440785EE-6F99-4085-91B4-A4AA3065F48D}" srcOrd="0" destOrd="0" presId="urn:microsoft.com/office/officeart/2008/layout/LinedList"/>
    <dgm:cxn modelId="{274866CA-84C5-4C09-B3D3-F6A79F9FC664}" type="presParOf" srcId="{D2F5120B-C0BB-425B-9846-C0E61CA65183}" destId="{35D7F7CB-E28C-4819-9F0A-935645CB2045}" srcOrd="1" destOrd="0" presId="urn:microsoft.com/office/officeart/2008/layout/LinedList"/>
    <dgm:cxn modelId="{051C3435-0C71-4885-B8A6-577DD7FA273B}" type="presParOf" srcId="{39EE0DBC-939A-4657-BA3B-1E830B5F2F43}" destId="{F579C538-E43D-4B1C-9CF1-EF4FA3636DB6}" srcOrd="6" destOrd="0" presId="urn:microsoft.com/office/officeart/2008/layout/LinedList"/>
    <dgm:cxn modelId="{844304E0-49F9-469B-800D-EC44B762609E}" type="presParOf" srcId="{39EE0DBC-939A-4657-BA3B-1E830B5F2F43}" destId="{281A394E-D46D-478A-AA16-3453AB516FAA}" srcOrd="7" destOrd="0" presId="urn:microsoft.com/office/officeart/2008/layout/LinedList"/>
    <dgm:cxn modelId="{D2C12105-7F10-4449-82EE-9FF16DE536EF}" type="presParOf" srcId="{281A394E-D46D-478A-AA16-3453AB516FAA}" destId="{57AAA245-B17F-415D-B179-D1647271CB06}" srcOrd="0" destOrd="0" presId="urn:microsoft.com/office/officeart/2008/layout/LinedList"/>
    <dgm:cxn modelId="{BA4A168C-153A-416F-A9D2-5628F0E9EF21}" type="presParOf" srcId="{281A394E-D46D-478A-AA16-3453AB516FAA}" destId="{3D8FEFB7-268A-469A-901A-02EC3321F3A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361E3-60AC-4FB5-800D-05E1CC2FE0A6}">
      <dsp:nvSpPr>
        <dsp:cNvPr id="0" name=""/>
        <dsp:cNvSpPr/>
      </dsp:nvSpPr>
      <dsp:spPr>
        <a:xfrm rot="5400000">
          <a:off x="-140568" y="142681"/>
          <a:ext cx="937120" cy="655984"/>
        </a:xfrm>
        <a:prstGeom prst="chevron">
          <a:avLst/>
        </a:prstGeom>
        <a:solidFill>
          <a:srgbClr val="D94945"/>
        </a:solidFill>
        <a:ln w="12700" cap="flat" cmpd="sng" algn="ctr">
          <a:solidFill>
            <a:srgbClr val="ED7D3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JAN</a:t>
          </a:r>
        </a:p>
      </dsp:txBody>
      <dsp:txXfrm rot="-5400000">
        <a:off x="0" y="330105"/>
        <a:ext cx="655984" cy="281136"/>
      </dsp:txXfrm>
    </dsp:sp>
    <dsp:sp modelId="{B971270E-4786-417A-9BAB-961AEC333DAA}">
      <dsp:nvSpPr>
        <dsp:cNvPr id="0" name=""/>
        <dsp:cNvSpPr/>
      </dsp:nvSpPr>
      <dsp:spPr>
        <a:xfrm rot="5400000">
          <a:off x="3322101" y="-2664003"/>
          <a:ext cx="609128" cy="5941361"/>
        </a:xfrm>
        <a:prstGeom prst="round2SameRect">
          <a:avLst/>
        </a:prstGeom>
        <a:solidFill>
          <a:sysClr val="window" lastClr="FFFFFF">
            <a:alpha val="90000"/>
            <a:hueOff val="0"/>
            <a:satOff val="0"/>
            <a:lumOff val="0"/>
            <a:alphaOff val="0"/>
          </a:sysClr>
        </a:solidFill>
        <a:ln w="12700" cap="flat" cmpd="sng" algn="ctr">
          <a:solidFill>
            <a:srgbClr val="D9494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Finalize outreach plan and staff survey based on LHNC partner feedback</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Finalize groups/ individuals for interviews</a:t>
          </a:r>
        </a:p>
      </dsp:txBody>
      <dsp:txXfrm rot="-5400000">
        <a:off x="655985" y="31848"/>
        <a:ext cx="5911626" cy="549658"/>
      </dsp:txXfrm>
    </dsp:sp>
    <dsp:sp modelId="{3BEC914B-94CF-4FCF-802B-49C087ADB637}">
      <dsp:nvSpPr>
        <dsp:cNvPr id="0" name=""/>
        <dsp:cNvSpPr/>
      </dsp:nvSpPr>
      <dsp:spPr>
        <a:xfrm rot="5400000">
          <a:off x="-140568" y="982108"/>
          <a:ext cx="937120" cy="655984"/>
        </a:xfrm>
        <a:prstGeom prst="chevron">
          <a:avLst/>
        </a:prstGeom>
        <a:solidFill>
          <a:srgbClr val="ED7D31"/>
        </a:solidFill>
        <a:ln w="12700" cap="flat" cmpd="sng" algn="ctr">
          <a:solidFill>
            <a:srgbClr val="ED7D3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 lastClr="FFFFFF"/>
              </a:solidFill>
              <a:latin typeface="Calibri" panose="020F0502020204030204"/>
              <a:ea typeface="+mn-ea"/>
              <a:cs typeface="+mn-cs"/>
            </a:rPr>
            <a:t>FEB</a:t>
          </a:r>
        </a:p>
      </dsp:txBody>
      <dsp:txXfrm rot="-5400000">
        <a:off x="0" y="1169532"/>
        <a:ext cx="655984" cy="281136"/>
      </dsp:txXfrm>
    </dsp:sp>
    <dsp:sp modelId="{50DE3468-82FD-45E4-A716-9B9127DE2285}">
      <dsp:nvSpPr>
        <dsp:cNvPr id="0" name=""/>
        <dsp:cNvSpPr/>
      </dsp:nvSpPr>
      <dsp:spPr>
        <a:xfrm rot="5400000">
          <a:off x="3322101" y="-1824576"/>
          <a:ext cx="609128" cy="5941361"/>
        </a:xfrm>
        <a:prstGeom prst="round2SameRect">
          <a:avLst/>
        </a:prstGeom>
        <a:solidFill>
          <a:sysClr val="window" lastClr="FFFFFF">
            <a:alpha val="90000"/>
            <a:hueOff val="0"/>
            <a:satOff val="0"/>
            <a:lumOff val="0"/>
            <a:alphaOff val="0"/>
          </a:sysClr>
        </a:solidFill>
        <a:ln w="12700" cap="flat" cmpd="sng" algn="ctr">
          <a:solidFill>
            <a:srgbClr val="ED7D3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Connect with school staff to discuss project</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Schedule &amp; begin interviews</a:t>
          </a:r>
        </a:p>
      </dsp:txBody>
      <dsp:txXfrm rot="-5400000">
        <a:off x="655985" y="871275"/>
        <a:ext cx="5911626" cy="549658"/>
      </dsp:txXfrm>
    </dsp:sp>
    <dsp:sp modelId="{A7E9EB91-DFA6-4453-BCCE-DB73D430455D}">
      <dsp:nvSpPr>
        <dsp:cNvPr id="0" name=""/>
        <dsp:cNvSpPr/>
      </dsp:nvSpPr>
      <dsp:spPr>
        <a:xfrm rot="5400000">
          <a:off x="-140568" y="1821534"/>
          <a:ext cx="937120" cy="655984"/>
        </a:xfrm>
        <a:prstGeom prst="chevron">
          <a:avLst/>
        </a:prstGeom>
        <a:solidFill>
          <a:srgbClr val="FFC000">
            <a:hueOff val="0"/>
            <a:satOff val="0"/>
            <a:lumOff val="0"/>
            <a:alphaOff val="0"/>
          </a:srgbClr>
        </a:solidFill>
        <a:ln w="12700" cap="flat" cmpd="sng" algn="ctr">
          <a:solidFill>
            <a:srgbClr val="FFC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l"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MAR-APR</a:t>
          </a:r>
        </a:p>
      </dsp:txBody>
      <dsp:txXfrm rot="-5400000">
        <a:off x="0" y="2008958"/>
        <a:ext cx="655984" cy="281136"/>
      </dsp:txXfrm>
    </dsp:sp>
    <dsp:sp modelId="{C8CFA2F5-3CA2-423E-BBD0-0B58A489E56D}">
      <dsp:nvSpPr>
        <dsp:cNvPr id="0" name=""/>
        <dsp:cNvSpPr/>
      </dsp:nvSpPr>
      <dsp:spPr>
        <a:xfrm rot="5400000">
          <a:off x="3322101" y="-985149"/>
          <a:ext cx="609128" cy="5941361"/>
        </a:xfrm>
        <a:prstGeom prst="round2SameRect">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Send out staff survey</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Update Roadmap to Inclusivity based on interview/survey feedback</a:t>
          </a:r>
        </a:p>
      </dsp:txBody>
      <dsp:txXfrm rot="-5400000">
        <a:off x="655985" y="1710702"/>
        <a:ext cx="5911626" cy="549658"/>
      </dsp:txXfrm>
    </dsp:sp>
    <dsp:sp modelId="{275705E4-0AD6-42C8-B694-B80AB95139C9}">
      <dsp:nvSpPr>
        <dsp:cNvPr id="0" name=""/>
        <dsp:cNvSpPr/>
      </dsp:nvSpPr>
      <dsp:spPr>
        <a:xfrm rot="5400000">
          <a:off x="-140568" y="2660961"/>
          <a:ext cx="937120" cy="655984"/>
        </a:xfrm>
        <a:prstGeom prst="chevron">
          <a:avLst/>
        </a:prstGeom>
        <a:solidFill>
          <a:srgbClr val="70AD47"/>
        </a:solidFill>
        <a:ln w="12700" cap="flat" cmpd="sng" algn="ctr">
          <a:solidFill>
            <a:srgbClr val="70AD4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l"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MAY-JUN</a:t>
          </a:r>
        </a:p>
      </dsp:txBody>
      <dsp:txXfrm rot="-5400000">
        <a:off x="0" y="2848385"/>
        <a:ext cx="655984" cy="281136"/>
      </dsp:txXfrm>
    </dsp:sp>
    <dsp:sp modelId="{F01111E3-F79B-400C-87F9-A4F6C543F99C}">
      <dsp:nvSpPr>
        <dsp:cNvPr id="0" name=""/>
        <dsp:cNvSpPr/>
      </dsp:nvSpPr>
      <dsp:spPr>
        <a:xfrm rot="5400000">
          <a:off x="3322101" y="-145723"/>
          <a:ext cx="609128" cy="5941361"/>
        </a:xfrm>
        <a:prstGeom prst="round2SameRect">
          <a:avLst/>
        </a:prstGeom>
        <a:solidFill>
          <a:sysClr val="window" lastClr="FFFFFF">
            <a:alpha val="90000"/>
            <a:hueOff val="0"/>
            <a:satOff val="0"/>
            <a:lumOff val="0"/>
            <a:alphaOff val="0"/>
          </a:sysClr>
        </a:solidFill>
        <a:ln w="12700" cap="flat" cmpd="sng" algn="ctr">
          <a:solidFill>
            <a:srgbClr val="70AD4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Update existing kits based on feedback</a:t>
          </a:r>
        </a:p>
        <a:p>
          <a:pPr marL="114300" lvl="1" indent="-114300" algn="l" defTabSz="622300">
            <a:lnSpc>
              <a:spcPct val="90000"/>
            </a:lnSpc>
            <a:spcBef>
              <a:spcPct val="0"/>
            </a:spcBef>
            <a:spcAft>
              <a:spcPct val="15000"/>
            </a:spcAft>
            <a:buChar char="•"/>
          </a:pPr>
          <a:r>
            <a:rPr lang="en-US" sz="1400" b="0" kern="1200" dirty="0">
              <a:solidFill>
                <a:sysClr val="windowText" lastClr="000000">
                  <a:hueOff val="0"/>
                  <a:satOff val="0"/>
                  <a:lumOff val="0"/>
                  <a:alphaOff val="0"/>
                </a:sysClr>
              </a:solidFill>
              <a:latin typeface="Calibri" panose="020F0502020204030204"/>
              <a:ea typeface="+mn-ea"/>
              <a:cs typeface="+mn-cs"/>
            </a:rPr>
            <a:t>Safe space kit distribution at county Pride events</a:t>
          </a:r>
        </a:p>
      </dsp:txBody>
      <dsp:txXfrm rot="-5400000">
        <a:off x="655985" y="2550128"/>
        <a:ext cx="5911626" cy="549658"/>
      </dsp:txXfrm>
    </dsp:sp>
    <dsp:sp modelId="{AD41A459-B4E1-4896-9F9F-4BFAD6BE0893}">
      <dsp:nvSpPr>
        <dsp:cNvPr id="0" name=""/>
        <dsp:cNvSpPr/>
      </dsp:nvSpPr>
      <dsp:spPr>
        <a:xfrm rot="5400000">
          <a:off x="-140568" y="3500388"/>
          <a:ext cx="937120" cy="655984"/>
        </a:xfrm>
        <a:prstGeom prst="chevron">
          <a:avLst/>
        </a:prstGeom>
        <a:solidFill>
          <a:srgbClr val="4472C4"/>
        </a:solidFill>
        <a:ln w="12700" cap="flat" cmpd="sng" algn="ctr">
          <a:solidFill>
            <a:srgbClr val="4472C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JUL</a:t>
          </a:r>
        </a:p>
      </dsp:txBody>
      <dsp:txXfrm rot="-5400000">
        <a:off x="0" y="3687812"/>
        <a:ext cx="655984" cy="281136"/>
      </dsp:txXfrm>
    </dsp:sp>
    <dsp:sp modelId="{948106E5-D2F8-4266-B8C1-DA5C5ECA6CEF}">
      <dsp:nvSpPr>
        <dsp:cNvPr id="0" name=""/>
        <dsp:cNvSpPr/>
      </dsp:nvSpPr>
      <dsp:spPr>
        <a:xfrm rot="5400000">
          <a:off x="3322101" y="693703"/>
          <a:ext cx="609128" cy="5941361"/>
        </a:xfrm>
        <a:prstGeom prst="round2SameRect">
          <a:avLst/>
        </a:prstGeom>
        <a:solidFill>
          <a:sysClr val="window" lastClr="FFFFFF">
            <a:alpha val="90000"/>
            <a:hueOff val="0"/>
            <a:satOff val="0"/>
            <a:lumOff val="0"/>
            <a:alphaOff val="0"/>
          </a:sysClr>
        </a:solidFill>
        <a:ln w="12700" cap="flat" cmpd="sng" algn="ctr">
          <a:solidFill>
            <a:srgbClr val="4472C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0" kern="1200" dirty="0">
              <a:solidFill>
                <a:sysClr val="windowText" lastClr="000000">
                  <a:hueOff val="0"/>
                  <a:satOff val="0"/>
                  <a:lumOff val="0"/>
                  <a:alphaOff val="0"/>
                </a:sysClr>
              </a:solidFill>
              <a:latin typeface="Calibri" panose="020F0502020204030204"/>
              <a:ea typeface="+mn-ea"/>
              <a:cs typeface="+mn-cs"/>
            </a:rPr>
            <a:t>Ideate based on interview data and create prototype</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Reconnect with students and school staff to discuss project findings</a:t>
          </a:r>
        </a:p>
      </dsp:txBody>
      <dsp:txXfrm rot="-5400000">
        <a:off x="655985" y="3389555"/>
        <a:ext cx="5911626" cy="549658"/>
      </dsp:txXfrm>
    </dsp:sp>
    <dsp:sp modelId="{1F16BA4A-6110-440D-BE44-FE21EDB64EAC}">
      <dsp:nvSpPr>
        <dsp:cNvPr id="0" name=""/>
        <dsp:cNvSpPr/>
      </dsp:nvSpPr>
      <dsp:spPr>
        <a:xfrm rot="5400000">
          <a:off x="-140568" y="4339815"/>
          <a:ext cx="937120" cy="655984"/>
        </a:xfrm>
        <a:prstGeom prst="chevron">
          <a:avLst/>
        </a:prstGeom>
        <a:solidFill>
          <a:srgbClr val="8F67D7"/>
        </a:solidFill>
        <a:ln w="12700" cap="flat" cmpd="sng" algn="ctr">
          <a:solidFill>
            <a:srgbClr val="8F67D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 lastClr="FFFFFF"/>
              </a:solidFill>
              <a:latin typeface="Calibri" panose="020F0502020204030204"/>
              <a:ea typeface="+mn-ea"/>
              <a:cs typeface="+mn-cs"/>
            </a:rPr>
            <a:t>AUG</a:t>
          </a:r>
        </a:p>
      </dsp:txBody>
      <dsp:txXfrm rot="-5400000">
        <a:off x="0" y="4527239"/>
        <a:ext cx="655984" cy="281136"/>
      </dsp:txXfrm>
    </dsp:sp>
    <dsp:sp modelId="{55055AF6-196A-4822-B0BA-40A3CE4A1F61}">
      <dsp:nvSpPr>
        <dsp:cNvPr id="0" name=""/>
        <dsp:cNvSpPr/>
      </dsp:nvSpPr>
      <dsp:spPr>
        <a:xfrm rot="5400000">
          <a:off x="3322101" y="1533130"/>
          <a:ext cx="609128" cy="5941361"/>
        </a:xfrm>
        <a:prstGeom prst="round2SameRect">
          <a:avLst/>
        </a:prstGeom>
        <a:solidFill>
          <a:sysClr val="window" lastClr="FFFFFF">
            <a:alpha val="90000"/>
            <a:hueOff val="0"/>
            <a:satOff val="0"/>
            <a:lumOff val="0"/>
            <a:alphaOff val="0"/>
          </a:sysClr>
        </a:solidFill>
        <a:ln w="12700" cap="flat" cmpd="sng" algn="ctr">
          <a:solidFill>
            <a:srgbClr val="8F67D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0" kern="1200" dirty="0">
              <a:solidFill>
                <a:sysClr val="windowText" lastClr="000000">
                  <a:hueOff val="0"/>
                  <a:satOff val="0"/>
                  <a:lumOff val="0"/>
                  <a:alphaOff val="0"/>
                </a:sysClr>
              </a:solidFill>
              <a:latin typeface="Calibri" panose="020F0502020204030204"/>
              <a:ea typeface="+mn-ea"/>
              <a:cs typeface="+mn-cs"/>
            </a:rPr>
            <a:t>Design and launch bilingual digital safe space kits</a:t>
          </a:r>
        </a:p>
        <a:p>
          <a:pPr marL="114300" lvl="1" indent="-114300" algn="l" defTabSz="622300">
            <a:lnSpc>
              <a:spcPct val="90000"/>
            </a:lnSpc>
            <a:spcBef>
              <a:spcPct val="0"/>
            </a:spcBef>
            <a:spcAft>
              <a:spcPct val="15000"/>
            </a:spcAft>
            <a:buChar char="•"/>
          </a:pPr>
          <a:r>
            <a:rPr lang="en-US" sz="1400" b="1" kern="1200" dirty="0">
              <a:solidFill>
                <a:sysClr val="windowText" lastClr="000000">
                  <a:hueOff val="0"/>
                  <a:satOff val="0"/>
                  <a:lumOff val="0"/>
                  <a:alphaOff val="0"/>
                </a:sysClr>
              </a:solidFill>
              <a:latin typeface="Calibri" panose="020F0502020204030204"/>
              <a:ea typeface="+mn-ea"/>
              <a:cs typeface="+mn-cs"/>
            </a:rPr>
            <a:t>Design and launch prototype for 23/24 school year</a:t>
          </a:r>
        </a:p>
      </dsp:txBody>
      <dsp:txXfrm rot="-5400000">
        <a:off x="655985" y="4228982"/>
        <a:ext cx="5911626" cy="5496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707F0-3E8F-4539-9858-FEF7CEA4F66E}">
      <dsp:nvSpPr>
        <dsp:cNvPr id="0" name=""/>
        <dsp:cNvSpPr/>
      </dsp:nvSpPr>
      <dsp:spPr>
        <a:xfrm>
          <a:off x="0" y="0"/>
          <a:ext cx="6248400" cy="0"/>
        </a:xfrm>
        <a:prstGeom prst="lin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4EC534-4738-468B-8BBE-6F2315556B03}">
      <dsp:nvSpPr>
        <dsp:cNvPr id="0" name=""/>
        <dsp:cNvSpPr/>
      </dsp:nvSpPr>
      <dsp:spPr>
        <a:xfrm>
          <a:off x="0" y="0"/>
          <a:ext cx="62484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Work as a team to focus on one (ok, maybe two!) “How Might We” questions</a:t>
          </a:r>
        </a:p>
      </dsp:txBody>
      <dsp:txXfrm>
        <a:off x="0" y="0"/>
        <a:ext cx="6248400" cy="1414065"/>
      </dsp:txXfrm>
    </dsp:sp>
    <dsp:sp modelId="{D61303E0-E64C-44F4-899A-89B960B32ED7}">
      <dsp:nvSpPr>
        <dsp:cNvPr id="0" name=""/>
        <dsp:cNvSpPr/>
      </dsp:nvSpPr>
      <dsp:spPr>
        <a:xfrm>
          <a:off x="0" y="1414065"/>
          <a:ext cx="6248400" cy="0"/>
        </a:xfrm>
        <a:prstGeom prst="line">
          <a:avLst/>
        </a:prstGeom>
        <a:solidFill>
          <a:schemeClr val="accent2">
            <a:hueOff val="-485121"/>
            <a:satOff val="-27976"/>
            <a:lumOff val="2876"/>
            <a:alphaOff val="0"/>
          </a:schemeClr>
        </a:solidFill>
        <a:ln w="12700" cap="flat" cmpd="sng" algn="in">
          <a:solidFill>
            <a:schemeClr val="accent2">
              <a:hueOff val="-485121"/>
              <a:satOff val="-27976"/>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793579-5291-44A4-8C64-4CA94CA9A0F1}">
      <dsp:nvSpPr>
        <dsp:cNvPr id="0" name=""/>
        <dsp:cNvSpPr/>
      </dsp:nvSpPr>
      <dsp:spPr>
        <a:xfrm>
          <a:off x="0" y="1414065"/>
          <a:ext cx="62484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baseline="0" dirty="0"/>
            <a:t>Throw a lot of ideas out there and see what sticks!</a:t>
          </a:r>
          <a:endParaRPr lang="en-US" sz="2800" kern="1200" dirty="0"/>
        </a:p>
      </dsp:txBody>
      <dsp:txXfrm>
        <a:off x="0" y="1414065"/>
        <a:ext cx="6248400" cy="1414065"/>
      </dsp:txXfrm>
    </dsp:sp>
    <dsp:sp modelId="{F00AE3F9-47FE-47C2-901E-30F7F1075030}">
      <dsp:nvSpPr>
        <dsp:cNvPr id="0" name=""/>
        <dsp:cNvSpPr/>
      </dsp:nvSpPr>
      <dsp:spPr>
        <a:xfrm>
          <a:off x="0" y="2828131"/>
          <a:ext cx="6248400" cy="0"/>
        </a:xfrm>
        <a:prstGeom prst="line">
          <a:avLst/>
        </a:prstGeom>
        <a:solidFill>
          <a:schemeClr val="accent2">
            <a:hueOff val="-970242"/>
            <a:satOff val="-55952"/>
            <a:lumOff val="5752"/>
            <a:alphaOff val="0"/>
          </a:schemeClr>
        </a:solidFill>
        <a:ln w="12700" cap="flat" cmpd="sng" algn="in">
          <a:solidFill>
            <a:schemeClr val="accent2">
              <a:hueOff val="-970242"/>
              <a:satOff val="-55952"/>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0785EE-6F99-4085-91B4-A4AA3065F48D}">
      <dsp:nvSpPr>
        <dsp:cNvPr id="0" name=""/>
        <dsp:cNvSpPr/>
      </dsp:nvSpPr>
      <dsp:spPr>
        <a:xfrm>
          <a:off x="0" y="2828131"/>
          <a:ext cx="62484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baseline="0" dirty="0"/>
            <a:t>Develop a specific </a:t>
          </a:r>
          <a:r>
            <a:rPr lang="en-US" sz="2800" kern="1200" dirty="0"/>
            <a:t>concept/project/item to address that “How Might We”.</a:t>
          </a:r>
        </a:p>
      </dsp:txBody>
      <dsp:txXfrm>
        <a:off x="0" y="2828131"/>
        <a:ext cx="6248400" cy="1414065"/>
      </dsp:txXfrm>
    </dsp:sp>
    <dsp:sp modelId="{F579C538-E43D-4B1C-9CF1-EF4FA3636DB6}">
      <dsp:nvSpPr>
        <dsp:cNvPr id="0" name=""/>
        <dsp:cNvSpPr/>
      </dsp:nvSpPr>
      <dsp:spPr>
        <a:xfrm>
          <a:off x="0" y="4242197"/>
          <a:ext cx="6248400" cy="0"/>
        </a:xfrm>
        <a:prstGeom prst="line">
          <a:avLst/>
        </a:prstGeom>
        <a:solidFill>
          <a:schemeClr val="accent2">
            <a:hueOff val="-1455363"/>
            <a:satOff val="-83928"/>
            <a:lumOff val="8628"/>
            <a:alphaOff val="0"/>
          </a:schemeClr>
        </a:solidFill>
        <a:ln w="12700" cap="flat" cmpd="sng" algn="in">
          <a:solidFill>
            <a:schemeClr val="accent2">
              <a:hueOff val="-1455363"/>
              <a:satOff val="-83928"/>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AAA245-B17F-415D-B179-D1647271CB06}">
      <dsp:nvSpPr>
        <dsp:cNvPr id="0" name=""/>
        <dsp:cNvSpPr/>
      </dsp:nvSpPr>
      <dsp:spPr>
        <a:xfrm>
          <a:off x="0" y="4242197"/>
          <a:ext cx="62484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baseline="0" dirty="0"/>
            <a:t>Consider: our collective bandwidth and ability to get this done, project feasibility, how this solution addresses the issues that came up in our data collection, what’s the scope?</a:t>
          </a:r>
          <a:endParaRPr lang="en-US" sz="2800" kern="1200" dirty="0"/>
        </a:p>
      </dsp:txBody>
      <dsp:txXfrm>
        <a:off x="0" y="4242197"/>
        <a:ext cx="6248400" cy="14140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7C2A1-4329-460C-B332-2E7E500E69FE}"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52C21-DD57-4E9A-A5ED-4C1C324295F1}" type="slidenum">
              <a:rPr lang="en-US" smtClean="0"/>
              <a:t>‹#›</a:t>
            </a:fld>
            <a:endParaRPr lang="en-US"/>
          </a:p>
        </p:txBody>
      </p:sp>
    </p:spTree>
    <p:extLst>
      <p:ext uri="{BB962C8B-B14F-4D97-AF65-F5344CB8AC3E}">
        <p14:creationId xmlns:p14="http://schemas.microsoft.com/office/powerpoint/2010/main" val="368153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7405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530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923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US" sz="3200" dirty="0"/>
              <a:t>$4000 available to use</a:t>
            </a:r>
          </a:p>
          <a:p>
            <a:pPr marL="914400" lvl="1" indent="-457200">
              <a:buFont typeface="Arial" panose="020B0604020202020204" pitchFamily="34" charset="0"/>
              <a:buChar char="•"/>
            </a:pPr>
            <a:r>
              <a:rPr lang="en-US" sz="3200" dirty="0"/>
              <a:t>Allocation of funds</a:t>
            </a:r>
          </a:p>
          <a:p>
            <a:pPr marL="914400" lvl="1" indent="-457200">
              <a:buFont typeface="Arial" panose="020B0604020202020204" pitchFamily="34" charset="0"/>
              <a:buChar char="•"/>
            </a:pPr>
            <a:r>
              <a:rPr lang="en-US" sz="3200" dirty="0"/>
              <a:t>Stipends for youth </a:t>
            </a:r>
          </a:p>
          <a:p>
            <a:pPr marL="914400" lvl="1"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Timeline of Youth Event forum </a:t>
            </a:r>
          </a:p>
          <a:p>
            <a:pPr marL="914400" lvl="1" indent="-457200">
              <a:buFont typeface="Arial" panose="020B0604020202020204" pitchFamily="34" charset="0"/>
              <a:buChar char="•"/>
            </a:pPr>
            <a:r>
              <a:rPr lang="en-US" sz="3200" dirty="0"/>
              <a:t>Scope/scale of project</a:t>
            </a:r>
          </a:p>
          <a:p>
            <a:pPr marL="914400" lvl="1" indent="-457200">
              <a:buFont typeface="Arial" panose="020B0604020202020204" pitchFamily="34" charset="0"/>
              <a:buChar char="•"/>
            </a:pPr>
            <a:r>
              <a:rPr lang="en-US" sz="3200" dirty="0"/>
              <a:t>Assess and assign resources </a:t>
            </a:r>
          </a:p>
          <a:p>
            <a:pPr marL="914400" lvl="1" indent="-457200">
              <a:buFont typeface="Arial" panose="020B0604020202020204" pitchFamily="34" charset="0"/>
              <a:buChar char="•"/>
            </a:pPr>
            <a:r>
              <a:rPr lang="en-US" sz="3200" dirty="0"/>
              <a:t>Tasks required for project</a:t>
            </a:r>
          </a:p>
          <a:p>
            <a:pPr marL="914400" lvl="1" indent="-457200">
              <a:buFont typeface="Arial" panose="020B0604020202020204" pitchFamily="34" charset="0"/>
              <a:buChar char="•"/>
            </a:pPr>
            <a:r>
              <a:rPr lang="en-US" sz="3200" dirty="0"/>
              <a:t>Date tasks need to be completed by</a:t>
            </a:r>
          </a:p>
          <a:p>
            <a:pPr marL="914400" lvl="1" indent="-457200">
              <a:buFont typeface="Arial" panose="020B0604020202020204" pitchFamily="34" charset="0"/>
              <a:buChar char="•"/>
            </a:pPr>
            <a:r>
              <a:rPr lang="en-US" sz="3200" dirty="0"/>
              <a:t>Projected date of event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2396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a:t>
            </a: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1307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5"/>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4"/>
            <a:ext cx="7034363"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3" y="5537925"/>
            <a:ext cx="7034363" cy="706355"/>
          </a:xfrm>
        </p:spPr>
        <p:txBody>
          <a:bodyPr>
            <a:normAutofit/>
          </a:bodyPr>
          <a:lstStyle>
            <a:lvl1pPr marL="0" indent="0" algn="l">
              <a:lnSpc>
                <a:spcPct val="114000"/>
              </a:lnSpc>
              <a:spcBef>
                <a:spcPts val="0"/>
              </a:spcBef>
              <a:buNone/>
              <a:defRPr sz="2000" b="0" i="1"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4" y="6314440"/>
            <a:ext cx="1596623" cy="365125"/>
          </a:xfrm>
        </p:spPr>
        <p:txBody>
          <a:bodyPr/>
          <a:lstStyle>
            <a:lvl1pPr algn="l">
              <a:defRPr sz="1200">
                <a:solidFill>
                  <a:schemeClr val="tx2"/>
                </a:solidFill>
              </a:defRPr>
            </a:lvl1pPr>
          </a:lstStyle>
          <a:p>
            <a:fld id="{1D8BD707-D9CF-40AE-B4C6-C98DA3205C09}" type="datetimeFigureOut">
              <a:rPr lang="en-US" smtClean="0"/>
              <a:t>8/1/2023</a:t>
            </a:fld>
            <a:endParaRPr lang="en-US"/>
          </a:p>
        </p:txBody>
      </p:sp>
      <p:sp>
        <p:nvSpPr>
          <p:cNvPr id="5" name="Footer Placeholder 4"/>
          <p:cNvSpPr>
            <a:spLocks noGrp="1"/>
          </p:cNvSpPr>
          <p:nvPr>
            <p:ph type="ftr" sz="quarter" idx="11"/>
          </p:nvPr>
        </p:nvSpPr>
        <p:spPr>
          <a:xfrm>
            <a:off x="3000592"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B6F15528-21DE-4FAA-801E-634DDDAF4B2B}" type="slidenum">
              <a:rPr lang="en-US" smtClean="0"/>
              <a:t>‹#›</a:t>
            </a:fld>
            <a:endParaRPr lang="en-US"/>
          </a:p>
        </p:txBody>
      </p:sp>
      <p:cxnSp>
        <p:nvCxnSpPr>
          <p:cNvPr id="9" name="Straight Connector 8" title="Verticle Rule Line"/>
          <p:cNvCxnSpPr/>
          <p:nvPr/>
        </p:nvCxnSpPr>
        <p:spPr>
          <a:xfrm>
            <a:off x="773855" y="1257301"/>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18211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1" y="640080"/>
            <a:ext cx="6248399" cy="55841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4881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6" y="642931"/>
            <a:ext cx="2446671" cy="467810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642933"/>
            <a:ext cx="7070679"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2"/>
            <a:ext cx="3814856" cy="365125"/>
          </a:xfrm>
        </p:spPr>
        <p:txBody>
          <a:bodyPr/>
          <a:lstStyle/>
          <a:p>
            <a:fld id="{1D8BD707-D9CF-40AE-B4C6-C98DA3205C09}" type="datetimeFigureOut">
              <a:rPr lang="en-US" smtClean="0"/>
              <a:t>8/1/2023</a:t>
            </a:fld>
            <a:endParaRPr lang="en-US"/>
          </a:p>
        </p:txBody>
      </p:sp>
      <p:sp>
        <p:nvSpPr>
          <p:cNvPr id="5" name="Footer Placeholder 4"/>
          <p:cNvSpPr>
            <a:spLocks noGrp="1"/>
          </p:cNvSpPr>
          <p:nvPr>
            <p:ph type="ftr" sz="quarter" idx="11"/>
          </p:nvPr>
        </p:nvSpPr>
        <p:spPr>
          <a:xfrm>
            <a:off x="6536187" y="6315950"/>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B6F15528-21DE-4FAA-801E-634DDDAF4B2B}" type="slidenum">
              <a:rPr lang="en-US" smtClean="0"/>
              <a:t>‹#›</a:t>
            </a:fld>
            <a:endParaRPr lang="en-US"/>
          </a:p>
        </p:txBody>
      </p:sp>
      <p:cxnSp>
        <p:nvCxnSpPr>
          <p:cNvPr id="13" name="Straight Connector 12" title="Horizontal Rule Line"/>
          <p:cNvCxnSpPr/>
          <p:nvPr/>
        </p:nvCxnSpPr>
        <p:spPr>
          <a:xfrm>
            <a:off x="1" y="6199731"/>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52026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32000" y="1277427"/>
            <a:ext cx="8128000" cy="448157"/>
          </a:xfrm>
        </p:spPr>
        <p:txBody>
          <a:bodyPr lIns="0" tIns="0" rIns="0" bIns="0"/>
          <a:lstStyle>
            <a:lvl1pPr>
              <a:defRPr sz="2912" b="1" i="1">
                <a:solidFill>
                  <a:schemeClr val="tx1"/>
                </a:solidFill>
                <a:latin typeface="Palatino Linotype"/>
                <a:cs typeface="Palatino Linotype"/>
              </a:defRPr>
            </a:lvl1pPr>
          </a:lstStyle>
          <a:p>
            <a:endParaRPr/>
          </a:p>
        </p:txBody>
      </p:sp>
      <p:sp>
        <p:nvSpPr>
          <p:cNvPr id="3" name="Holder 3"/>
          <p:cNvSpPr>
            <a:spLocks noGrp="1"/>
          </p:cNvSpPr>
          <p:nvPr>
            <p:ph sz="half" idx="2"/>
          </p:nvPr>
        </p:nvSpPr>
        <p:spPr>
          <a:xfrm>
            <a:off x="609600" y="1577341"/>
            <a:ext cx="5303520" cy="34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1"/>
            <a:ext cx="5303520" cy="34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8655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31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1179288"/>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527381" y="1604797"/>
            <a:ext cx="11329259"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541173" y="2507026"/>
            <a:ext cx="11329259"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160745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59563" y="0"/>
            <a:ext cx="10032437" cy="1179288"/>
          </a:xfrm>
          <a:prstGeom prst="rect">
            <a:avLst/>
          </a:prstGeom>
        </p:spPr>
        <p:txBody>
          <a:bodyPr anchor="ctr"/>
          <a:lstStyle>
            <a:lvl1pPr algn="l">
              <a:defRPr>
                <a:solidFill>
                  <a:schemeClr val="bg1"/>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2639616" y="1316766"/>
            <a:ext cx="9217024"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2653408" y="2218994"/>
            <a:ext cx="9217024"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2867763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94BDD46-409E-40E5-AA2C-68079971F42F}"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2432958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BDD46-409E-40E5-AA2C-68079971F42F}"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1627860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4BDD46-409E-40E5-AA2C-68079971F42F}"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3755652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BDD46-409E-40E5-AA2C-68079971F42F}"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244913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56103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BDD46-409E-40E5-AA2C-68079971F42F}"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75863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BDD46-409E-40E5-AA2C-68079971F42F}"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2544601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BDD46-409E-40E5-AA2C-68079971F42F}"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3066889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BDD46-409E-40E5-AA2C-68079971F42F}"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6303940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BDD46-409E-40E5-AA2C-68079971F42F}"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170803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BDD46-409E-40E5-AA2C-68079971F42F}"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1562945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BDD46-409E-40E5-AA2C-68079971F42F}"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9159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9"/>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4" y="2571724"/>
            <a:ext cx="8296655" cy="3286153"/>
          </a:xfrm>
        </p:spPr>
        <p:txBody>
          <a:bodyPr anchor="t">
            <a:normAutofit/>
          </a:bodyPr>
          <a:lstStyle>
            <a:lvl1pPr>
              <a:lnSpc>
                <a:spcPct val="85000"/>
              </a:lnSpc>
              <a:defRPr sz="77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9"/>
            <a:ext cx="8401429" cy="819151"/>
          </a:xfrm>
        </p:spPr>
        <p:txBody>
          <a:bodyPr anchor="ctr">
            <a:normAutofit/>
          </a:bodyPr>
          <a:lstStyle>
            <a:lvl1pPr marL="0" indent="0" algn="r">
              <a:lnSpc>
                <a:spcPct val="113000"/>
              </a:lnSpc>
              <a:spcBef>
                <a:spcPts val="0"/>
              </a:spcBef>
              <a:buNone/>
              <a:defRPr sz="2000" b="0" i="1" baseline="0">
                <a:solidFill>
                  <a:schemeClr val="accent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40"/>
            <a:ext cx="1596623" cy="365125"/>
          </a:xfrm>
        </p:spPr>
        <p:txBody>
          <a:bodyPr/>
          <a:lstStyle>
            <a:lvl1pPr>
              <a:defRPr sz="1200">
                <a:solidFill>
                  <a:schemeClr val="accent1"/>
                </a:solidFill>
              </a:defRPr>
            </a:lvl1pPr>
          </a:lstStyle>
          <a:p>
            <a:fld id="{C3DA15B3-215A-45CF-B568-4C88ABA533CA}" type="datetimeFigureOut">
              <a:rPr lang="en-US" smtClean="0"/>
              <a:t>8/1/2023</a:t>
            </a:fld>
            <a:endParaRPr lang="en-US"/>
          </a:p>
        </p:txBody>
      </p:sp>
      <p:sp>
        <p:nvSpPr>
          <p:cNvPr id="5" name="Footer Placeholder 4"/>
          <p:cNvSpPr>
            <a:spLocks noGrp="1"/>
          </p:cNvSpPr>
          <p:nvPr>
            <p:ph type="ftr" sz="quarter" idx="11"/>
          </p:nvPr>
        </p:nvSpPr>
        <p:spPr>
          <a:xfrm>
            <a:off x="1947673" y="6314440"/>
            <a:ext cx="6480227" cy="365125"/>
          </a:xfrm>
        </p:spPr>
        <p:txBody>
          <a:bodyPr/>
          <a:lstStyle>
            <a:lvl1pPr>
              <a:defRPr b="0">
                <a:solidFill>
                  <a:schemeClr val="accent1"/>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75B4C650-3265-4BD1-9BD0-0AAC9439BF20}" type="slidenum">
              <a:rPr lang="en-US" smtClean="0"/>
              <a:t>‹#›</a:t>
            </a:fld>
            <a:endParaRPr lang="en-US"/>
          </a:p>
        </p:txBody>
      </p:sp>
      <p:cxnSp>
        <p:nvCxnSpPr>
          <p:cNvPr id="10" name="Straight Connector 9" title="Horizontal Rule Line"/>
          <p:cNvCxnSpPr/>
          <p:nvPr/>
        </p:nvCxnSpPr>
        <p:spPr>
          <a:xfrm flipH="1">
            <a:off x="2" y="6178167"/>
            <a:ext cx="10244327"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289059"/>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6639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7"/>
            <a:ext cx="6248400" cy="914400"/>
          </a:xfrm>
        </p:spPr>
        <p:txBody>
          <a:bodyPr anchor="b">
            <a:normAutofit/>
          </a:bodyPr>
          <a:lstStyle>
            <a:lvl1pPr marL="0" indent="0">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8512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1860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1092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3"/>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3"/>
            <a:ext cx="3838776" cy="3239537"/>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2718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2"/>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2"/>
            <a:ext cx="6172200" cy="6857999"/>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354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9"/>
            <a:ext cx="3833907"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1" y="569067"/>
            <a:ext cx="6248399"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63937D59-5EDB-4C39-B697-625748F703B6}" type="datetimeFigureOut">
              <a:rPr lang="en-US" smtClean="0"/>
              <a:t>8/1/2023</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0F31DC1F-5561-484E-AB46-68C682854F61}" type="slidenum">
              <a:rPr lang="en-US" smtClean="0"/>
              <a:t>‹#›</a:t>
            </a:fld>
            <a:endParaRPr lang="en-US"/>
          </a:p>
        </p:txBody>
      </p:sp>
      <p:cxnSp>
        <p:nvCxnSpPr>
          <p:cNvPr id="10" name="Straight Connector 9" title="Horizontal Rule Line"/>
          <p:cNvCxnSpPr/>
          <p:nvPr/>
        </p:nvCxnSpPr>
        <p:spPr>
          <a:xfrm>
            <a:off x="0" y="6199731"/>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930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r" defTabSz="914377"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57" indent="-283457" algn="l" defTabSz="914377"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783" indent="-283457" algn="l" defTabSz="914377"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2971" indent="-283457" algn="l" defTabSz="914377"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160" indent="-283457" algn="l" defTabSz="914377"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349" indent="-283457" algn="l" defTabSz="914377"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537"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726" indent="-283457" algn="l" defTabSz="914377"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8914"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103" indent="-283457" algn="l" defTabSz="914377"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BDD46-409E-40E5-AA2C-68079971F42F}" type="datetimeFigureOut">
              <a:rPr lang="en-US" smtClean="0"/>
              <a:t>8/1/2023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60634-230C-4336-8492-FBFE655D6D9E}" type="slidenum">
              <a:rPr lang="en-US" smtClean="0"/>
              <a:t>‹#›</a:t>
            </a:fld>
            <a:endParaRPr lang="en-US"/>
          </a:p>
        </p:txBody>
      </p:sp>
    </p:spTree>
    <p:extLst>
      <p:ext uri="{BB962C8B-B14F-4D97-AF65-F5344CB8AC3E}">
        <p14:creationId xmlns:p14="http://schemas.microsoft.com/office/powerpoint/2010/main" val="98831274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030723" y="5247522"/>
            <a:ext cx="4808410" cy="706355"/>
          </a:xfrm>
        </p:spPr>
        <p:txBody>
          <a:bodyPr>
            <a:noAutofit/>
          </a:bodyPr>
          <a:lstStyle/>
          <a:p>
            <a:pPr>
              <a:lnSpc>
                <a:spcPct val="104000"/>
              </a:lnSpc>
              <a:spcAft>
                <a:spcPts val="600"/>
              </a:spcAft>
            </a:pPr>
            <a:r>
              <a:rPr lang="en-US" sz="4400" dirty="0">
                <a:solidFill>
                  <a:schemeClr val="tx1"/>
                </a:solidFill>
              </a:rPr>
              <a:t>Welcome!</a:t>
            </a:r>
          </a:p>
          <a:p>
            <a:pPr>
              <a:lnSpc>
                <a:spcPct val="104000"/>
              </a:lnSpc>
              <a:spcAft>
                <a:spcPts val="600"/>
              </a:spcAft>
            </a:pPr>
            <a:r>
              <a:rPr lang="en-US" sz="4400" dirty="0">
                <a:solidFill>
                  <a:schemeClr val="tx1"/>
                </a:solidFill>
              </a:rPr>
              <a:t>¡</a:t>
            </a:r>
            <a:r>
              <a:rPr lang="en-US" sz="4400" dirty="0" err="1">
                <a:solidFill>
                  <a:schemeClr val="tx1"/>
                </a:solidFill>
              </a:rPr>
              <a:t>Bienvenidos</a:t>
            </a:r>
            <a:r>
              <a:rPr lang="en-US" sz="4400" dirty="0">
                <a:solidFill>
                  <a:schemeClr val="tx1"/>
                </a:solidFill>
              </a:rPr>
              <a:t>!</a:t>
            </a:r>
          </a:p>
        </p:txBody>
      </p:sp>
      <p:cxnSp>
        <p:nvCxnSpPr>
          <p:cNvPr id="1033" name="Straight Connector 1032">
            <a:extLst>
              <a:ext uri="{FF2B5EF4-FFF2-40B4-BE49-F238E27FC236}">
                <a16:creationId xmlns:a16="http://schemas.microsoft.com/office/drawing/2014/main" id="{F03A154A-5CB1-40F6-864E-1AD5951BD8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35" name="Rectangle 1034">
            <a:extLst>
              <a:ext uri="{FF2B5EF4-FFF2-40B4-BE49-F238E27FC236}">
                <a16:creationId xmlns:a16="http://schemas.microsoft.com/office/drawing/2014/main" id="{4079B51E-24C2-4921-B0F0-97252AF17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LHNCBilingualTransp draf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739467" y="1377303"/>
            <a:ext cx="4809066" cy="18544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037" name="Freeform 6">
            <a:extLst>
              <a:ext uri="{FF2B5EF4-FFF2-40B4-BE49-F238E27FC236}">
                <a16:creationId xmlns:a16="http://schemas.microsoft.com/office/drawing/2014/main" id="{5BEC30D7-FB85-4DF7-A378-00E1D1AE5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pic>
        <p:nvPicPr>
          <p:cNvPr id="4" name="Picture 3">
            <a:extLst>
              <a:ext uri="{FF2B5EF4-FFF2-40B4-BE49-F238E27FC236}">
                <a16:creationId xmlns:a16="http://schemas.microsoft.com/office/drawing/2014/main" id="{E319B1D9-78D7-40F1-ADDA-5BC92EC356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1872" y="3688941"/>
            <a:ext cx="3664255" cy="2447064"/>
          </a:xfrm>
          <a:prstGeom prst="rect">
            <a:avLst/>
          </a:prstGeom>
        </p:spPr>
      </p:pic>
      <p:sp>
        <p:nvSpPr>
          <p:cNvPr id="2" name="Oval 1">
            <a:extLst>
              <a:ext uri="{FF2B5EF4-FFF2-40B4-BE49-F238E27FC236}">
                <a16:creationId xmlns:a16="http://schemas.microsoft.com/office/drawing/2014/main" id="{AB952E51-4D0D-4437-9372-36569D476F2B}"/>
              </a:ext>
            </a:extLst>
          </p:cNvPr>
          <p:cNvSpPr/>
          <p:nvPr/>
        </p:nvSpPr>
        <p:spPr>
          <a:xfrm>
            <a:off x="11548533" y="877078"/>
            <a:ext cx="900335" cy="16235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1543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A2922E-C8EE-BE5C-8333-F3DCFE5FEB59}"/>
              </a:ext>
            </a:extLst>
          </p:cNvPr>
          <p:cNvPicPr>
            <a:picLocks noChangeAspect="1"/>
          </p:cNvPicPr>
          <p:nvPr/>
        </p:nvPicPr>
        <p:blipFill>
          <a:blip r:embed="rId2"/>
          <a:stretch>
            <a:fillRect/>
          </a:stretch>
        </p:blipFill>
        <p:spPr>
          <a:xfrm>
            <a:off x="0" y="5324475"/>
            <a:ext cx="12192000" cy="1533525"/>
          </a:xfrm>
          <a:prstGeom prst="rect">
            <a:avLst/>
          </a:prstGeom>
        </p:spPr>
      </p:pic>
      <p:sp>
        <p:nvSpPr>
          <p:cNvPr id="2" name="Title 1">
            <a:extLst>
              <a:ext uri="{FF2B5EF4-FFF2-40B4-BE49-F238E27FC236}">
                <a16:creationId xmlns:a16="http://schemas.microsoft.com/office/drawing/2014/main" id="{54D7ED1D-CD5A-FEB6-E86B-CB48533FE694}"/>
              </a:ext>
            </a:extLst>
          </p:cNvPr>
          <p:cNvSpPr>
            <a:spLocks noGrp="1"/>
          </p:cNvSpPr>
          <p:nvPr>
            <p:ph type="ctrTitle"/>
          </p:nvPr>
        </p:nvSpPr>
        <p:spPr>
          <a:xfrm>
            <a:off x="88232" y="272716"/>
            <a:ext cx="12015536" cy="1440071"/>
          </a:xfrm>
        </p:spPr>
        <p:txBody>
          <a:bodyPr>
            <a:noAutofit/>
          </a:bodyPr>
          <a:lstStyle/>
          <a:p>
            <a:r>
              <a:rPr lang="en-US" sz="2400" b="1" spc="-20" dirty="0">
                <a:solidFill>
                  <a:srgbClr val="231F20"/>
                </a:solidFill>
                <a:effectLst/>
                <a:latin typeface="+mn-lt"/>
                <a:ea typeface="Palatino Linotype" panose="02040502050505030304" pitchFamily="18" charset="0"/>
                <a:cs typeface="Palatino Linotype" panose="02040502050505030304" pitchFamily="18" charset="0"/>
              </a:rPr>
              <a:t>IDEATION</a:t>
            </a:r>
            <a:r>
              <a:rPr lang="en-US" sz="2400" spc="-20" dirty="0">
                <a:solidFill>
                  <a:srgbClr val="231F20"/>
                </a:solidFill>
                <a:effectLst/>
                <a:latin typeface="+mn-lt"/>
                <a:ea typeface="Palatino Linotype" panose="02040502050505030304" pitchFamily="18" charset="0"/>
                <a:cs typeface="Palatino Linotype" panose="02040502050505030304" pitchFamily="18" charset="0"/>
              </a:rPr>
              <a:t> is about </a:t>
            </a:r>
            <a:r>
              <a:rPr lang="en-US" sz="2400" dirty="0">
                <a:solidFill>
                  <a:srgbClr val="231F20"/>
                </a:solidFill>
                <a:effectLst/>
                <a:latin typeface="+mn-lt"/>
                <a:ea typeface="Palatino Linotype" panose="02040502050505030304" pitchFamily="18" charset="0"/>
                <a:cs typeface="Palatino Linotype" panose="02040502050505030304" pitchFamily="18" charset="0"/>
              </a:rPr>
              <a:t>generating</a:t>
            </a:r>
            <a:r>
              <a:rPr lang="en-US" sz="2400" spc="-135" dirty="0">
                <a:solidFill>
                  <a:srgbClr val="231F20"/>
                </a:solidFill>
                <a:effectLst/>
                <a:latin typeface="+mn-lt"/>
                <a:ea typeface="Palatino Linotype" panose="02040502050505030304" pitchFamily="18" charset="0"/>
                <a:cs typeface="Palatino Linotype" panose="02040502050505030304" pitchFamily="18" charset="0"/>
              </a:rPr>
              <a:t> </a:t>
            </a:r>
            <a:r>
              <a:rPr lang="en-US" sz="2400" dirty="0">
                <a:solidFill>
                  <a:srgbClr val="231F20"/>
                </a:solidFill>
                <a:effectLst/>
                <a:latin typeface="+mn-lt"/>
                <a:ea typeface="Palatino Linotype" panose="02040502050505030304" pitchFamily="18" charset="0"/>
                <a:cs typeface="Palatino Linotype" panose="02040502050505030304" pitchFamily="18" charset="0"/>
              </a:rPr>
              <a:t>many</a:t>
            </a:r>
            <a:r>
              <a:rPr lang="en-US" sz="2400" spc="-135" dirty="0">
                <a:solidFill>
                  <a:srgbClr val="231F20"/>
                </a:solidFill>
                <a:effectLst/>
                <a:latin typeface="+mn-lt"/>
                <a:ea typeface="Palatino Linotype" panose="02040502050505030304" pitchFamily="18" charset="0"/>
                <a:cs typeface="Palatino Linotype" panose="02040502050505030304" pitchFamily="18" charset="0"/>
              </a:rPr>
              <a:t> </a:t>
            </a:r>
            <a:r>
              <a:rPr lang="en-US" sz="2400" dirty="0">
                <a:solidFill>
                  <a:srgbClr val="231F20"/>
                </a:solidFill>
                <a:effectLst/>
                <a:latin typeface="+mn-lt"/>
                <a:ea typeface="Palatino Linotype" panose="02040502050505030304" pitchFamily="18" charset="0"/>
                <a:cs typeface="Palatino Linotype" panose="02040502050505030304" pitchFamily="18" charset="0"/>
              </a:rPr>
              <a:t>ideas,</a:t>
            </a:r>
            <a:r>
              <a:rPr lang="en-US" sz="2400" spc="-135" dirty="0">
                <a:solidFill>
                  <a:srgbClr val="231F20"/>
                </a:solidFill>
                <a:effectLst/>
                <a:latin typeface="+mn-lt"/>
                <a:ea typeface="Palatino Linotype" panose="02040502050505030304" pitchFamily="18" charset="0"/>
                <a:cs typeface="Palatino Linotype" panose="02040502050505030304" pitchFamily="18" charset="0"/>
              </a:rPr>
              <a:t> </a:t>
            </a:r>
            <a:r>
              <a:rPr lang="en-US" sz="2400" dirty="0">
                <a:solidFill>
                  <a:srgbClr val="231F20"/>
                </a:solidFill>
                <a:effectLst/>
                <a:latin typeface="+mn-lt"/>
                <a:ea typeface="Palatino Linotype" panose="02040502050505030304" pitchFamily="18" charset="0"/>
                <a:cs typeface="Palatino Linotype" panose="02040502050505030304" pitchFamily="18" charset="0"/>
              </a:rPr>
              <a:t>based on the data we just heard. Think about our feedback from students and staff. It can be helpful to think about particularly emotional statements, or areas of tension, as we work to develop some “HOW MIGHT WE” questions.</a:t>
            </a:r>
            <a:br>
              <a:rPr lang="en-US" sz="2400" dirty="0">
                <a:effectLst/>
                <a:latin typeface="+mn-lt"/>
                <a:ea typeface="Palatino Linotype" panose="02040502050505030304" pitchFamily="18" charset="0"/>
                <a:cs typeface="Palatino Linotype" panose="02040502050505030304" pitchFamily="18" charset="0"/>
              </a:rPr>
            </a:br>
            <a:endParaRPr lang="en-US" sz="2400" dirty="0">
              <a:latin typeface="+mn-lt"/>
            </a:endParaRPr>
          </a:p>
        </p:txBody>
      </p:sp>
      <p:sp>
        <p:nvSpPr>
          <p:cNvPr id="4" name="Rectangle 3">
            <a:extLst>
              <a:ext uri="{FF2B5EF4-FFF2-40B4-BE49-F238E27FC236}">
                <a16:creationId xmlns:a16="http://schemas.microsoft.com/office/drawing/2014/main" id="{2DF6550B-CAC0-38F6-8EC7-938CF289792B}"/>
              </a:ext>
            </a:extLst>
          </p:cNvPr>
          <p:cNvSpPr/>
          <p:nvPr/>
        </p:nvSpPr>
        <p:spPr>
          <a:xfrm>
            <a:off x="721895" y="1957137"/>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 Increase school/org leadership education around these issues?</a:t>
            </a:r>
          </a:p>
        </p:txBody>
      </p:sp>
      <p:sp>
        <p:nvSpPr>
          <p:cNvPr id="5" name="Rectangle 4">
            <a:extLst>
              <a:ext uri="{FF2B5EF4-FFF2-40B4-BE49-F238E27FC236}">
                <a16:creationId xmlns:a16="http://schemas.microsoft.com/office/drawing/2014/main" id="{03AF42C9-B973-85C5-6AA3-9107320F803D}"/>
              </a:ext>
            </a:extLst>
          </p:cNvPr>
          <p:cNvSpPr/>
          <p:nvPr/>
        </p:nvSpPr>
        <p:spPr>
          <a:xfrm>
            <a:off x="2821404" y="4038308"/>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 normalize pronoun introduction in schools?</a:t>
            </a:r>
          </a:p>
        </p:txBody>
      </p:sp>
      <p:sp>
        <p:nvSpPr>
          <p:cNvPr id="6" name="Rectangle 5">
            <a:extLst>
              <a:ext uri="{FF2B5EF4-FFF2-40B4-BE49-F238E27FC236}">
                <a16:creationId xmlns:a16="http://schemas.microsoft.com/office/drawing/2014/main" id="{F05303BE-D906-7BF3-2F45-E7B16F16846D}"/>
              </a:ext>
            </a:extLst>
          </p:cNvPr>
          <p:cNvSpPr/>
          <p:nvPr/>
        </p:nvSpPr>
        <p:spPr>
          <a:xfrm>
            <a:off x="721894" y="4038308"/>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HMW-change organizational culture (top down) so inclusion is normalized?</a:t>
            </a:r>
          </a:p>
        </p:txBody>
      </p:sp>
      <p:sp>
        <p:nvSpPr>
          <p:cNvPr id="7" name="Rectangle 6">
            <a:extLst>
              <a:ext uri="{FF2B5EF4-FFF2-40B4-BE49-F238E27FC236}">
                <a16:creationId xmlns:a16="http://schemas.microsoft.com/office/drawing/2014/main" id="{6E121849-703B-6BDC-44FF-B7DD50427DF3}"/>
              </a:ext>
            </a:extLst>
          </p:cNvPr>
          <p:cNvSpPr/>
          <p:nvPr/>
        </p:nvSpPr>
        <p:spPr>
          <a:xfrm>
            <a:off x="2821405" y="1957135"/>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 provide a space for parents of LGBTQ youth to share/learn?</a:t>
            </a:r>
          </a:p>
        </p:txBody>
      </p:sp>
      <p:sp>
        <p:nvSpPr>
          <p:cNvPr id="8" name="Rectangle 7">
            <a:extLst>
              <a:ext uri="{FF2B5EF4-FFF2-40B4-BE49-F238E27FC236}">
                <a16:creationId xmlns:a16="http://schemas.microsoft.com/office/drawing/2014/main" id="{F8BE8CBF-DF43-F1A4-5C9B-237C72EC96F2}"/>
              </a:ext>
            </a:extLst>
          </p:cNvPr>
          <p:cNvSpPr/>
          <p:nvPr/>
        </p:nvSpPr>
        <p:spPr>
          <a:xfrm>
            <a:off x="5073316" y="195713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HMW-support staff who want to increase safe spaces?</a:t>
            </a:r>
          </a:p>
        </p:txBody>
      </p:sp>
      <p:sp>
        <p:nvSpPr>
          <p:cNvPr id="9" name="Rectangle 8">
            <a:extLst>
              <a:ext uri="{FF2B5EF4-FFF2-40B4-BE49-F238E27FC236}">
                <a16:creationId xmlns:a16="http://schemas.microsoft.com/office/drawing/2014/main" id="{04B2882B-C685-48CE-8290-CA33F3A21520}"/>
              </a:ext>
            </a:extLst>
          </p:cNvPr>
          <p:cNvSpPr/>
          <p:nvPr/>
        </p:nvSpPr>
        <p:spPr>
          <a:xfrm>
            <a:off x="7251032" y="195713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500" dirty="0">
                <a:solidFill>
                  <a:schemeClr val="tx1"/>
                </a:solidFill>
              </a:rPr>
              <a:t>HMW-increase tools of inclusion (kits for schools with guidance/language/curriculum infusion?</a:t>
            </a:r>
          </a:p>
        </p:txBody>
      </p:sp>
      <p:sp>
        <p:nvSpPr>
          <p:cNvPr id="10" name="Rectangle 9">
            <a:extLst>
              <a:ext uri="{FF2B5EF4-FFF2-40B4-BE49-F238E27FC236}">
                <a16:creationId xmlns:a16="http://schemas.microsoft.com/office/drawing/2014/main" id="{020DEDDB-E72B-3AB4-3B3D-E9B82206565E}"/>
              </a:ext>
            </a:extLst>
          </p:cNvPr>
          <p:cNvSpPr/>
          <p:nvPr/>
        </p:nvSpPr>
        <p:spPr>
          <a:xfrm>
            <a:off x="9577137" y="1957137"/>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HMW-learn how youth want to be asked about pronouns (create an FAQ for staff?)</a:t>
            </a:r>
          </a:p>
        </p:txBody>
      </p:sp>
      <p:sp>
        <p:nvSpPr>
          <p:cNvPr id="11" name="Rectangle 10">
            <a:extLst>
              <a:ext uri="{FF2B5EF4-FFF2-40B4-BE49-F238E27FC236}">
                <a16:creationId xmlns:a16="http://schemas.microsoft.com/office/drawing/2014/main" id="{9435E9A4-B710-DD96-506C-513910479046}"/>
              </a:ext>
            </a:extLst>
          </p:cNvPr>
          <p:cNvSpPr/>
          <p:nvPr/>
        </p:nvSpPr>
        <p:spPr>
          <a:xfrm>
            <a:off x="5073316" y="403830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HMW-make sure every teacher with a rainbow flag in their classroom is “safe”?</a:t>
            </a:r>
          </a:p>
        </p:txBody>
      </p:sp>
      <p:sp>
        <p:nvSpPr>
          <p:cNvPr id="12" name="Rectangle 11">
            <a:extLst>
              <a:ext uri="{FF2B5EF4-FFF2-40B4-BE49-F238E27FC236}">
                <a16:creationId xmlns:a16="http://schemas.microsoft.com/office/drawing/2014/main" id="{D71A4570-3FDF-2FFC-C1F4-4C3A3A092BD2}"/>
              </a:ext>
            </a:extLst>
          </p:cNvPr>
          <p:cNvSpPr/>
          <p:nvPr/>
        </p:nvSpPr>
        <p:spPr>
          <a:xfrm>
            <a:off x="7251031" y="403830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HMW-amplify the content in LGBTQ </a:t>
            </a:r>
            <a:r>
              <a:rPr lang="en-US">
                <a:solidFill>
                  <a:schemeClr val="tx1"/>
                </a:solidFill>
              </a:rPr>
              <a:t>connection trainings?</a:t>
            </a:r>
            <a:endParaRPr lang="en-US" dirty="0">
              <a:solidFill>
                <a:schemeClr val="tx1"/>
              </a:solidFill>
            </a:endParaRPr>
          </a:p>
        </p:txBody>
      </p:sp>
      <p:sp>
        <p:nvSpPr>
          <p:cNvPr id="13" name="Rectangle 12">
            <a:extLst>
              <a:ext uri="{FF2B5EF4-FFF2-40B4-BE49-F238E27FC236}">
                <a16:creationId xmlns:a16="http://schemas.microsoft.com/office/drawing/2014/main" id="{1D6BF855-CAD2-DEF3-A7C9-88AAF10AEEC8}"/>
              </a:ext>
            </a:extLst>
          </p:cNvPr>
          <p:cNvSpPr/>
          <p:nvPr/>
        </p:nvSpPr>
        <p:spPr>
          <a:xfrm>
            <a:off x="9577137" y="4038307"/>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a:t>
            </a:r>
          </a:p>
          <a:p>
            <a:r>
              <a:rPr lang="en-US" sz="1400" dirty="0">
                <a:solidFill>
                  <a:schemeClr val="tx1"/>
                </a:solidFill>
              </a:rPr>
              <a:t>Help students who want to use different pronouns but aren’t sure how to ask?</a:t>
            </a:r>
          </a:p>
        </p:txBody>
      </p:sp>
    </p:spTree>
    <p:extLst>
      <p:ext uri="{BB962C8B-B14F-4D97-AF65-F5344CB8AC3E}">
        <p14:creationId xmlns:p14="http://schemas.microsoft.com/office/powerpoint/2010/main" val="2350876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A2922E-C8EE-BE5C-8333-F3DCFE5FEB59}"/>
              </a:ext>
            </a:extLst>
          </p:cNvPr>
          <p:cNvPicPr>
            <a:picLocks noChangeAspect="1"/>
          </p:cNvPicPr>
          <p:nvPr/>
        </p:nvPicPr>
        <p:blipFill>
          <a:blip r:embed="rId2"/>
          <a:stretch>
            <a:fillRect/>
          </a:stretch>
        </p:blipFill>
        <p:spPr>
          <a:xfrm>
            <a:off x="0" y="5324475"/>
            <a:ext cx="12192000" cy="1533525"/>
          </a:xfrm>
          <a:prstGeom prst="rect">
            <a:avLst/>
          </a:prstGeom>
        </p:spPr>
      </p:pic>
      <p:sp>
        <p:nvSpPr>
          <p:cNvPr id="4" name="Rectangle 3">
            <a:extLst>
              <a:ext uri="{FF2B5EF4-FFF2-40B4-BE49-F238E27FC236}">
                <a16:creationId xmlns:a16="http://schemas.microsoft.com/office/drawing/2014/main" id="{2DF6550B-CAC0-38F6-8EC7-938CF289792B}"/>
              </a:ext>
            </a:extLst>
          </p:cNvPr>
          <p:cNvSpPr/>
          <p:nvPr/>
        </p:nvSpPr>
        <p:spPr>
          <a:xfrm>
            <a:off x="721894" y="121861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 make clear the link between safe spaces and health equity?</a:t>
            </a:r>
          </a:p>
        </p:txBody>
      </p:sp>
      <p:sp>
        <p:nvSpPr>
          <p:cNvPr id="5" name="Rectangle 4">
            <a:extLst>
              <a:ext uri="{FF2B5EF4-FFF2-40B4-BE49-F238E27FC236}">
                <a16:creationId xmlns:a16="http://schemas.microsoft.com/office/drawing/2014/main" id="{03AF42C9-B973-85C5-6AA3-9107320F803D}"/>
              </a:ext>
            </a:extLst>
          </p:cNvPr>
          <p:cNvSpPr/>
          <p:nvPr/>
        </p:nvSpPr>
        <p:spPr>
          <a:xfrm>
            <a:off x="2821404" y="4038308"/>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HMW-make Napa the leader in inclusive schools?</a:t>
            </a:r>
          </a:p>
        </p:txBody>
      </p:sp>
      <p:sp>
        <p:nvSpPr>
          <p:cNvPr id="6" name="Rectangle 5">
            <a:extLst>
              <a:ext uri="{FF2B5EF4-FFF2-40B4-BE49-F238E27FC236}">
                <a16:creationId xmlns:a16="http://schemas.microsoft.com/office/drawing/2014/main" id="{F05303BE-D906-7BF3-2F45-E7B16F16846D}"/>
              </a:ext>
            </a:extLst>
          </p:cNvPr>
          <p:cNvSpPr/>
          <p:nvPr/>
        </p:nvSpPr>
        <p:spPr>
          <a:xfrm>
            <a:off x="721894" y="4038308"/>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HMW-make visual allyship resources available to all teachers?</a:t>
            </a:r>
          </a:p>
        </p:txBody>
      </p:sp>
      <p:sp>
        <p:nvSpPr>
          <p:cNvPr id="7" name="Rectangle 6">
            <a:extLst>
              <a:ext uri="{FF2B5EF4-FFF2-40B4-BE49-F238E27FC236}">
                <a16:creationId xmlns:a16="http://schemas.microsoft.com/office/drawing/2014/main" id="{6E121849-703B-6BDC-44FF-B7DD50427DF3}"/>
              </a:ext>
            </a:extLst>
          </p:cNvPr>
          <p:cNvSpPr/>
          <p:nvPr/>
        </p:nvSpPr>
        <p:spPr>
          <a:xfrm>
            <a:off x="2821404" y="121861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HMW- help reluctant staff to understand the implications of not providing safe space for LGBTQ students?</a:t>
            </a:r>
          </a:p>
        </p:txBody>
      </p:sp>
      <p:sp>
        <p:nvSpPr>
          <p:cNvPr id="8" name="Rectangle 7">
            <a:extLst>
              <a:ext uri="{FF2B5EF4-FFF2-40B4-BE49-F238E27FC236}">
                <a16:creationId xmlns:a16="http://schemas.microsoft.com/office/drawing/2014/main" id="{F8BE8CBF-DF43-F1A4-5C9B-237C72EC96F2}"/>
              </a:ext>
            </a:extLst>
          </p:cNvPr>
          <p:cNvSpPr/>
          <p:nvPr/>
        </p:nvSpPr>
        <p:spPr>
          <a:xfrm>
            <a:off x="5073315" y="1218612"/>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 recreate the feeling of wellness centers in every classroom?</a:t>
            </a:r>
          </a:p>
        </p:txBody>
      </p:sp>
      <p:sp>
        <p:nvSpPr>
          <p:cNvPr id="9" name="Rectangle 8">
            <a:extLst>
              <a:ext uri="{FF2B5EF4-FFF2-40B4-BE49-F238E27FC236}">
                <a16:creationId xmlns:a16="http://schemas.microsoft.com/office/drawing/2014/main" id="{04B2882B-C685-48CE-8290-CA33F3A21520}"/>
              </a:ext>
            </a:extLst>
          </p:cNvPr>
          <p:cNvSpPr/>
          <p:nvPr/>
        </p:nvSpPr>
        <p:spPr>
          <a:xfrm>
            <a:off x="7251031" y="1218612"/>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HMW-</a:t>
            </a:r>
            <a:r>
              <a:rPr lang="en-US" sz="1600" dirty="0">
                <a:solidFill>
                  <a:prstClr val="black"/>
                </a:solidFill>
                <a:latin typeface="Calibri" panose="020F0502020204030204"/>
              </a:rPr>
              <a:t>provide teachers with guidance on LGBTQ curriculum for every subject?</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020DEDDB-E72B-3AB4-3B3D-E9B82206565E}"/>
              </a:ext>
            </a:extLst>
          </p:cNvPr>
          <p:cNvSpPr/>
          <p:nvPr/>
        </p:nvSpPr>
        <p:spPr>
          <a:xfrm>
            <a:off x="9577136" y="1218612"/>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HMW-support parents who are struggling with their child’s identity?</a:t>
            </a:r>
          </a:p>
        </p:txBody>
      </p:sp>
      <p:sp>
        <p:nvSpPr>
          <p:cNvPr id="11" name="Rectangle 10">
            <a:extLst>
              <a:ext uri="{FF2B5EF4-FFF2-40B4-BE49-F238E27FC236}">
                <a16:creationId xmlns:a16="http://schemas.microsoft.com/office/drawing/2014/main" id="{9435E9A4-B710-DD96-506C-513910479046}"/>
              </a:ext>
            </a:extLst>
          </p:cNvPr>
          <p:cNvSpPr/>
          <p:nvPr/>
        </p:nvSpPr>
        <p:spPr>
          <a:xfrm>
            <a:off x="5073316" y="403830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HMW-normalize and de-politicize this conversation?</a:t>
            </a:r>
          </a:p>
        </p:txBody>
      </p:sp>
      <p:sp>
        <p:nvSpPr>
          <p:cNvPr id="12" name="Rectangle 11">
            <a:extLst>
              <a:ext uri="{FF2B5EF4-FFF2-40B4-BE49-F238E27FC236}">
                <a16:creationId xmlns:a16="http://schemas.microsoft.com/office/drawing/2014/main" id="{D71A4570-3FDF-2FFC-C1F4-4C3A3A092BD2}"/>
              </a:ext>
            </a:extLst>
          </p:cNvPr>
          <p:cNvSpPr/>
          <p:nvPr/>
        </p:nvSpPr>
        <p:spPr>
          <a:xfrm>
            <a:off x="7251031" y="403830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D6BF855-CAD2-DEF3-A7C9-88AAF10AEEC8}"/>
              </a:ext>
            </a:extLst>
          </p:cNvPr>
          <p:cNvSpPr/>
          <p:nvPr/>
        </p:nvSpPr>
        <p:spPr>
          <a:xfrm>
            <a:off x="9577137" y="4038307"/>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86350E7B-C7DC-9C4C-0A62-1FB61C976A0D}"/>
              </a:ext>
            </a:extLst>
          </p:cNvPr>
          <p:cNvSpPr/>
          <p:nvPr/>
        </p:nvSpPr>
        <p:spPr>
          <a:xfrm>
            <a:off x="721894" y="1218612"/>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 make clear the link between safe spaces and health equity?</a:t>
            </a:r>
          </a:p>
        </p:txBody>
      </p:sp>
    </p:spTree>
    <p:extLst>
      <p:ext uri="{BB962C8B-B14F-4D97-AF65-F5344CB8AC3E}">
        <p14:creationId xmlns:p14="http://schemas.microsoft.com/office/powerpoint/2010/main" val="20231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id="{8386AF55-B064-425B-9610-C6E98ED3A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cxnSp>
        <p:nvCxnSpPr>
          <p:cNvPr id="18" name="Straight Connector 17">
            <a:extLst>
              <a:ext uri="{FF2B5EF4-FFF2-40B4-BE49-F238E27FC236}">
                <a16:creationId xmlns:a16="http://schemas.microsoft.com/office/drawing/2014/main" id="{DBC6081B-1A17-48DD-8F6E-E8DBA36D3B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34D0BA51-A288-414B-9AD5-6F05BEF229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5422" y="1837628"/>
            <a:ext cx="4468524" cy="1071856"/>
          </a:xfrm>
          <a:prstGeom prst="rect">
            <a:avLst/>
          </a:prstGeom>
        </p:spPr>
        <p:txBody>
          <a:bodyPr vert="horz" lIns="91440" tIns="45720" rIns="91440" bIns="45720" rtlCol="0" anchor="t">
            <a:normAutofit/>
          </a:bodyPr>
          <a:lstStyle/>
          <a:p>
            <a:pPr marL="0" marR="0" lvl="0" indent="0" algn="r" fontAlgn="auto">
              <a:lnSpc>
                <a:spcPct val="90000"/>
              </a:lnSpc>
              <a:spcBef>
                <a:spcPct val="0"/>
              </a:spcBef>
              <a:spcAft>
                <a:spcPts val="600"/>
              </a:spcAft>
              <a:buClrTx/>
              <a:buSzTx/>
              <a:tabLst/>
              <a:defRPr/>
            </a:pPr>
            <a:r>
              <a:rPr kumimoji="0" lang="en-US" sz="4800" i="1" u="none" strike="noStrike" cap="none" spc="0" normalizeH="0" noProof="0" dirty="0">
                <a:ln>
                  <a:noFill/>
                </a:ln>
                <a:solidFill>
                  <a:srgbClr val="FFFFFF"/>
                </a:solidFill>
                <a:effectLst/>
                <a:uLnTx/>
                <a:uFillTx/>
                <a:ea typeface="+mj-ea"/>
                <a:cs typeface="+mj-cs"/>
              </a:rPr>
              <a:t>PROTOTYPING!</a:t>
            </a:r>
          </a:p>
        </p:txBody>
      </p:sp>
      <p:cxnSp>
        <p:nvCxnSpPr>
          <p:cNvPr id="22" name="Straight Connector 21">
            <a:extLst>
              <a:ext uri="{FF2B5EF4-FFF2-40B4-BE49-F238E27FC236}">
                <a16:creationId xmlns:a16="http://schemas.microsoft.com/office/drawing/2014/main" id="{E3C328CD-1F1D-4A5A-9C44-666EEE4307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graphicFrame>
        <p:nvGraphicFramePr>
          <p:cNvPr id="12" name="TextBox 4">
            <a:extLst>
              <a:ext uri="{FF2B5EF4-FFF2-40B4-BE49-F238E27FC236}">
                <a16:creationId xmlns:a16="http://schemas.microsoft.com/office/drawing/2014/main" id="{C07E6B4F-CD6B-FE38-87A4-6013BC9075BC}"/>
              </a:ext>
            </a:extLst>
          </p:cNvPr>
          <p:cNvGraphicFramePr/>
          <p:nvPr>
            <p:extLst>
              <p:ext uri="{D42A27DB-BD31-4B8C-83A1-F6EECF244321}">
                <p14:modId xmlns:p14="http://schemas.microsoft.com/office/powerpoint/2010/main" val="4153174248"/>
              </p:ext>
            </p:extLst>
          </p:nvPr>
        </p:nvGraphicFramePr>
        <p:xfrm>
          <a:off x="5094952" y="2548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oogle Shape;1831;p49">
            <a:extLst>
              <a:ext uri="{FF2B5EF4-FFF2-40B4-BE49-F238E27FC236}">
                <a16:creationId xmlns:a16="http://schemas.microsoft.com/office/drawing/2014/main" id="{E3AF9A78-73E9-E6BF-27C0-F35F78E85DB4}"/>
              </a:ext>
            </a:extLst>
          </p:cNvPr>
          <p:cNvGrpSpPr/>
          <p:nvPr/>
        </p:nvGrpSpPr>
        <p:grpSpPr>
          <a:xfrm>
            <a:off x="1394189" y="4192432"/>
            <a:ext cx="1680142" cy="1665349"/>
            <a:chOff x="2543222" y="2802319"/>
            <a:chExt cx="492172" cy="492122"/>
          </a:xfrm>
        </p:grpSpPr>
        <p:sp>
          <p:nvSpPr>
            <p:cNvPr id="14" name="Google Shape;1832;p49">
              <a:extLst>
                <a:ext uri="{FF2B5EF4-FFF2-40B4-BE49-F238E27FC236}">
                  <a16:creationId xmlns:a16="http://schemas.microsoft.com/office/drawing/2014/main" id="{4C324218-AE05-283C-6986-16F1C3CAD072}"/>
                </a:ext>
              </a:extLst>
            </p:cNvPr>
            <p:cNvSpPr/>
            <p:nvPr/>
          </p:nvSpPr>
          <p:spPr>
            <a:xfrm>
              <a:off x="2712955" y="2802319"/>
              <a:ext cx="151969" cy="43028"/>
            </a:xfrm>
            <a:custGeom>
              <a:avLst/>
              <a:gdLst/>
              <a:ahLst/>
              <a:cxnLst/>
              <a:rect l="l" t="t" r="r" b="b"/>
              <a:pathLst>
                <a:path w="9423" h="2668" extrusionOk="0">
                  <a:moveTo>
                    <a:pt x="4725" y="0"/>
                  </a:moveTo>
                  <a:cubicBezTo>
                    <a:pt x="3131" y="0"/>
                    <a:pt x="1537" y="250"/>
                    <a:pt x="0" y="750"/>
                  </a:cubicBezTo>
                  <a:lnTo>
                    <a:pt x="620" y="2667"/>
                  </a:lnTo>
                  <a:cubicBezTo>
                    <a:pt x="1920" y="2253"/>
                    <a:pt x="3274" y="2024"/>
                    <a:pt x="4629" y="2024"/>
                  </a:cubicBezTo>
                  <a:cubicBezTo>
                    <a:pt x="4662" y="2024"/>
                    <a:pt x="4696" y="2024"/>
                    <a:pt x="4729" y="2024"/>
                  </a:cubicBezTo>
                  <a:cubicBezTo>
                    <a:pt x="4764" y="2024"/>
                    <a:pt x="4798" y="2024"/>
                    <a:pt x="4833" y="2024"/>
                  </a:cubicBezTo>
                  <a:cubicBezTo>
                    <a:pt x="6186" y="2024"/>
                    <a:pt x="7516" y="2242"/>
                    <a:pt x="8803" y="2656"/>
                  </a:cubicBezTo>
                  <a:lnTo>
                    <a:pt x="9423" y="739"/>
                  </a:lnTo>
                  <a:cubicBezTo>
                    <a:pt x="7895" y="247"/>
                    <a:pt x="6310" y="0"/>
                    <a:pt x="4725" y="0"/>
                  </a:cubicBezTo>
                  <a:close/>
                </a:path>
              </a:pathLst>
            </a:custGeom>
            <a:solidFill>
              <a:srgbClr val="FF0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17" name="Google Shape;1833;p49">
              <a:extLst>
                <a:ext uri="{FF2B5EF4-FFF2-40B4-BE49-F238E27FC236}">
                  <a16:creationId xmlns:a16="http://schemas.microsoft.com/office/drawing/2014/main" id="{805DEE17-1789-A115-85C3-A82B959FFB8E}"/>
                </a:ext>
              </a:extLst>
            </p:cNvPr>
            <p:cNvSpPr/>
            <p:nvPr/>
          </p:nvSpPr>
          <p:spPr>
            <a:xfrm>
              <a:off x="2854917" y="2814237"/>
              <a:ext cx="133278" cy="108667"/>
            </a:xfrm>
            <a:custGeom>
              <a:avLst/>
              <a:gdLst/>
              <a:ahLst/>
              <a:cxnLst/>
              <a:rect l="l" t="t" r="r" b="b"/>
              <a:pathLst>
                <a:path w="8264" h="6738" extrusionOk="0">
                  <a:moveTo>
                    <a:pt x="631" y="0"/>
                  </a:moveTo>
                  <a:lnTo>
                    <a:pt x="0" y="1928"/>
                  </a:lnTo>
                  <a:cubicBezTo>
                    <a:pt x="2663" y="2789"/>
                    <a:pt x="4981" y="4465"/>
                    <a:pt x="6634" y="6737"/>
                  </a:cubicBezTo>
                  <a:lnTo>
                    <a:pt x="8264" y="5544"/>
                  </a:lnTo>
                  <a:cubicBezTo>
                    <a:pt x="6370" y="2938"/>
                    <a:pt x="3696" y="999"/>
                    <a:pt x="631" y="0"/>
                  </a:cubicBezTo>
                  <a:close/>
                </a:path>
              </a:pathLst>
            </a:custGeom>
            <a:solidFill>
              <a:srgbClr val="FFC00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19" name="Google Shape;1834;p49">
              <a:extLst>
                <a:ext uri="{FF2B5EF4-FFF2-40B4-BE49-F238E27FC236}">
                  <a16:creationId xmlns:a16="http://schemas.microsoft.com/office/drawing/2014/main" id="{95D7472B-EC46-4023-3392-1F0DA7AA698C}"/>
                </a:ext>
              </a:extLst>
            </p:cNvPr>
            <p:cNvSpPr/>
            <p:nvPr/>
          </p:nvSpPr>
          <p:spPr>
            <a:xfrm>
              <a:off x="2961901" y="3048363"/>
              <a:ext cx="73493" cy="144760"/>
            </a:xfrm>
            <a:custGeom>
              <a:avLst/>
              <a:gdLst/>
              <a:ahLst/>
              <a:cxnLst/>
              <a:rect l="l" t="t" r="r" b="b"/>
              <a:pathLst>
                <a:path w="4557" h="8976" extrusionOk="0">
                  <a:moveTo>
                    <a:pt x="2537" y="1"/>
                  </a:moveTo>
                  <a:cubicBezTo>
                    <a:pt x="2537" y="2801"/>
                    <a:pt x="1653" y="5533"/>
                    <a:pt x="0" y="7794"/>
                  </a:cubicBezTo>
                  <a:lnTo>
                    <a:pt x="1630" y="8976"/>
                  </a:lnTo>
                  <a:cubicBezTo>
                    <a:pt x="3535" y="6371"/>
                    <a:pt x="4557" y="3226"/>
                    <a:pt x="4557" y="1"/>
                  </a:cubicBezTo>
                  <a:close/>
                </a:path>
              </a:pathLst>
            </a:custGeom>
            <a:solidFill>
              <a:srgbClr val="00B05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21" name="Google Shape;1835;p49">
              <a:extLst>
                <a:ext uri="{FF2B5EF4-FFF2-40B4-BE49-F238E27FC236}">
                  <a16:creationId xmlns:a16="http://schemas.microsoft.com/office/drawing/2014/main" id="{83C50FB2-38B0-C40D-DB35-84881289CF0B}"/>
                </a:ext>
              </a:extLst>
            </p:cNvPr>
            <p:cNvSpPr/>
            <p:nvPr/>
          </p:nvSpPr>
          <p:spPr>
            <a:xfrm>
              <a:off x="2590054" y="2814414"/>
              <a:ext cx="132907" cy="108667"/>
            </a:xfrm>
            <a:custGeom>
              <a:avLst/>
              <a:gdLst/>
              <a:ahLst/>
              <a:cxnLst/>
              <a:rect l="l" t="t" r="r" b="b"/>
              <a:pathLst>
                <a:path w="8241" h="6738" extrusionOk="0">
                  <a:moveTo>
                    <a:pt x="7621" y="0"/>
                  </a:moveTo>
                  <a:cubicBezTo>
                    <a:pt x="4557" y="1010"/>
                    <a:pt x="1894" y="2950"/>
                    <a:pt x="0" y="5555"/>
                  </a:cubicBezTo>
                  <a:lnTo>
                    <a:pt x="1630" y="6738"/>
                  </a:lnTo>
                  <a:cubicBezTo>
                    <a:pt x="3271" y="4477"/>
                    <a:pt x="5590" y="2789"/>
                    <a:pt x="8241" y="1929"/>
                  </a:cubicBezTo>
                  <a:lnTo>
                    <a:pt x="7621" y="0"/>
                  </a:lnTo>
                  <a:close/>
                </a:path>
              </a:pathLst>
            </a:custGeom>
            <a:solidFill>
              <a:srgbClr val="FECAE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23" name="Google Shape;1836;p49">
              <a:extLst>
                <a:ext uri="{FF2B5EF4-FFF2-40B4-BE49-F238E27FC236}">
                  <a16:creationId xmlns:a16="http://schemas.microsoft.com/office/drawing/2014/main" id="{2603B86B-E377-89C2-15C1-C6BD069C0638}"/>
                </a:ext>
              </a:extLst>
            </p:cNvPr>
            <p:cNvSpPr/>
            <p:nvPr/>
          </p:nvSpPr>
          <p:spPr>
            <a:xfrm>
              <a:off x="2961901" y="2903626"/>
              <a:ext cx="73493" cy="144760"/>
            </a:xfrm>
            <a:custGeom>
              <a:avLst/>
              <a:gdLst/>
              <a:ahLst/>
              <a:cxnLst/>
              <a:rect l="l" t="t" r="r" b="b"/>
              <a:pathLst>
                <a:path w="4557" h="8976" extrusionOk="0">
                  <a:moveTo>
                    <a:pt x="1630" y="1"/>
                  </a:moveTo>
                  <a:lnTo>
                    <a:pt x="0" y="1194"/>
                  </a:lnTo>
                  <a:cubicBezTo>
                    <a:pt x="1653" y="3455"/>
                    <a:pt x="2537" y="6175"/>
                    <a:pt x="2537" y="8976"/>
                  </a:cubicBezTo>
                  <a:lnTo>
                    <a:pt x="4545" y="8976"/>
                  </a:lnTo>
                  <a:cubicBezTo>
                    <a:pt x="4557" y="5751"/>
                    <a:pt x="3535" y="2606"/>
                    <a:pt x="1630" y="1"/>
                  </a:cubicBezTo>
                  <a:close/>
                </a:path>
              </a:pathLst>
            </a:custGeom>
            <a:solidFill>
              <a:schemeClr val="accent4">
                <a:lumMod val="40000"/>
                <a:lumOff val="6000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24" name="Google Shape;1837;p49">
              <a:extLst>
                <a:ext uri="{FF2B5EF4-FFF2-40B4-BE49-F238E27FC236}">
                  <a16:creationId xmlns:a16="http://schemas.microsoft.com/office/drawing/2014/main" id="{03980E61-3AC5-1D55-9730-9275D0728809}"/>
                </a:ext>
              </a:extLst>
            </p:cNvPr>
            <p:cNvSpPr/>
            <p:nvPr/>
          </p:nvSpPr>
          <p:spPr>
            <a:xfrm>
              <a:off x="2854917" y="3174037"/>
              <a:ext cx="133278" cy="108490"/>
            </a:xfrm>
            <a:custGeom>
              <a:avLst/>
              <a:gdLst/>
              <a:ahLst/>
              <a:cxnLst/>
              <a:rect l="l" t="t" r="r" b="b"/>
              <a:pathLst>
                <a:path w="8264" h="6727" extrusionOk="0">
                  <a:moveTo>
                    <a:pt x="6634" y="1"/>
                  </a:moveTo>
                  <a:cubicBezTo>
                    <a:pt x="4981" y="2262"/>
                    <a:pt x="2663" y="3949"/>
                    <a:pt x="0" y="4810"/>
                  </a:cubicBezTo>
                  <a:lnTo>
                    <a:pt x="620" y="6726"/>
                  </a:lnTo>
                  <a:cubicBezTo>
                    <a:pt x="3684" y="5728"/>
                    <a:pt x="6359" y="3788"/>
                    <a:pt x="8264" y="1183"/>
                  </a:cubicBezTo>
                  <a:lnTo>
                    <a:pt x="6634" y="1"/>
                  </a:lnTo>
                  <a:close/>
                </a:path>
              </a:pathLst>
            </a:cu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25" name="Google Shape;1838;p49">
              <a:extLst>
                <a:ext uri="{FF2B5EF4-FFF2-40B4-BE49-F238E27FC236}">
                  <a16:creationId xmlns:a16="http://schemas.microsoft.com/office/drawing/2014/main" id="{EF29D83D-3210-2A17-DFDF-F1C2C3F114E1}"/>
                </a:ext>
              </a:extLst>
            </p:cNvPr>
            <p:cNvSpPr/>
            <p:nvPr/>
          </p:nvSpPr>
          <p:spPr>
            <a:xfrm>
              <a:off x="2543222" y="2903997"/>
              <a:ext cx="73122" cy="144390"/>
            </a:xfrm>
            <a:custGeom>
              <a:avLst/>
              <a:gdLst/>
              <a:ahLst/>
              <a:cxnLst/>
              <a:rect l="l" t="t" r="r" b="b"/>
              <a:pathLst>
                <a:path w="4534" h="8953" extrusionOk="0">
                  <a:moveTo>
                    <a:pt x="2904" y="0"/>
                  </a:moveTo>
                  <a:cubicBezTo>
                    <a:pt x="1010" y="2594"/>
                    <a:pt x="0" y="5739"/>
                    <a:pt x="0" y="8953"/>
                  </a:cubicBezTo>
                  <a:lnTo>
                    <a:pt x="2020" y="8953"/>
                  </a:lnTo>
                  <a:cubicBezTo>
                    <a:pt x="2020" y="6164"/>
                    <a:pt x="2893" y="3444"/>
                    <a:pt x="4534" y="1183"/>
                  </a:cubicBezTo>
                  <a:lnTo>
                    <a:pt x="2904" y="0"/>
                  </a:lnTo>
                  <a:close/>
                </a:path>
              </a:pathLst>
            </a:custGeom>
            <a:solidFill>
              <a:srgbClr val="A8D6F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26" name="Google Shape;1839;p49">
              <a:extLst>
                <a:ext uri="{FF2B5EF4-FFF2-40B4-BE49-F238E27FC236}">
                  <a16:creationId xmlns:a16="http://schemas.microsoft.com/office/drawing/2014/main" id="{8E0CC473-82D3-5AE4-68E8-4B29B2B81A7C}"/>
                </a:ext>
              </a:extLst>
            </p:cNvPr>
            <p:cNvSpPr/>
            <p:nvPr/>
          </p:nvSpPr>
          <p:spPr>
            <a:xfrm>
              <a:off x="2712955" y="3251413"/>
              <a:ext cx="151969" cy="43028"/>
            </a:xfrm>
            <a:custGeom>
              <a:avLst/>
              <a:gdLst/>
              <a:ahLst/>
              <a:cxnLst/>
              <a:rect l="l" t="t" r="r" b="b"/>
              <a:pathLst>
                <a:path w="9423" h="2668" extrusionOk="0">
                  <a:moveTo>
                    <a:pt x="620" y="0"/>
                  </a:moveTo>
                  <a:lnTo>
                    <a:pt x="0" y="1917"/>
                  </a:lnTo>
                  <a:cubicBezTo>
                    <a:pt x="1537" y="2418"/>
                    <a:pt x="3131" y="2667"/>
                    <a:pt x="4725" y="2667"/>
                  </a:cubicBezTo>
                  <a:cubicBezTo>
                    <a:pt x="6310" y="2667"/>
                    <a:pt x="7895" y="2421"/>
                    <a:pt x="9423" y="1928"/>
                  </a:cubicBezTo>
                  <a:lnTo>
                    <a:pt x="8803" y="12"/>
                  </a:lnTo>
                  <a:cubicBezTo>
                    <a:pt x="7483" y="436"/>
                    <a:pt x="6118" y="643"/>
                    <a:pt x="4729" y="643"/>
                  </a:cubicBezTo>
                  <a:cubicBezTo>
                    <a:pt x="3340" y="643"/>
                    <a:pt x="1951" y="425"/>
                    <a:pt x="620" y="0"/>
                  </a:cubicBezTo>
                  <a:close/>
                </a:path>
              </a:pathLst>
            </a:custGeom>
            <a:solidFill>
              <a:srgbClr val="7030A0"/>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27" name="Google Shape;1840;p49">
              <a:extLst>
                <a:ext uri="{FF2B5EF4-FFF2-40B4-BE49-F238E27FC236}">
                  <a16:creationId xmlns:a16="http://schemas.microsoft.com/office/drawing/2014/main" id="{D02E115E-7828-2C62-AF2F-BD54754F521F}"/>
                </a:ext>
              </a:extLst>
            </p:cNvPr>
            <p:cNvSpPr/>
            <p:nvPr/>
          </p:nvSpPr>
          <p:spPr>
            <a:xfrm>
              <a:off x="2590054" y="3173666"/>
              <a:ext cx="132907" cy="108667"/>
            </a:xfrm>
            <a:custGeom>
              <a:avLst/>
              <a:gdLst/>
              <a:ahLst/>
              <a:cxnLst/>
              <a:rect l="l" t="t" r="r" b="b"/>
              <a:pathLst>
                <a:path w="8241" h="6738" extrusionOk="0">
                  <a:moveTo>
                    <a:pt x="1630" y="1"/>
                  </a:moveTo>
                  <a:lnTo>
                    <a:pt x="0" y="1183"/>
                  </a:lnTo>
                  <a:cubicBezTo>
                    <a:pt x="1894" y="3788"/>
                    <a:pt x="4557" y="5728"/>
                    <a:pt x="7621" y="6738"/>
                  </a:cubicBezTo>
                  <a:lnTo>
                    <a:pt x="8241" y="4821"/>
                  </a:lnTo>
                  <a:cubicBezTo>
                    <a:pt x="5590" y="3949"/>
                    <a:pt x="3271" y="2262"/>
                    <a:pt x="1630" y="1"/>
                  </a:cubicBezTo>
                  <a:close/>
                </a:path>
              </a:pathLst>
            </a:custGeom>
            <a:solidFill>
              <a:schemeClr val="tx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28" name="Google Shape;1841;p49">
              <a:extLst>
                <a:ext uri="{FF2B5EF4-FFF2-40B4-BE49-F238E27FC236}">
                  <a16:creationId xmlns:a16="http://schemas.microsoft.com/office/drawing/2014/main" id="{15B18E01-2D15-4DE6-00F8-91212EF0E7A1}"/>
                </a:ext>
              </a:extLst>
            </p:cNvPr>
            <p:cNvSpPr/>
            <p:nvPr/>
          </p:nvSpPr>
          <p:spPr>
            <a:xfrm>
              <a:off x="2543222" y="3048363"/>
              <a:ext cx="73122" cy="144390"/>
            </a:xfrm>
            <a:custGeom>
              <a:avLst/>
              <a:gdLst/>
              <a:ahLst/>
              <a:cxnLst/>
              <a:rect l="l" t="t" r="r" b="b"/>
              <a:pathLst>
                <a:path w="4534" h="8953" extrusionOk="0">
                  <a:moveTo>
                    <a:pt x="0" y="1"/>
                  </a:moveTo>
                  <a:cubicBezTo>
                    <a:pt x="0" y="3214"/>
                    <a:pt x="1010" y="6359"/>
                    <a:pt x="2904" y="8953"/>
                  </a:cubicBezTo>
                  <a:lnTo>
                    <a:pt x="4534" y="7771"/>
                  </a:lnTo>
                  <a:cubicBezTo>
                    <a:pt x="2904" y="5510"/>
                    <a:pt x="2020" y="2790"/>
                    <a:pt x="2020" y="1"/>
                  </a:cubicBezTo>
                  <a:close/>
                </a:path>
              </a:pathLst>
            </a:custGeom>
            <a:solidFill>
              <a:schemeClr val="accent4">
                <a:lumMod val="5000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grpSp>
      <p:grpSp>
        <p:nvGrpSpPr>
          <p:cNvPr id="29" name="Google Shape;6569;p54">
            <a:extLst>
              <a:ext uri="{FF2B5EF4-FFF2-40B4-BE49-F238E27FC236}">
                <a16:creationId xmlns:a16="http://schemas.microsoft.com/office/drawing/2014/main" id="{AB5BDC5F-7324-4EE7-FF55-38752B4C57AD}"/>
              </a:ext>
            </a:extLst>
          </p:cNvPr>
          <p:cNvGrpSpPr/>
          <p:nvPr/>
        </p:nvGrpSpPr>
        <p:grpSpPr>
          <a:xfrm>
            <a:off x="1803680" y="4579708"/>
            <a:ext cx="901985" cy="901521"/>
            <a:chOff x="-49786250" y="2316650"/>
            <a:chExt cx="300900" cy="299450"/>
          </a:xfrm>
          <a:solidFill>
            <a:schemeClr val="bg1"/>
          </a:solidFill>
        </p:grpSpPr>
        <p:sp>
          <p:nvSpPr>
            <p:cNvPr id="30" name="Google Shape;6570;p54">
              <a:extLst>
                <a:ext uri="{FF2B5EF4-FFF2-40B4-BE49-F238E27FC236}">
                  <a16:creationId xmlns:a16="http://schemas.microsoft.com/office/drawing/2014/main" id="{ED6282FD-7A20-3640-AFF6-90C5BAED30DA}"/>
                </a:ext>
              </a:extLst>
            </p:cNvPr>
            <p:cNvSpPr/>
            <p:nvPr/>
          </p:nvSpPr>
          <p:spPr>
            <a:xfrm>
              <a:off x="-49746875" y="2316650"/>
              <a:ext cx="217400" cy="299450"/>
            </a:xfrm>
            <a:custGeom>
              <a:avLst/>
              <a:gdLst/>
              <a:ahLst/>
              <a:cxnLst/>
              <a:rect l="l" t="t" r="r" b="b"/>
              <a:pathLst>
                <a:path w="8696" h="11978" extrusionOk="0">
                  <a:moveTo>
                    <a:pt x="4411" y="3944"/>
                  </a:moveTo>
                  <a:lnTo>
                    <a:pt x="5010" y="5110"/>
                  </a:lnTo>
                  <a:cubicBezTo>
                    <a:pt x="4837" y="5188"/>
                    <a:pt x="4640" y="5228"/>
                    <a:pt x="4439" y="5228"/>
                  </a:cubicBezTo>
                  <a:cubicBezTo>
                    <a:pt x="4238" y="5228"/>
                    <a:pt x="4033" y="5188"/>
                    <a:pt x="3844" y="5110"/>
                  </a:cubicBezTo>
                  <a:lnTo>
                    <a:pt x="4411" y="3944"/>
                  </a:lnTo>
                  <a:close/>
                  <a:moveTo>
                    <a:pt x="5136" y="5834"/>
                  </a:moveTo>
                  <a:lnTo>
                    <a:pt x="5136" y="8418"/>
                  </a:lnTo>
                  <a:lnTo>
                    <a:pt x="3718" y="8418"/>
                  </a:lnTo>
                  <a:lnTo>
                    <a:pt x="3718" y="5834"/>
                  </a:lnTo>
                  <a:cubicBezTo>
                    <a:pt x="3939" y="5897"/>
                    <a:pt x="4191" y="5960"/>
                    <a:pt x="4411" y="5960"/>
                  </a:cubicBezTo>
                  <a:cubicBezTo>
                    <a:pt x="4663" y="5960"/>
                    <a:pt x="4884" y="5897"/>
                    <a:pt x="5136" y="5834"/>
                  </a:cubicBezTo>
                  <a:close/>
                  <a:moveTo>
                    <a:pt x="4390" y="657"/>
                  </a:moveTo>
                  <a:cubicBezTo>
                    <a:pt x="5196" y="657"/>
                    <a:pt x="5982" y="942"/>
                    <a:pt x="6617" y="1455"/>
                  </a:cubicBezTo>
                  <a:cubicBezTo>
                    <a:pt x="7467" y="2117"/>
                    <a:pt x="7940" y="3156"/>
                    <a:pt x="7940" y="4196"/>
                  </a:cubicBezTo>
                  <a:cubicBezTo>
                    <a:pt x="7940" y="5078"/>
                    <a:pt x="7625" y="5897"/>
                    <a:pt x="7058" y="6527"/>
                  </a:cubicBezTo>
                  <a:cubicBezTo>
                    <a:pt x="6585" y="7095"/>
                    <a:pt x="6270" y="7756"/>
                    <a:pt x="6207" y="8418"/>
                  </a:cubicBezTo>
                  <a:lnTo>
                    <a:pt x="5829" y="8418"/>
                  </a:lnTo>
                  <a:lnTo>
                    <a:pt x="5829" y="5267"/>
                  </a:lnTo>
                  <a:cubicBezTo>
                    <a:pt x="5829" y="5236"/>
                    <a:pt x="5829" y="5141"/>
                    <a:pt x="5798" y="5110"/>
                  </a:cubicBezTo>
                  <a:lnTo>
                    <a:pt x="4726" y="2999"/>
                  </a:lnTo>
                  <a:cubicBezTo>
                    <a:pt x="4663" y="2873"/>
                    <a:pt x="4537" y="2778"/>
                    <a:pt x="4411" y="2778"/>
                  </a:cubicBezTo>
                  <a:cubicBezTo>
                    <a:pt x="4317" y="2778"/>
                    <a:pt x="4191" y="2873"/>
                    <a:pt x="4096" y="2999"/>
                  </a:cubicBezTo>
                  <a:lnTo>
                    <a:pt x="3057" y="5110"/>
                  </a:lnTo>
                  <a:cubicBezTo>
                    <a:pt x="2994" y="5141"/>
                    <a:pt x="2994" y="5236"/>
                    <a:pt x="2994" y="5267"/>
                  </a:cubicBezTo>
                  <a:lnTo>
                    <a:pt x="2994" y="8418"/>
                  </a:lnTo>
                  <a:lnTo>
                    <a:pt x="2647" y="8418"/>
                  </a:lnTo>
                  <a:cubicBezTo>
                    <a:pt x="2584" y="7756"/>
                    <a:pt x="2301" y="7095"/>
                    <a:pt x="1796" y="6527"/>
                  </a:cubicBezTo>
                  <a:cubicBezTo>
                    <a:pt x="1040" y="5708"/>
                    <a:pt x="757" y="4574"/>
                    <a:pt x="1009" y="3408"/>
                  </a:cubicBezTo>
                  <a:cubicBezTo>
                    <a:pt x="1261" y="2085"/>
                    <a:pt x="2332" y="1014"/>
                    <a:pt x="3687" y="731"/>
                  </a:cubicBezTo>
                  <a:cubicBezTo>
                    <a:pt x="3921" y="681"/>
                    <a:pt x="4156" y="657"/>
                    <a:pt x="4390" y="657"/>
                  </a:cubicBezTo>
                  <a:close/>
                  <a:moveTo>
                    <a:pt x="6207" y="9142"/>
                  </a:moveTo>
                  <a:lnTo>
                    <a:pt x="6207" y="9489"/>
                  </a:lnTo>
                  <a:cubicBezTo>
                    <a:pt x="6207" y="9678"/>
                    <a:pt x="6050" y="9835"/>
                    <a:pt x="5829" y="9835"/>
                  </a:cubicBezTo>
                  <a:lnTo>
                    <a:pt x="3057" y="9835"/>
                  </a:lnTo>
                  <a:cubicBezTo>
                    <a:pt x="2836" y="9835"/>
                    <a:pt x="2679" y="9678"/>
                    <a:pt x="2679" y="9489"/>
                  </a:cubicBezTo>
                  <a:lnTo>
                    <a:pt x="2679" y="9142"/>
                  </a:lnTo>
                  <a:close/>
                  <a:moveTo>
                    <a:pt x="5483" y="10529"/>
                  </a:moveTo>
                  <a:lnTo>
                    <a:pt x="5483" y="10907"/>
                  </a:lnTo>
                  <a:cubicBezTo>
                    <a:pt x="5483" y="11096"/>
                    <a:pt x="5325" y="11253"/>
                    <a:pt x="5136" y="11253"/>
                  </a:cubicBezTo>
                  <a:lnTo>
                    <a:pt x="3718" y="11253"/>
                  </a:lnTo>
                  <a:cubicBezTo>
                    <a:pt x="3529" y="11253"/>
                    <a:pt x="3372" y="11096"/>
                    <a:pt x="3372" y="10907"/>
                  </a:cubicBezTo>
                  <a:lnTo>
                    <a:pt x="3372" y="10529"/>
                  </a:lnTo>
                  <a:close/>
                  <a:moveTo>
                    <a:pt x="4318" y="0"/>
                  </a:moveTo>
                  <a:cubicBezTo>
                    <a:pt x="4056" y="0"/>
                    <a:pt x="3792" y="23"/>
                    <a:pt x="3529" y="69"/>
                  </a:cubicBezTo>
                  <a:cubicBezTo>
                    <a:pt x="1954" y="384"/>
                    <a:pt x="631" y="1707"/>
                    <a:pt x="284" y="3314"/>
                  </a:cubicBezTo>
                  <a:cubicBezTo>
                    <a:pt x="1" y="4637"/>
                    <a:pt x="379" y="6023"/>
                    <a:pt x="1261" y="7000"/>
                  </a:cubicBezTo>
                  <a:cubicBezTo>
                    <a:pt x="1702" y="7536"/>
                    <a:pt x="1986" y="8166"/>
                    <a:pt x="1986" y="8796"/>
                  </a:cubicBezTo>
                  <a:lnTo>
                    <a:pt x="1986" y="9489"/>
                  </a:lnTo>
                  <a:cubicBezTo>
                    <a:pt x="1986" y="9961"/>
                    <a:pt x="2269" y="10371"/>
                    <a:pt x="2679" y="10466"/>
                  </a:cubicBezTo>
                  <a:lnTo>
                    <a:pt x="2679" y="10907"/>
                  </a:lnTo>
                  <a:cubicBezTo>
                    <a:pt x="2679" y="11505"/>
                    <a:pt x="3151" y="11978"/>
                    <a:pt x="3750" y="11978"/>
                  </a:cubicBezTo>
                  <a:lnTo>
                    <a:pt x="5168" y="11978"/>
                  </a:lnTo>
                  <a:cubicBezTo>
                    <a:pt x="5766" y="11978"/>
                    <a:pt x="6239" y="11505"/>
                    <a:pt x="6239" y="10907"/>
                  </a:cubicBezTo>
                  <a:lnTo>
                    <a:pt x="6239" y="10466"/>
                  </a:lnTo>
                  <a:cubicBezTo>
                    <a:pt x="6617" y="10308"/>
                    <a:pt x="6963" y="9930"/>
                    <a:pt x="6963" y="9489"/>
                  </a:cubicBezTo>
                  <a:lnTo>
                    <a:pt x="6963" y="8796"/>
                  </a:lnTo>
                  <a:cubicBezTo>
                    <a:pt x="6963" y="8166"/>
                    <a:pt x="7184" y="7536"/>
                    <a:pt x="7656" y="6969"/>
                  </a:cubicBezTo>
                  <a:cubicBezTo>
                    <a:pt x="8318" y="6212"/>
                    <a:pt x="8696" y="5236"/>
                    <a:pt x="8696" y="4228"/>
                  </a:cubicBezTo>
                  <a:cubicBezTo>
                    <a:pt x="8633" y="2967"/>
                    <a:pt x="8097" y="1739"/>
                    <a:pt x="7058" y="951"/>
                  </a:cubicBezTo>
                  <a:cubicBezTo>
                    <a:pt x="6285" y="328"/>
                    <a:pt x="5314" y="0"/>
                    <a:pt x="4318" y="0"/>
                  </a:cubicBezTo>
                  <a:close/>
                </a:path>
              </a:pathLst>
            </a:custGeom>
            <a:grp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31" name="Google Shape;6571;p54">
              <a:extLst>
                <a:ext uri="{FF2B5EF4-FFF2-40B4-BE49-F238E27FC236}">
                  <a16:creationId xmlns:a16="http://schemas.microsoft.com/office/drawing/2014/main" id="{4F12B053-38C1-BC41-F7A7-2EEC9759D8AC}"/>
                </a:ext>
              </a:extLst>
            </p:cNvPr>
            <p:cNvSpPr/>
            <p:nvPr/>
          </p:nvSpPr>
          <p:spPr>
            <a:xfrm>
              <a:off x="-49786250" y="2422325"/>
              <a:ext cx="36250" cy="17350"/>
            </a:xfrm>
            <a:custGeom>
              <a:avLst/>
              <a:gdLst/>
              <a:ahLst/>
              <a:cxnLst/>
              <a:rect l="l" t="t" r="r" b="b"/>
              <a:pathLst>
                <a:path w="1450" h="694" extrusionOk="0">
                  <a:moveTo>
                    <a:pt x="379" y="1"/>
                  </a:moveTo>
                  <a:cubicBezTo>
                    <a:pt x="158" y="1"/>
                    <a:pt x="0" y="158"/>
                    <a:pt x="0" y="347"/>
                  </a:cubicBezTo>
                  <a:cubicBezTo>
                    <a:pt x="0" y="536"/>
                    <a:pt x="158" y="694"/>
                    <a:pt x="379" y="694"/>
                  </a:cubicBezTo>
                  <a:lnTo>
                    <a:pt x="1072" y="694"/>
                  </a:lnTo>
                  <a:cubicBezTo>
                    <a:pt x="1261" y="694"/>
                    <a:pt x="1418" y="536"/>
                    <a:pt x="1418" y="347"/>
                  </a:cubicBezTo>
                  <a:cubicBezTo>
                    <a:pt x="1450" y="127"/>
                    <a:pt x="1261" y="1"/>
                    <a:pt x="1072" y="1"/>
                  </a:cubicBezTo>
                  <a:close/>
                </a:path>
              </a:pathLst>
            </a:custGeom>
            <a:grp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32" name="Google Shape;6572;p54">
              <a:extLst>
                <a:ext uri="{FF2B5EF4-FFF2-40B4-BE49-F238E27FC236}">
                  <a16:creationId xmlns:a16="http://schemas.microsoft.com/office/drawing/2014/main" id="{7DAF8E7B-C82D-BA98-0251-DCBC13C2AB88}"/>
                </a:ext>
              </a:extLst>
            </p:cNvPr>
            <p:cNvSpPr/>
            <p:nvPr/>
          </p:nvSpPr>
          <p:spPr>
            <a:xfrm>
              <a:off x="-49783900" y="2362475"/>
              <a:ext cx="31550" cy="30150"/>
            </a:xfrm>
            <a:custGeom>
              <a:avLst/>
              <a:gdLst/>
              <a:ahLst/>
              <a:cxnLst/>
              <a:rect l="l" t="t" r="r" b="b"/>
              <a:pathLst>
                <a:path w="1262" h="1206" extrusionOk="0">
                  <a:moveTo>
                    <a:pt x="391" y="0"/>
                  </a:moveTo>
                  <a:cubicBezTo>
                    <a:pt x="300" y="0"/>
                    <a:pt x="206" y="32"/>
                    <a:pt x="127" y="95"/>
                  </a:cubicBezTo>
                  <a:cubicBezTo>
                    <a:pt x="1" y="221"/>
                    <a:pt x="1" y="441"/>
                    <a:pt x="127" y="599"/>
                  </a:cubicBezTo>
                  <a:lnTo>
                    <a:pt x="631" y="1134"/>
                  </a:lnTo>
                  <a:cubicBezTo>
                    <a:pt x="694" y="1182"/>
                    <a:pt x="781" y="1205"/>
                    <a:pt x="871" y="1205"/>
                  </a:cubicBezTo>
                  <a:cubicBezTo>
                    <a:pt x="962" y="1205"/>
                    <a:pt x="1056" y="1182"/>
                    <a:pt x="1135" y="1134"/>
                  </a:cubicBezTo>
                  <a:cubicBezTo>
                    <a:pt x="1261" y="1008"/>
                    <a:pt x="1261" y="756"/>
                    <a:pt x="1135" y="599"/>
                  </a:cubicBezTo>
                  <a:lnTo>
                    <a:pt x="631" y="95"/>
                  </a:lnTo>
                  <a:cubicBezTo>
                    <a:pt x="568" y="32"/>
                    <a:pt x="481" y="0"/>
                    <a:pt x="391" y="0"/>
                  </a:cubicBezTo>
                  <a:close/>
                </a:path>
              </a:pathLst>
            </a:custGeom>
            <a:grp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33" name="Google Shape;6573;p54">
              <a:extLst>
                <a:ext uri="{FF2B5EF4-FFF2-40B4-BE49-F238E27FC236}">
                  <a16:creationId xmlns:a16="http://schemas.microsoft.com/office/drawing/2014/main" id="{23C4B529-B6A9-CAD4-0E91-32C73E9C5D9F}"/>
                </a:ext>
              </a:extLst>
            </p:cNvPr>
            <p:cNvSpPr/>
            <p:nvPr/>
          </p:nvSpPr>
          <p:spPr>
            <a:xfrm>
              <a:off x="-49783900" y="2468800"/>
              <a:ext cx="31550" cy="30150"/>
            </a:xfrm>
            <a:custGeom>
              <a:avLst/>
              <a:gdLst/>
              <a:ahLst/>
              <a:cxnLst/>
              <a:rect l="l" t="t" r="r" b="b"/>
              <a:pathLst>
                <a:path w="1262" h="1206" extrusionOk="0">
                  <a:moveTo>
                    <a:pt x="871" y="0"/>
                  </a:moveTo>
                  <a:cubicBezTo>
                    <a:pt x="781" y="0"/>
                    <a:pt x="694" y="32"/>
                    <a:pt x="631" y="95"/>
                  </a:cubicBezTo>
                  <a:lnTo>
                    <a:pt x="127" y="599"/>
                  </a:lnTo>
                  <a:cubicBezTo>
                    <a:pt x="1" y="725"/>
                    <a:pt x="1" y="977"/>
                    <a:pt x="127" y="1135"/>
                  </a:cubicBezTo>
                  <a:cubicBezTo>
                    <a:pt x="174" y="1182"/>
                    <a:pt x="261" y="1205"/>
                    <a:pt x="355" y="1205"/>
                  </a:cubicBezTo>
                  <a:cubicBezTo>
                    <a:pt x="450" y="1205"/>
                    <a:pt x="552" y="1182"/>
                    <a:pt x="631" y="1135"/>
                  </a:cubicBezTo>
                  <a:lnTo>
                    <a:pt x="1135" y="599"/>
                  </a:lnTo>
                  <a:cubicBezTo>
                    <a:pt x="1261" y="504"/>
                    <a:pt x="1261" y="252"/>
                    <a:pt x="1135" y="95"/>
                  </a:cubicBezTo>
                  <a:cubicBezTo>
                    <a:pt x="1056" y="32"/>
                    <a:pt x="962" y="0"/>
                    <a:pt x="871" y="0"/>
                  </a:cubicBezTo>
                  <a:close/>
                </a:path>
              </a:pathLst>
            </a:custGeom>
            <a:grp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34" name="Google Shape;6574;p54">
              <a:extLst>
                <a:ext uri="{FF2B5EF4-FFF2-40B4-BE49-F238E27FC236}">
                  <a16:creationId xmlns:a16="http://schemas.microsoft.com/office/drawing/2014/main" id="{34350A5D-F892-896D-77C2-A833D0708B64}"/>
                </a:ext>
              </a:extLst>
            </p:cNvPr>
            <p:cNvSpPr/>
            <p:nvPr/>
          </p:nvSpPr>
          <p:spPr>
            <a:xfrm>
              <a:off x="-49520825" y="2421550"/>
              <a:ext cx="35475" cy="18125"/>
            </a:xfrm>
            <a:custGeom>
              <a:avLst/>
              <a:gdLst/>
              <a:ahLst/>
              <a:cxnLst/>
              <a:rect l="l" t="t" r="r" b="b"/>
              <a:pathLst>
                <a:path w="1419" h="725" extrusionOk="0">
                  <a:moveTo>
                    <a:pt x="347" y="0"/>
                  </a:moveTo>
                  <a:cubicBezTo>
                    <a:pt x="158" y="0"/>
                    <a:pt x="1" y="158"/>
                    <a:pt x="1" y="378"/>
                  </a:cubicBezTo>
                  <a:cubicBezTo>
                    <a:pt x="1" y="567"/>
                    <a:pt x="158" y="725"/>
                    <a:pt x="347" y="725"/>
                  </a:cubicBezTo>
                  <a:lnTo>
                    <a:pt x="1072" y="725"/>
                  </a:lnTo>
                  <a:cubicBezTo>
                    <a:pt x="1261" y="725"/>
                    <a:pt x="1418" y="567"/>
                    <a:pt x="1418" y="378"/>
                  </a:cubicBezTo>
                  <a:cubicBezTo>
                    <a:pt x="1418" y="158"/>
                    <a:pt x="1261" y="0"/>
                    <a:pt x="1072" y="0"/>
                  </a:cubicBezTo>
                  <a:close/>
                </a:path>
              </a:pathLst>
            </a:custGeom>
            <a:grp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35" name="Google Shape;6575;p54">
              <a:extLst>
                <a:ext uri="{FF2B5EF4-FFF2-40B4-BE49-F238E27FC236}">
                  <a16:creationId xmlns:a16="http://schemas.microsoft.com/office/drawing/2014/main" id="{23E5DD84-4B6F-C0AE-FBE3-F17B487F8EBE}"/>
                </a:ext>
              </a:extLst>
            </p:cNvPr>
            <p:cNvSpPr/>
            <p:nvPr/>
          </p:nvSpPr>
          <p:spPr>
            <a:xfrm>
              <a:off x="-49519250" y="2362475"/>
              <a:ext cx="31525" cy="31325"/>
            </a:xfrm>
            <a:custGeom>
              <a:avLst/>
              <a:gdLst/>
              <a:ahLst/>
              <a:cxnLst/>
              <a:rect l="l" t="t" r="r" b="b"/>
              <a:pathLst>
                <a:path w="1261" h="1253" extrusionOk="0">
                  <a:moveTo>
                    <a:pt x="906" y="0"/>
                  </a:moveTo>
                  <a:cubicBezTo>
                    <a:pt x="812" y="0"/>
                    <a:pt x="709" y="32"/>
                    <a:pt x="631" y="95"/>
                  </a:cubicBezTo>
                  <a:lnTo>
                    <a:pt x="127" y="599"/>
                  </a:lnTo>
                  <a:cubicBezTo>
                    <a:pt x="1" y="725"/>
                    <a:pt x="1" y="945"/>
                    <a:pt x="127" y="1134"/>
                  </a:cubicBezTo>
                  <a:cubicBezTo>
                    <a:pt x="190" y="1213"/>
                    <a:pt x="276" y="1253"/>
                    <a:pt x="367" y="1253"/>
                  </a:cubicBezTo>
                  <a:cubicBezTo>
                    <a:pt x="457" y="1253"/>
                    <a:pt x="552" y="1213"/>
                    <a:pt x="631" y="1134"/>
                  </a:cubicBezTo>
                  <a:lnTo>
                    <a:pt x="1135" y="599"/>
                  </a:lnTo>
                  <a:cubicBezTo>
                    <a:pt x="1261" y="473"/>
                    <a:pt x="1261" y="252"/>
                    <a:pt x="1135" y="95"/>
                  </a:cubicBezTo>
                  <a:cubicBezTo>
                    <a:pt x="1088" y="32"/>
                    <a:pt x="1001" y="0"/>
                    <a:pt x="906" y="0"/>
                  </a:cubicBezTo>
                  <a:close/>
                </a:path>
              </a:pathLst>
            </a:custGeom>
            <a:grp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sp>
          <p:nvSpPr>
            <p:cNvPr id="36" name="Google Shape;6576;p54">
              <a:extLst>
                <a:ext uri="{FF2B5EF4-FFF2-40B4-BE49-F238E27FC236}">
                  <a16:creationId xmlns:a16="http://schemas.microsoft.com/office/drawing/2014/main" id="{1B768BD1-3372-E873-FD47-C7C7DA49095A}"/>
                </a:ext>
              </a:extLst>
            </p:cNvPr>
            <p:cNvSpPr/>
            <p:nvPr/>
          </p:nvSpPr>
          <p:spPr>
            <a:xfrm>
              <a:off x="-49519250" y="2468800"/>
              <a:ext cx="31525" cy="30150"/>
            </a:xfrm>
            <a:custGeom>
              <a:avLst/>
              <a:gdLst/>
              <a:ahLst/>
              <a:cxnLst/>
              <a:rect l="l" t="t" r="r" b="b"/>
              <a:pathLst>
                <a:path w="1261" h="1206" extrusionOk="0">
                  <a:moveTo>
                    <a:pt x="391" y="0"/>
                  </a:moveTo>
                  <a:cubicBezTo>
                    <a:pt x="300" y="0"/>
                    <a:pt x="205" y="32"/>
                    <a:pt x="127" y="95"/>
                  </a:cubicBezTo>
                  <a:cubicBezTo>
                    <a:pt x="1" y="221"/>
                    <a:pt x="1" y="441"/>
                    <a:pt x="127" y="599"/>
                  </a:cubicBezTo>
                  <a:lnTo>
                    <a:pt x="631" y="1135"/>
                  </a:lnTo>
                  <a:cubicBezTo>
                    <a:pt x="694" y="1182"/>
                    <a:pt x="780" y="1205"/>
                    <a:pt x="871" y="1205"/>
                  </a:cubicBezTo>
                  <a:cubicBezTo>
                    <a:pt x="962" y="1205"/>
                    <a:pt x="1056" y="1182"/>
                    <a:pt x="1135" y="1135"/>
                  </a:cubicBezTo>
                  <a:cubicBezTo>
                    <a:pt x="1261" y="1009"/>
                    <a:pt x="1261" y="756"/>
                    <a:pt x="1135" y="599"/>
                  </a:cubicBezTo>
                  <a:lnTo>
                    <a:pt x="631" y="95"/>
                  </a:lnTo>
                  <a:cubicBezTo>
                    <a:pt x="568" y="32"/>
                    <a:pt x="481" y="0"/>
                    <a:pt x="391" y="0"/>
                  </a:cubicBezTo>
                  <a:close/>
                </a:path>
              </a:pathLst>
            </a:custGeom>
            <a:grp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ial"/>
                <a:cs typeface="Arial"/>
                <a:sym typeface="Arial"/>
              </a:endParaRPr>
            </a:p>
          </p:txBody>
        </p:sp>
      </p:grpSp>
      <p:sp>
        <p:nvSpPr>
          <p:cNvPr id="37" name="TextBox 36">
            <a:extLst>
              <a:ext uri="{FF2B5EF4-FFF2-40B4-BE49-F238E27FC236}">
                <a16:creationId xmlns:a16="http://schemas.microsoft.com/office/drawing/2014/main" id="{FC1019E4-55F2-AAB2-5802-6B1166EE0AF8}"/>
              </a:ext>
            </a:extLst>
          </p:cNvPr>
          <p:cNvSpPr txBox="1"/>
          <p:nvPr/>
        </p:nvSpPr>
        <p:spPr>
          <a:xfrm>
            <a:off x="521164" y="2693547"/>
            <a:ext cx="3423675" cy="707886"/>
          </a:xfrm>
          <a:prstGeom prst="rect">
            <a:avLst/>
          </a:prstGeom>
          <a:noFill/>
        </p:spPr>
        <p:txBody>
          <a:bodyPr wrap="square" rtlCol="0">
            <a:spAutoFit/>
          </a:bodyPr>
          <a:lstStyle/>
          <a:p>
            <a:pPr algn="ctr"/>
            <a:r>
              <a:rPr lang="en-US" sz="2000" b="0" i="0" dirty="0">
                <a:solidFill>
                  <a:srgbClr val="000000"/>
                </a:solidFill>
                <a:effectLst/>
                <a:latin typeface="HarmonyOS Sans"/>
              </a:rPr>
              <a:t>"Prototype as if you are right. Listen as if you are wrong"</a:t>
            </a:r>
            <a:endParaRPr lang="en-US" sz="2000" dirty="0"/>
          </a:p>
        </p:txBody>
      </p:sp>
    </p:spTree>
    <p:extLst>
      <p:ext uri="{BB962C8B-B14F-4D97-AF65-F5344CB8AC3E}">
        <p14:creationId xmlns:p14="http://schemas.microsoft.com/office/powerpoint/2010/main" val="3657230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A2922E-C8EE-BE5C-8333-F3DCFE5FEB59}"/>
              </a:ext>
            </a:extLst>
          </p:cNvPr>
          <p:cNvPicPr>
            <a:picLocks noChangeAspect="1"/>
          </p:cNvPicPr>
          <p:nvPr/>
        </p:nvPicPr>
        <p:blipFill>
          <a:blip r:embed="rId2"/>
          <a:stretch>
            <a:fillRect/>
          </a:stretch>
        </p:blipFill>
        <p:spPr>
          <a:xfrm>
            <a:off x="0" y="5324475"/>
            <a:ext cx="12192000" cy="1533525"/>
          </a:xfrm>
          <a:prstGeom prst="rect">
            <a:avLst/>
          </a:prstGeom>
        </p:spPr>
      </p:pic>
      <p:sp>
        <p:nvSpPr>
          <p:cNvPr id="3" name="Rectangle 2">
            <a:extLst>
              <a:ext uri="{FF2B5EF4-FFF2-40B4-BE49-F238E27FC236}">
                <a16:creationId xmlns:a16="http://schemas.microsoft.com/office/drawing/2014/main" id="{095745A3-5D99-9815-4983-C2FB5FE0BF14}"/>
              </a:ext>
            </a:extLst>
          </p:cNvPr>
          <p:cNvSpPr/>
          <p:nvPr/>
        </p:nvSpPr>
        <p:spPr>
          <a:xfrm>
            <a:off x="9864859" y="4238017"/>
            <a:ext cx="1828800" cy="176106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Develop a student advocate training (leadership training)</a:t>
            </a:r>
          </a:p>
        </p:txBody>
      </p:sp>
      <p:sp>
        <p:nvSpPr>
          <p:cNvPr id="16" name="Rectangle 15">
            <a:extLst>
              <a:ext uri="{FF2B5EF4-FFF2-40B4-BE49-F238E27FC236}">
                <a16:creationId xmlns:a16="http://schemas.microsoft.com/office/drawing/2014/main" id="{2020FD0D-DCF0-87F5-F140-105AF3F3A005}"/>
              </a:ext>
            </a:extLst>
          </p:cNvPr>
          <p:cNvSpPr/>
          <p:nvPr/>
        </p:nvSpPr>
        <p:spPr>
          <a:xfrm>
            <a:off x="4973439" y="2522064"/>
            <a:ext cx="1828800" cy="176106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Prototype wellness corner in classrooms (with feedback cycle and opportunity for scoping out)</a:t>
            </a:r>
          </a:p>
        </p:txBody>
      </p:sp>
      <p:sp>
        <p:nvSpPr>
          <p:cNvPr id="24" name="Rectangle 23">
            <a:extLst>
              <a:ext uri="{FF2B5EF4-FFF2-40B4-BE49-F238E27FC236}">
                <a16:creationId xmlns:a16="http://schemas.microsoft.com/office/drawing/2014/main" id="{7B12B3AE-9E8C-567F-683C-9E82BF8E03CA}"/>
              </a:ext>
            </a:extLst>
          </p:cNvPr>
          <p:cNvSpPr/>
          <p:nvPr/>
        </p:nvSpPr>
        <p:spPr>
          <a:xfrm>
            <a:off x="6243047" y="492541"/>
            <a:ext cx="1828800" cy="17610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Curriculum infusion for October</a:t>
            </a:r>
          </a:p>
        </p:txBody>
      </p:sp>
      <p:sp>
        <p:nvSpPr>
          <p:cNvPr id="25" name="Rectangle 24">
            <a:extLst>
              <a:ext uri="{FF2B5EF4-FFF2-40B4-BE49-F238E27FC236}">
                <a16:creationId xmlns:a16="http://schemas.microsoft.com/office/drawing/2014/main" id="{AE3E6882-6B9C-2EEE-6458-8F1CDD89DFF4}"/>
              </a:ext>
            </a:extLst>
          </p:cNvPr>
          <p:cNvSpPr/>
          <p:nvPr/>
        </p:nvSpPr>
        <p:spPr>
          <a:xfrm>
            <a:off x="8975832" y="217702"/>
            <a:ext cx="1828800" cy="17610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Create events for school community to meet each other (with some guidance to make it easier)</a:t>
            </a:r>
          </a:p>
        </p:txBody>
      </p:sp>
      <p:sp>
        <p:nvSpPr>
          <p:cNvPr id="26" name="Rectangle 25">
            <a:extLst>
              <a:ext uri="{FF2B5EF4-FFF2-40B4-BE49-F238E27FC236}">
                <a16:creationId xmlns:a16="http://schemas.microsoft.com/office/drawing/2014/main" id="{B5B03760-4959-76F2-4CAB-198565015E5A}"/>
              </a:ext>
            </a:extLst>
          </p:cNvPr>
          <p:cNvSpPr/>
          <p:nvPr/>
        </p:nvSpPr>
        <p:spPr>
          <a:xfrm>
            <a:off x="7713661" y="2476951"/>
            <a:ext cx="1828800" cy="17610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Empower classroom leaders to set the tone</a:t>
            </a:r>
          </a:p>
        </p:txBody>
      </p:sp>
      <p:sp>
        <p:nvSpPr>
          <p:cNvPr id="27" name="Rectangle 26">
            <a:extLst>
              <a:ext uri="{FF2B5EF4-FFF2-40B4-BE49-F238E27FC236}">
                <a16:creationId xmlns:a16="http://schemas.microsoft.com/office/drawing/2014/main" id="{380025E8-D618-A9D9-9205-3EC5216260D0}"/>
              </a:ext>
            </a:extLst>
          </p:cNvPr>
          <p:cNvSpPr/>
          <p:nvPr/>
        </p:nvSpPr>
        <p:spPr>
          <a:xfrm>
            <a:off x="7157447" y="4565798"/>
            <a:ext cx="1828800" cy="176106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Create a local LGBTQ data report</a:t>
            </a:r>
          </a:p>
        </p:txBody>
      </p:sp>
      <p:sp>
        <p:nvSpPr>
          <p:cNvPr id="28" name="Rectangle 27">
            <a:extLst>
              <a:ext uri="{FF2B5EF4-FFF2-40B4-BE49-F238E27FC236}">
                <a16:creationId xmlns:a16="http://schemas.microsoft.com/office/drawing/2014/main" id="{0312AA94-72BA-1D90-47B1-668B20C2DE94}"/>
              </a:ext>
            </a:extLst>
          </p:cNvPr>
          <p:cNvSpPr/>
          <p:nvPr/>
        </p:nvSpPr>
        <p:spPr>
          <a:xfrm>
            <a:off x="4961162" y="4551160"/>
            <a:ext cx="1828800" cy="17610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Ethnography with wellness center staff</a:t>
            </a:r>
          </a:p>
        </p:txBody>
      </p:sp>
      <p:sp>
        <p:nvSpPr>
          <p:cNvPr id="29" name="Rectangle 28">
            <a:extLst>
              <a:ext uri="{FF2B5EF4-FFF2-40B4-BE49-F238E27FC236}">
                <a16:creationId xmlns:a16="http://schemas.microsoft.com/office/drawing/2014/main" id="{AF11EB97-17AC-BDEC-CD27-0F16F43EE395}"/>
              </a:ext>
            </a:extLst>
          </p:cNvPr>
          <p:cNvSpPr/>
          <p:nvPr/>
        </p:nvSpPr>
        <p:spPr>
          <a:xfrm>
            <a:off x="2759622" y="4575354"/>
            <a:ext cx="1828800" cy="17610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Safe space kits based on GLSEN with local data</a:t>
            </a:r>
          </a:p>
        </p:txBody>
      </p:sp>
      <p:sp>
        <p:nvSpPr>
          <p:cNvPr id="30" name="Rectangle 29">
            <a:extLst>
              <a:ext uri="{FF2B5EF4-FFF2-40B4-BE49-F238E27FC236}">
                <a16:creationId xmlns:a16="http://schemas.microsoft.com/office/drawing/2014/main" id="{580B14AC-071B-9AFF-7033-7B95F01113D7}"/>
              </a:ext>
            </a:extLst>
          </p:cNvPr>
          <p:cNvSpPr/>
          <p:nvPr/>
        </p:nvSpPr>
        <p:spPr>
          <a:xfrm>
            <a:off x="2746624" y="2525929"/>
            <a:ext cx="1828800" cy="17610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Curriculum infusion</a:t>
            </a:r>
          </a:p>
        </p:txBody>
      </p:sp>
      <p:sp>
        <p:nvSpPr>
          <p:cNvPr id="31" name="Rectangle 30">
            <a:extLst>
              <a:ext uri="{FF2B5EF4-FFF2-40B4-BE49-F238E27FC236}">
                <a16:creationId xmlns:a16="http://schemas.microsoft.com/office/drawing/2014/main" id="{A0FAD4CB-F4F4-61CC-5DD6-7086A240E48E}"/>
              </a:ext>
            </a:extLst>
          </p:cNvPr>
          <p:cNvSpPr/>
          <p:nvPr/>
        </p:nvSpPr>
        <p:spPr>
          <a:xfrm>
            <a:off x="2709181" y="515994"/>
            <a:ext cx="1828800" cy="176106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LGBTQ Connection is already working on project about parent/teacher education</a:t>
            </a:r>
          </a:p>
        </p:txBody>
      </p:sp>
      <p:sp>
        <p:nvSpPr>
          <p:cNvPr id="5" name="Rectangle 4">
            <a:extLst>
              <a:ext uri="{FF2B5EF4-FFF2-40B4-BE49-F238E27FC236}">
                <a16:creationId xmlns:a16="http://schemas.microsoft.com/office/drawing/2014/main" id="{9F8FCC97-4CA6-7C60-C63E-A098C3A74583}"/>
              </a:ext>
            </a:extLst>
          </p:cNvPr>
          <p:cNvSpPr/>
          <p:nvPr/>
        </p:nvSpPr>
        <p:spPr>
          <a:xfrm>
            <a:off x="707721" y="2430073"/>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 recreate the feeling of wellness centers in every classroom?</a:t>
            </a:r>
          </a:p>
        </p:txBody>
      </p:sp>
      <p:sp>
        <p:nvSpPr>
          <p:cNvPr id="7" name="Rectangle 6">
            <a:extLst>
              <a:ext uri="{FF2B5EF4-FFF2-40B4-BE49-F238E27FC236}">
                <a16:creationId xmlns:a16="http://schemas.microsoft.com/office/drawing/2014/main" id="{D8179ADA-5CC4-9792-F6D9-665C1C4D999C}"/>
              </a:ext>
            </a:extLst>
          </p:cNvPr>
          <p:cNvSpPr/>
          <p:nvPr/>
        </p:nvSpPr>
        <p:spPr>
          <a:xfrm>
            <a:off x="665746" y="38144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HMW-support parents who are struggling with their child’s identity?</a:t>
            </a:r>
          </a:p>
        </p:txBody>
      </p:sp>
      <p:sp>
        <p:nvSpPr>
          <p:cNvPr id="8" name="Rectangle 7">
            <a:extLst>
              <a:ext uri="{FF2B5EF4-FFF2-40B4-BE49-F238E27FC236}">
                <a16:creationId xmlns:a16="http://schemas.microsoft.com/office/drawing/2014/main" id="{E93BE73E-6225-49CC-F584-FD6794D3EB30}"/>
              </a:ext>
            </a:extLst>
          </p:cNvPr>
          <p:cNvSpPr/>
          <p:nvPr/>
        </p:nvSpPr>
        <p:spPr>
          <a:xfrm>
            <a:off x="728742" y="4508722"/>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HMW- make clear the link between safe spaces and health equity?</a:t>
            </a:r>
          </a:p>
        </p:txBody>
      </p:sp>
    </p:spTree>
    <p:extLst>
      <p:ext uri="{BB962C8B-B14F-4D97-AF65-F5344CB8AC3E}">
        <p14:creationId xmlns:p14="http://schemas.microsoft.com/office/powerpoint/2010/main" val="3839158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1AF275-D9E3-47FE-9384-D17291F93E2A}"/>
              </a:ext>
            </a:extLst>
          </p:cNvPr>
          <p:cNvSpPr txBox="1"/>
          <p:nvPr/>
        </p:nvSpPr>
        <p:spPr>
          <a:xfrm>
            <a:off x="1098513" y="2104705"/>
            <a:ext cx="8414455" cy="3046988"/>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a:t>Continue our protype phase, begin purchasing plan.</a:t>
            </a:r>
          </a:p>
          <a:p>
            <a:pPr marL="1371600" lvl="2" indent="-457200">
              <a:buFont typeface="Arial" panose="020B0604020202020204" pitchFamily="34" charset="0"/>
              <a:buChar char="•"/>
            </a:pPr>
            <a:r>
              <a:rPr lang="en-US" sz="3200" dirty="0"/>
              <a:t>Work to create bilingual digital safe space kits</a:t>
            </a:r>
          </a:p>
          <a:p>
            <a:pPr marL="1371600" lvl="2" indent="-457200">
              <a:buFont typeface="Arial" panose="020B0604020202020204" pitchFamily="34" charset="0"/>
              <a:buChar char="•"/>
            </a:pPr>
            <a:r>
              <a:rPr lang="en-US" sz="3200" dirty="0"/>
              <a:t>Proposed next meeting date: Tuesday, </a:t>
            </a:r>
            <a:r>
              <a:rPr lang="en-US" sz="3200" b="1" dirty="0"/>
              <a:t>August 22, at 10 am</a:t>
            </a:r>
          </a:p>
        </p:txBody>
      </p:sp>
      <p:sp>
        <p:nvSpPr>
          <p:cNvPr id="5" name="TextBox 4"/>
          <p:cNvSpPr txBox="1"/>
          <p:nvPr/>
        </p:nvSpPr>
        <p:spPr>
          <a:xfrm>
            <a:off x="1222425" y="582703"/>
            <a:ext cx="2263697" cy="646331"/>
          </a:xfrm>
          <a:prstGeom prst="rect">
            <a:avLst/>
          </a:prstGeom>
          <a:noFill/>
        </p:spPr>
        <p:txBody>
          <a:bodyPr wrap="none" rtlCol="0">
            <a:spAutoFit/>
          </a:bodyPr>
          <a:lstStyle/>
          <a:p>
            <a:r>
              <a:rPr lang="en-US" sz="3600" dirty="0"/>
              <a:t>Next Steps</a:t>
            </a:r>
          </a:p>
        </p:txBody>
      </p:sp>
    </p:spTree>
    <p:extLst>
      <p:ext uri="{BB962C8B-B14F-4D97-AF65-F5344CB8AC3E}">
        <p14:creationId xmlns:p14="http://schemas.microsoft.com/office/powerpoint/2010/main" val="1094323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148" y="1086732"/>
            <a:ext cx="10282686" cy="1138773"/>
          </a:xfrm>
          <a:prstGeom prst="rect">
            <a:avLst/>
          </a:prstGeom>
        </p:spPr>
        <p:txBody>
          <a:bodyPr wrap="square">
            <a:spAutoFit/>
          </a:bodyPr>
          <a:lstStyle/>
          <a:p>
            <a:pPr lvl="1"/>
            <a:endParaRPr lang="en-US" sz="3600" dirty="0">
              <a:solidFill>
                <a:schemeClr val="tx2"/>
              </a:solidFill>
            </a:endParaRP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4" name="Rectangle 3"/>
          <p:cNvSpPr/>
          <p:nvPr/>
        </p:nvSpPr>
        <p:spPr>
          <a:xfrm>
            <a:off x="3266225" y="2571905"/>
            <a:ext cx="5544531" cy="754053"/>
          </a:xfrm>
          <a:prstGeom prst="rect">
            <a:avLst/>
          </a:prstGeom>
        </p:spPr>
        <p:txBody>
          <a:bodyPr wrap="none">
            <a:spAutoFit/>
          </a:bodyPr>
          <a:lstStyle/>
          <a:p>
            <a:pPr lvl="0" algn="ctr" defTabSz="685800">
              <a:lnSpc>
                <a:spcPct val="114000"/>
              </a:lnSpc>
            </a:pPr>
            <a:r>
              <a:rPr lang="en-US" sz="4000" b="1" i="1" dirty="0"/>
              <a:t>¡GRACIAS </a:t>
            </a:r>
            <a:r>
              <a:rPr lang="en-US" sz="4000" b="1" i="1" dirty="0" err="1"/>
              <a:t>por</a:t>
            </a:r>
            <a:r>
              <a:rPr lang="en-US" sz="4000" b="1" i="1" dirty="0"/>
              <a:t> </a:t>
            </a:r>
            <a:r>
              <a:rPr lang="en-US" sz="4000" b="1" i="1" dirty="0" err="1"/>
              <a:t>participar</a:t>
            </a:r>
            <a:r>
              <a:rPr lang="en-US" sz="4000" b="1" i="1" dirty="0"/>
              <a:t>!</a:t>
            </a:r>
          </a:p>
        </p:txBody>
      </p:sp>
      <p:pic>
        <p:nvPicPr>
          <p:cNvPr id="5" name="Picture 4"/>
          <p:cNvPicPr>
            <a:picLocks noChangeAspect="1"/>
          </p:cNvPicPr>
          <p:nvPr/>
        </p:nvPicPr>
        <p:blipFill>
          <a:blip r:embed="rId3"/>
          <a:stretch>
            <a:fillRect/>
          </a:stretch>
        </p:blipFill>
        <p:spPr>
          <a:xfrm>
            <a:off x="8678703" y="5388732"/>
            <a:ext cx="3341298" cy="1289499"/>
          </a:xfrm>
          <a:prstGeom prst="rect">
            <a:avLst/>
          </a:prstGeom>
        </p:spPr>
      </p:pic>
      <p:sp>
        <p:nvSpPr>
          <p:cNvPr id="7" name="TextBox 6"/>
          <p:cNvSpPr txBox="1"/>
          <p:nvPr/>
        </p:nvSpPr>
        <p:spPr>
          <a:xfrm>
            <a:off x="897148" y="6326388"/>
            <a:ext cx="3530134" cy="461665"/>
          </a:xfrm>
          <a:prstGeom prst="rect">
            <a:avLst/>
          </a:prstGeom>
          <a:noFill/>
        </p:spPr>
        <p:txBody>
          <a:bodyPr wrap="none" rtlCol="0">
            <a:spAutoFit/>
          </a:bodyPr>
          <a:lstStyle/>
          <a:p>
            <a:r>
              <a:rPr lang="en-US" sz="2400">
                <a:solidFill>
                  <a:schemeClr val="tx2"/>
                </a:solidFill>
              </a:rPr>
              <a:t>LHNC@countyofnapa.org</a:t>
            </a:r>
            <a:endParaRPr lang="en-US" sz="2400" dirty="0">
              <a:solidFill>
                <a:schemeClr val="tx2"/>
              </a:solidFill>
            </a:endParaRPr>
          </a:p>
        </p:txBody>
      </p:sp>
      <p:sp>
        <p:nvSpPr>
          <p:cNvPr id="6" name="TextBox 5"/>
          <p:cNvSpPr txBox="1"/>
          <p:nvPr/>
        </p:nvSpPr>
        <p:spPr>
          <a:xfrm>
            <a:off x="2881222" y="3417595"/>
            <a:ext cx="6629957" cy="707886"/>
          </a:xfrm>
          <a:prstGeom prst="rect">
            <a:avLst/>
          </a:prstGeom>
          <a:noFill/>
        </p:spPr>
        <p:txBody>
          <a:bodyPr wrap="none" rtlCol="0">
            <a:spAutoFit/>
          </a:bodyPr>
          <a:lstStyle/>
          <a:p>
            <a:r>
              <a:rPr lang="en-US" sz="4000" b="1" i="1" dirty="0"/>
              <a:t>THANK YOU for participating!</a:t>
            </a:r>
          </a:p>
        </p:txBody>
      </p:sp>
    </p:spTree>
    <p:extLst>
      <p:ext uri="{BB962C8B-B14F-4D97-AF65-F5344CB8AC3E}">
        <p14:creationId xmlns:p14="http://schemas.microsoft.com/office/powerpoint/2010/main" val="3860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694281" y="2216903"/>
            <a:ext cx="11036061" cy="2703689"/>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Introductions	</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Project Review</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Listening Session and Survey feedback</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Prototype Design</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Next steps</a:t>
            </a:r>
          </a:p>
        </p:txBody>
      </p:sp>
      <p:sp>
        <p:nvSpPr>
          <p:cNvPr id="2" name="TextBox 1"/>
          <p:cNvSpPr txBox="1"/>
          <p:nvPr/>
        </p:nvSpPr>
        <p:spPr>
          <a:xfrm>
            <a:off x="694281" y="1385906"/>
            <a:ext cx="2165979" cy="830997"/>
          </a:xfrm>
          <a:prstGeom prst="rect">
            <a:avLst/>
          </a:prstGeom>
          <a:noFill/>
        </p:spPr>
        <p:txBody>
          <a:bodyPr wrap="none" rtlCol="0">
            <a:spAutoFit/>
          </a:bodyPr>
          <a:lstStyle/>
          <a:p>
            <a:pPr algn="ctr"/>
            <a:r>
              <a:rPr lang="en-US" sz="4800" dirty="0">
                <a:solidFill>
                  <a:schemeClr val="accent1"/>
                </a:solidFill>
              </a:rPr>
              <a:t>Agenda</a:t>
            </a:r>
          </a:p>
        </p:txBody>
      </p:sp>
    </p:spTree>
    <p:extLst>
      <p:ext uri="{BB962C8B-B14F-4D97-AF65-F5344CB8AC3E}">
        <p14:creationId xmlns:p14="http://schemas.microsoft.com/office/powerpoint/2010/main" val="67079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Oval 2"/>
          <p:cNvSpPr/>
          <p:nvPr/>
        </p:nvSpPr>
        <p:spPr>
          <a:xfrm>
            <a:off x="11611155" y="5262113"/>
            <a:ext cx="1000664" cy="983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7055" y="2475186"/>
            <a:ext cx="5593543" cy="4278094"/>
          </a:xfrm>
          <a:prstGeom prst="rect">
            <a:avLst/>
          </a:prstGeom>
          <a:noFill/>
        </p:spPr>
        <p:txBody>
          <a:bodyPr wrap="square" rtlCol="0">
            <a:spAutoFit/>
          </a:bodyPr>
          <a:lstStyle/>
          <a:p>
            <a:pPr lvl="1"/>
            <a:r>
              <a:rPr lang="en-US" sz="3200" dirty="0"/>
              <a:t>Introductions </a:t>
            </a:r>
          </a:p>
          <a:p>
            <a:pPr lvl="1"/>
            <a:endParaRPr lang="en-US" sz="3200" dirty="0"/>
          </a:p>
          <a:p>
            <a:pPr marL="914400" lvl="1" indent="-457200">
              <a:buFont typeface="Arial" panose="020B0604020202020204" pitchFamily="34" charset="0"/>
              <a:buChar char="•"/>
            </a:pPr>
            <a:r>
              <a:rPr lang="en-US" sz="3200" dirty="0"/>
              <a:t>Name and organization you are representing</a:t>
            </a:r>
          </a:p>
          <a:p>
            <a:pPr marL="914400" lvl="1" indent="-457200">
              <a:buFont typeface="Arial" panose="020B0604020202020204" pitchFamily="34" charset="0"/>
              <a:buChar char="•"/>
            </a:pPr>
            <a:endParaRPr lang="en-US" sz="3200" dirty="0"/>
          </a:p>
          <a:p>
            <a:pPr marL="914400" lvl="1" indent="-457200">
              <a:buFont typeface="Arial" panose="020B0604020202020204" pitchFamily="34" charset="0"/>
              <a:buChar char="•"/>
            </a:pPr>
            <a:r>
              <a:rPr lang="en-US" sz="3200" dirty="0"/>
              <a:t>Sheep check in</a:t>
            </a:r>
          </a:p>
          <a:p>
            <a:pPr defTabSz="1219170" latinLnBrk="1"/>
            <a:endParaRPr lang="en-US" sz="4267" dirty="0">
              <a:solidFill>
                <a:prstClr val="black"/>
              </a:solidFill>
              <a:latin typeface="Corbel" panose="020B0503020204020204"/>
            </a:endParaRPr>
          </a:p>
          <a:p>
            <a:pPr defTabSz="1219170" latinLnBrk="1"/>
            <a:endParaRPr lang="en-US" sz="3733" dirty="0">
              <a:solidFill>
                <a:srgbClr val="5B9BD5"/>
              </a:solidFill>
              <a:latin typeface="Corbel" panose="020B0503020204020204"/>
            </a:endParaRPr>
          </a:p>
        </p:txBody>
      </p:sp>
      <p:pic>
        <p:nvPicPr>
          <p:cNvPr id="1026" name="Picture 2" descr="Wellbeing check in sheep scale | How are you feeling, Animal ...">
            <a:extLst>
              <a:ext uri="{FF2B5EF4-FFF2-40B4-BE49-F238E27FC236}">
                <a16:creationId xmlns:a16="http://schemas.microsoft.com/office/drawing/2014/main" id="{2D42C599-6F78-6EBE-63A2-2530BFF6CA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2034" y="83444"/>
            <a:ext cx="4858517" cy="5875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0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135893" y="4005065"/>
            <a:ext cx="6432715" cy="461665"/>
          </a:xfrm>
          <a:prstGeom prst="rect">
            <a:avLst/>
          </a:prstGeom>
          <a:noFill/>
        </p:spPr>
        <p:txBody>
          <a:bodyPr wrap="square" rtlCol="0">
            <a:spAutoFit/>
          </a:bodyPr>
          <a:lstStyle/>
          <a:p>
            <a:pPr defTabSz="1219170" latinLnBrk="1">
              <a:defRPr/>
            </a:pPr>
            <a:endParaRPr lang="en-US" sz="2400" dirty="0">
              <a:solidFill>
                <a:prstClr val="black"/>
              </a:solidFill>
              <a:latin typeface="Corbel" panose="020B0503020204020204"/>
            </a:endParaRPr>
          </a:p>
        </p:txBody>
      </p:sp>
      <p:sp>
        <p:nvSpPr>
          <p:cNvPr id="4" name="TextBox 3"/>
          <p:cNvSpPr txBox="1"/>
          <p:nvPr/>
        </p:nvSpPr>
        <p:spPr>
          <a:xfrm>
            <a:off x="122508" y="176754"/>
            <a:ext cx="11946986" cy="461665"/>
          </a:xfrm>
          <a:prstGeom prst="rect">
            <a:avLst/>
          </a:prstGeom>
          <a:noFill/>
        </p:spPr>
        <p:txBody>
          <a:bodyPr wrap="square" rtlCol="0">
            <a:sp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Project goal: to increase the amount and awareness of LGBTQ safe spaces in Napa County. </a:t>
            </a:r>
            <a:endParaRPr lang="en-US" sz="2400" dirty="0"/>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defTabSz="1219170">
              <a:buClr>
                <a:srgbClr val="000000"/>
              </a:buClr>
            </a:pPr>
            <a:endParaRPr sz="1400" kern="0">
              <a:solidFill>
                <a:srgbClr val="202124"/>
              </a:solidFill>
              <a:highlight>
                <a:srgbClr val="F8F9FA"/>
              </a:highlight>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817047D-25AC-5222-9048-83A0B6F35711}"/>
              </a:ext>
            </a:extLst>
          </p:cNvPr>
          <p:cNvSpPr txBox="1"/>
          <p:nvPr/>
        </p:nvSpPr>
        <p:spPr>
          <a:xfrm>
            <a:off x="-148699" y="936714"/>
            <a:ext cx="4402368" cy="5742085"/>
          </a:xfrm>
          <a:prstGeom prst="rect">
            <a:avLst/>
          </a:prstGeom>
          <a:noFill/>
        </p:spPr>
        <p:txBody>
          <a:bodyPr wrap="square" rtlCol="0">
            <a:spAutoFit/>
          </a:bodyPr>
          <a:lstStyle/>
          <a:p>
            <a:pPr marL="742950" lvl="1" indent="-285750">
              <a:lnSpc>
                <a:spcPct val="107000"/>
              </a:lnSpc>
              <a:buFont typeface="Arial" panose="020B0604020202020204" pitchFamily="34" charset="0"/>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Since this project began, we have </a:t>
            </a:r>
            <a:r>
              <a:rPr lang="en-US" sz="2100" dirty="0">
                <a:latin typeface="Calibri" panose="020F0502020204030204" pitchFamily="34" charset="0"/>
                <a:ea typeface="Calibri" panose="020F0502020204030204" pitchFamily="34" charset="0"/>
                <a:cs typeface="Times New Roman" panose="02020603050405020304" pitchFamily="18" charset="0"/>
              </a:rPr>
              <a:t>dispersed 200 safe space kits!</a:t>
            </a:r>
          </a:p>
          <a:p>
            <a:pPr marL="742950" lvl="1" indent="-285750">
              <a:lnSpc>
                <a:spcPct val="107000"/>
              </a:lnSpc>
              <a:buFont typeface="Arial" panose="020B0604020202020204" pitchFamily="34" charset="0"/>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In 2022, we </a:t>
            </a:r>
            <a:r>
              <a:rPr lang="en-US" sz="2000" dirty="0">
                <a:latin typeface="Calibri" panose="020F0502020204030204" pitchFamily="34" charset="0"/>
                <a:cs typeface="Calibri" panose="020F0502020204030204" pitchFamily="34" charset="0"/>
              </a:rPr>
              <a:t>conducted empathic interviews with business, education, and healthcare sectors “champions” to determine what safe spaces existed in the county, and what they had in common. </a:t>
            </a:r>
          </a:p>
          <a:p>
            <a:pPr marL="742950" lvl="1" indent="-285750">
              <a:lnSpc>
                <a:spcPct val="107000"/>
              </a:lnSpc>
              <a:buFont typeface="Arial" panose="020B0604020202020204" pitchFamily="34" charset="0"/>
              <a:buChar char="•"/>
            </a:pPr>
            <a:r>
              <a:rPr lang="en-US" sz="2000" dirty="0">
                <a:latin typeface="Calibri" panose="020F0502020204030204" pitchFamily="34" charset="0"/>
                <a:cs typeface="Calibri" panose="020F0502020204030204" pitchFamily="34" charset="0"/>
              </a:rPr>
              <a:t>This year, we</a:t>
            </a:r>
            <a:r>
              <a:rPr lang="en-US" sz="2000" dirty="0">
                <a:effectLst/>
                <a:latin typeface="Calibri" panose="020F0502020204030204" pitchFamily="34" charset="0"/>
                <a:ea typeface="Calibri" panose="020F0502020204030204" pitchFamily="34" charset="0"/>
                <a:cs typeface="Times New Roman" panose="02020603050405020304" pitchFamily="18" charset="0"/>
              </a:rPr>
              <a:t> engaged 26 youth, grades 6-12, in group listening sessions and 1x1 interviews to determine how they defined safe spaces. We also surveyed 32 staff who work with youth. </a:t>
            </a:r>
            <a:r>
              <a:rPr lang="en-US" sz="2000" dirty="0">
                <a:latin typeface="Calibri" panose="020F0502020204030204" pitchFamily="34" charset="0"/>
                <a:cs typeface="Calibri" panose="020F0502020204030204" pitchFamily="34" charset="0"/>
              </a:rPr>
              <a:t> Our next step is to review that data.</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Diagram 7">
            <a:extLst>
              <a:ext uri="{FF2B5EF4-FFF2-40B4-BE49-F238E27FC236}">
                <a16:creationId xmlns:a16="http://schemas.microsoft.com/office/drawing/2014/main" id="{A84E66F6-1EA1-E832-8877-8F3EA786077C}"/>
              </a:ext>
            </a:extLst>
          </p:cNvPr>
          <p:cNvGraphicFramePr/>
          <p:nvPr>
            <p:extLst>
              <p:ext uri="{D42A27DB-BD31-4B8C-83A1-F6EECF244321}">
                <p14:modId xmlns:p14="http://schemas.microsoft.com/office/powerpoint/2010/main" val="2862511491"/>
              </p:ext>
            </p:extLst>
          </p:nvPr>
        </p:nvGraphicFramePr>
        <p:xfrm>
          <a:off x="4971262" y="1183491"/>
          <a:ext cx="6597346" cy="5138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28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5135893" y="4005065"/>
            <a:ext cx="6432715" cy="461665"/>
          </a:xfrm>
          <a:prstGeom prst="rect">
            <a:avLst/>
          </a:prstGeom>
          <a:noFill/>
        </p:spPr>
        <p:txBody>
          <a:bodyPr wrap="square" rtlCol="0">
            <a:spAutoFit/>
          </a:bodyPr>
          <a:lstStyle/>
          <a:p>
            <a:pPr defTabSz="1219170" latinLnBrk="1">
              <a:defRPr/>
            </a:pPr>
            <a:endParaRPr lang="en-US" sz="2400" dirty="0">
              <a:solidFill>
                <a:prstClr val="black"/>
              </a:solidFill>
              <a:latin typeface="Corbel" panose="020B0503020204020204"/>
            </a:endParaRPr>
          </a:p>
        </p:txBody>
      </p:sp>
      <p:sp>
        <p:nvSpPr>
          <p:cNvPr id="4" name="TextBox 3"/>
          <p:cNvSpPr txBox="1"/>
          <p:nvPr/>
        </p:nvSpPr>
        <p:spPr>
          <a:xfrm>
            <a:off x="3405352" y="176754"/>
            <a:ext cx="6000937" cy="646331"/>
          </a:xfrm>
          <a:prstGeom prst="rect">
            <a:avLst/>
          </a:prstGeom>
          <a:noFill/>
        </p:spPr>
        <p:txBody>
          <a:bodyPr wrap="square" rtlCol="0">
            <a:spAutoFit/>
          </a:bodyPr>
          <a:lstStyle/>
          <a:p>
            <a:r>
              <a:rPr lang="en-US" sz="3600" dirty="0">
                <a:solidFill>
                  <a:schemeClr val="accent1"/>
                </a:solidFill>
              </a:rPr>
              <a:t>Youth Design Sprint</a:t>
            </a: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defTabSz="1219170">
              <a:buClr>
                <a:srgbClr val="000000"/>
              </a:buClr>
            </a:pPr>
            <a:endParaRPr sz="1400" kern="0">
              <a:solidFill>
                <a:srgbClr val="202124"/>
              </a:solidFill>
              <a:highlight>
                <a:srgbClr val="F8F9FA"/>
              </a:highlight>
              <a:latin typeface="Roboto"/>
              <a:ea typeface="Roboto"/>
              <a:cs typeface="Roboto"/>
              <a:sym typeface="Roboto"/>
            </a:endParaRPr>
          </a:p>
        </p:txBody>
      </p:sp>
      <p:sp>
        <p:nvSpPr>
          <p:cNvPr id="22" name="TextBox 21">
            <a:extLst>
              <a:ext uri="{FF2B5EF4-FFF2-40B4-BE49-F238E27FC236}">
                <a16:creationId xmlns:a16="http://schemas.microsoft.com/office/drawing/2014/main" id="{1947CC0B-4DF8-463E-8154-1A6F90EC9B12}"/>
              </a:ext>
            </a:extLst>
          </p:cNvPr>
          <p:cNvSpPr txBox="1"/>
          <p:nvPr/>
        </p:nvSpPr>
        <p:spPr>
          <a:xfrm>
            <a:off x="224251" y="1831432"/>
            <a:ext cx="11743498" cy="4518545"/>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do you consider to be your safe space?</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Are their places on your school campus that feel safe to you? What makes them feel safe? </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When you feel welcome in a space, what does that look like?</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Are their places outside of school or home where you feel especially welcome or safe? How often do you visit/would like to visit? Are there barriers to accessing this space when you need it?</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How might an adult show you they are creating a safe space for LGBTQ students?</a:t>
            </a:r>
          </a:p>
          <a:p>
            <a:endParaRPr lang="en-US" dirty="0"/>
          </a:p>
        </p:txBody>
      </p:sp>
      <p:sp>
        <p:nvSpPr>
          <p:cNvPr id="23" name="TextBox 22">
            <a:extLst>
              <a:ext uri="{FF2B5EF4-FFF2-40B4-BE49-F238E27FC236}">
                <a16:creationId xmlns:a16="http://schemas.microsoft.com/office/drawing/2014/main" id="{B30B6656-F961-4324-B17E-12E5101E3A8E}"/>
              </a:ext>
            </a:extLst>
          </p:cNvPr>
          <p:cNvSpPr txBox="1"/>
          <p:nvPr/>
        </p:nvSpPr>
        <p:spPr>
          <a:xfrm>
            <a:off x="352267" y="1159925"/>
            <a:ext cx="2085827" cy="523220"/>
          </a:xfrm>
          <a:prstGeom prst="rect">
            <a:avLst/>
          </a:prstGeom>
          <a:noFill/>
        </p:spPr>
        <p:txBody>
          <a:bodyPr wrap="none" rtlCol="0">
            <a:spAutoFit/>
          </a:bodyPr>
          <a:lstStyle/>
          <a:p>
            <a:r>
              <a:rPr lang="en-US" sz="2800" dirty="0"/>
              <a:t>QUESTIONS</a:t>
            </a:r>
          </a:p>
        </p:txBody>
      </p:sp>
    </p:spTree>
    <p:extLst>
      <p:ext uri="{BB962C8B-B14F-4D97-AF65-F5344CB8AC3E}">
        <p14:creationId xmlns:p14="http://schemas.microsoft.com/office/powerpoint/2010/main" val="356923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62892" y="0"/>
            <a:ext cx="1194698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Themes from Youth Listening Sessions</a:t>
            </a:r>
            <a:endParaRPr kumimoji="0" lang="en-US" sz="320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62892" y="365345"/>
            <a:ext cx="11946986" cy="6395149"/>
          </a:xfrm>
          <a:prstGeom prst="rect">
            <a:avLst/>
          </a:prstGeom>
          <a:noFill/>
        </p:spPr>
        <p:txBody>
          <a:bodyPr wrap="square" rtlCol="0">
            <a:spAutoFit/>
          </a:bodyPr>
          <a:lstStyle/>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71500" marR="0" lvl="0" indent="-342900" algn="l"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r>
              <a:rPr kumimoji="0" lang="en-US" sz="2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Participants feel welcome in a space when they can be vulnerable, and feel others are letting their guards down as well. They often feel welcome when people they know, or people who look like them are there. A welcoming space feels like there is room for a lot of different people to be themselves.</a:t>
            </a:r>
          </a:p>
          <a:p>
            <a:pPr marL="571500" marR="0" lvl="0" indent="-342900" algn="l"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endParaRPr lang="en-US" sz="23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71500" marR="0" lvl="0" indent="-342900" algn="l"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r>
              <a:rPr kumimoji="0" lang="en-US" sz="2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Participants describe “safe” adults as people who introduce their pronouns a casual and regular practice. Once students share which pronoun they prefer, “safe” adults always use those pronouns, and will correct other youth if use different ones. Teachers can show their classroom is a safe space by included LGBTQ topics as a part of every curriculum by calling out/discussing hate speech in any literature or subjects when it comes up.</a:t>
            </a:r>
          </a:p>
          <a:p>
            <a:pPr marL="571500" marR="0" lvl="0" indent="-342900" algn="l"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endParaRPr lang="en-US" sz="23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71500" marR="0" lvl="0" indent="-342900" algn="l"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r>
              <a:rPr kumimoji="0" lang="en-US" sz="2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Safe spaces are defined by the people in the room, rather than the physical space. While participants feel it is important to have visual safety clues (flags, posters, etc.) there is concern about the teacher in those spaces having real knowledge about LGBTQ issues and how to keep students safe. </a:t>
            </a:r>
            <a:r>
              <a:rPr lang="en-US" sz="2300" dirty="0">
                <a:solidFill>
                  <a:prstClr val="black"/>
                </a:solidFill>
                <a:latin typeface="Calibri" panose="020F0502020204030204" pitchFamily="34" charset="0"/>
                <a:ea typeface="Calibri" panose="020F0502020204030204" pitchFamily="34" charset="0"/>
                <a:cs typeface="Times New Roman" panose="02020603050405020304" pitchFamily="18" charset="0"/>
              </a:rPr>
              <a:t>Many participants said they did not know if a teacher would tell their parents, and that was a concern. </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00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122507" y="104684"/>
            <a:ext cx="119469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Survey Results</a:t>
            </a:r>
            <a:endParaRPr kumimoji="0" lang="en-US" sz="360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472967" y="1296087"/>
            <a:ext cx="12701433" cy="1724318"/>
          </a:xfrm>
          <a:prstGeom prst="rect">
            <a:avLst/>
          </a:prstGeom>
          <a:solidFill>
            <a:schemeClr val="bg1"/>
          </a:solidFill>
          <a:ln>
            <a:solidFill>
              <a:schemeClr val="bg1"/>
            </a:solidFill>
          </a:ln>
        </p:spPr>
        <p:txBody>
          <a:bodyPr wrap="square" rtlCol="0">
            <a:spAutoFit/>
          </a:bodyPr>
          <a:lstStyle/>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32 survey responses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Respondents are from Napa (16), American Canyon (8), Calistoga (5), and St. Helena (1). 2 respondents represent multiple cities.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Respondents work in education (14), Healthcare (7), Behavioral Health (5), and in the Non-profit sector (4)</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Most respondents work with multiple ages, with the largest number of respondents (29) working with ages 13-17.</a:t>
            </a:r>
          </a:p>
        </p:txBody>
      </p:sp>
      <p:sp>
        <p:nvSpPr>
          <p:cNvPr id="8" name="TextBox 7">
            <a:extLst>
              <a:ext uri="{FF2B5EF4-FFF2-40B4-BE49-F238E27FC236}">
                <a16:creationId xmlns:a16="http://schemas.microsoft.com/office/drawing/2014/main" id="{643A4824-DCDB-947A-B9A7-483EB6448693}"/>
              </a:ext>
            </a:extLst>
          </p:cNvPr>
          <p:cNvSpPr txBox="1"/>
          <p:nvPr/>
        </p:nvSpPr>
        <p:spPr>
          <a:xfrm>
            <a:off x="838200" y="3429000"/>
            <a:ext cx="10515600" cy="2677656"/>
          </a:xfrm>
          <a:prstGeom prst="rect">
            <a:avLst/>
          </a:prstGeom>
          <a:noFill/>
        </p:spPr>
        <p:txBody>
          <a:bodyPr wrap="square" rtlCol="0">
            <a:spAutoFit/>
          </a:bodyPr>
          <a:lstStyle/>
          <a:p>
            <a:r>
              <a:rPr lang="en-US" sz="2400" dirty="0"/>
              <a:t>Most staff described their organizations as one that promotes allyship to LGBTQ youth, shares resources with LGBTQ youth, and shows visual safety through posters, flags, and stickers. Most responded they did not know of or said that there were no designated safe spaces or affinity groups for LGBTQ groups within their organization. Respondents were able to name most of the organizations in Napa County that provide support for LGBTQ youth, but still wanted more guidance to better support them. </a:t>
            </a:r>
          </a:p>
        </p:txBody>
      </p:sp>
    </p:spTree>
    <p:extLst>
      <p:ext uri="{BB962C8B-B14F-4D97-AF65-F5344CB8AC3E}">
        <p14:creationId xmlns:p14="http://schemas.microsoft.com/office/powerpoint/2010/main" val="135624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122506" y="229525"/>
            <a:ext cx="1194698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i="0" u="none" strike="noStrike" kern="1200" cap="none" spc="0" normalizeH="0" baseline="0" noProof="0" dirty="0">
                <a:ln>
                  <a:noFill/>
                </a:ln>
                <a:solidFill>
                  <a:schemeClr val="accent1"/>
                </a:solidFill>
                <a:effectLst/>
                <a:uLnTx/>
                <a:uFillTx/>
                <a:latin typeface="Calibri" panose="020F0502020204030204" pitchFamily="34" charset="0"/>
                <a:ea typeface="Calibri" panose="020F0502020204030204" pitchFamily="34" charset="0"/>
                <a:cs typeface="Times New Roman" panose="02020603050405020304" pitchFamily="18" charset="0"/>
              </a:rPr>
              <a:t>Staff Survey Results</a:t>
            </a:r>
            <a:endParaRPr kumimoji="0" lang="en-US" sz="3200" i="0" u="none" strike="noStrike" kern="1200" cap="none" spc="0" normalizeH="0" baseline="0" noProof="0" dirty="0">
              <a:ln>
                <a:noFill/>
              </a:ln>
              <a:solidFill>
                <a:schemeClr val="accent1"/>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497112" y="797367"/>
            <a:ext cx="11197775" cy="6060633"/>
          </a:xfrm>
          <a:prstGeom prst="rect">
            <a:avLst/>
          </a:prstGeom>
          <a:noFill/>
        </p:spPr>
        <p:txBody>
          <a:bodyPr wrap="square" rtlCol="0">
            <a:spAutoFit/>
          </a:bodyPr>
          <a:lstStyle/>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238375" algn="l"/>
              </a:tabLst>
            </a:pPr>
            <a:r>
              <a:rPr lang="en-US" sz="2200" i="1" dirty="0">
                <a:effectLst/>
                <a:latin typeface="Calibri" panose="020F0502020204030204" pitchFamily="34" charset="0"/>
                <a:ea typeface="Calibri" panose="020F0502020204030204" pitchFamily="34" charset="0"/>
                <a:cs typeface="Times New Roman" panose="02020603050405020304" pitchFamily="18" charset="0"/>
              </a:rPr>
              <a:t>What are some successes you’ve had in creating safe spaces for LGBTQ youth?</a:t>
            </a:r>
          </a:p>
          <a:p>
            <a:pPr lvl="1">
              <a:lnSpc>
                <a:spcPct val="107000"/>
              </a:lnSpc>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Trainings from LGBTQ connections</a:t>
            </a:r>
          </a:p>
          <a:p>
            <a:pPr lvl="1">
              <a:lnSpc>
                <a:spcPct val="107000"/>
              </a:lnSpc>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Other Anti-bias training</a:t>
            </a:r>
          </a:p>
          <a:p>
            <a:pPr lvl="1">
              <a:lnSpc>
                <a:spcPct val="107000"/>
              </a:lnSpc>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Using their pronouns when they introduce themselves and using youth’s preferred pronouns</a:t>
            </a:r>
          </a:p>
          <a:p>
            <a:pPr lvl="1">
              <a:lnSpc>
                <a:spcPct val="107000"/>
              </a:lnSpc>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Decorating their space with visual allyship (Five respondents described their safe space as “confidential”, which felt important to their students’ trust.)</a:t>
            </a:r>
          </a:p>
          <a:p>
            <a:pPr lvl="1">
              <a:lnSpc>
                <a:spcPct val="107000"/>
              </a:lnSpc>
              <a:tabLst>
                <a:tab pos="223837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238375" algn="l"/>
              </a:tabLst>
            </a:pPr>
            <a:r>
              <a:rPr lang="en-US" sz="2200" i="1" dirty="0">
                <a:effectLst/>
                <a:latin typeface="Calibri" panose="020F0502020204030204" pitchFamily="34" charset="0"/>
                <a:ea typeface="Calibri" panose="020F0502020204030204" pitchFamily="34" charset="0"/>
                <a:cs typeface="Times New Roman" panose="02020603050405020304" pitchFamily="18" charset="0"/>
              </a:rPr>
              <a:t>What are some barriers you’ve experienced in creating safe spaces for LGBTQ youth?</a:t>
            </a:r>
          </a:p>
          <a:p>
            <a:pPr marR="0" lvl="0">
              <a:lnSpc>
                <a:spcPct val="107000"/>
              </a:lnSpc>
              <a:spcBef>
                <a:spcPts val="0"/>
              </a:spcBef>
              <a:spcAft>
                <a:spcPts val="0"/>
              </a:spcAft>
              <a:tabLst>
                <a:tab pos="2238375"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Lack or loss of funding</a:t>
            </a:r>
          </a:p>
          <a:p>
            <a:pPr marR="0" lvl="0">
              <a:lnSpc>
                <a:spcPct val="107000"/>
              </a:lnSpc>
              <a:spcBef>
                <a:spcPts val="0"/>
              </a:spcBef>
              <a:spcAft>
                <a:spcPts val="0"/>
              </a:spcAft>
              <a:tabLst>
                <a:tab pos="2238375"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Other youth who are unsupportive or use negative slang in classroom environments</a:t>
            </a:r>
          </a:p>
          <a:p>
            <a:pPr marR="0" lvl="0">
              <a:lnSpc>
                <a:spcPct val="107000"/>
              </a:lnSpc>
              <a:spcBef>
                <a:spcPts val="0"/>
              </a:spcBef>
              <a:spcAft>
                <a:spcPts val="0"/>
              </a:spcAft>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        A </a:t>
            </a:r>
            <a:r>
              <a:rPr lang="en-US" sz="2000" dirty="0">
                <a:effectLst/>
                <a:latin typeface="Calibri" panose="020F0502020204030204" pitchFamily="34" charset="0"/>
                <a:ea typeface="Calibri" panose="020F0502020204030204" pitchFamily="34" charset="0"/>
                <a:cs typeface="Times New Roman" panose="02020603050405020304" pitchFamily="18" charset="0"/>
              </a:rPr>
              <a:t>lack of education for both staff and parents on how to better serve LGBTQ youth (they want to, but </a:t>
            </a: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tabLst>
                <a:tab pos="2238375"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just aren’t</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sure how)</a:t>
            </a:r>
          </a:p>
          <a:p>
            <a:pPr marR="0" lvl="0">
              <a:lnSpc>
                <a:spcPct val="107000"/>
              </a:lnSpc>
              <a:spcBef>
                <a:spcPts val="0"/>
              </a:spcBef>
              <a:spcAft>
                <a:spcPts val="0"/>
              </a:spcAft>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        A</a:t>
            </a:r>
            <a:r>
              <a:rPr lang="en-US" sz="2000" dirty="0">
                <a:effectLst/>
                <a:latin typeface="Calibri" panose="020F0502020204030204" pitchFamily="34" charset="0"/>
                <a:ea typeface="Calibri" panose="020F0502020204030204" pitchFamily="34" charset="0"/>
                <a:cs typeface="Times New Roman" panose="02020603050405020304" pitchFamily="18" charset="0"/>
              </a:rPr>
              <a:t>dults in leadership positions who are </a:t>
            </a:r>
            <a:r>
              <a:rPr lang="en-US" sz="2000" dirty="0">
                <a:latin typeface="Calibri" panose="020F0502020204030204" pitchFamily="34" charset="0"/>
                <a:ea typeface="Calibri" panose="020F0502020204030204" pitchFamily="34" charset="0"/>
                <a:cs typeface="Times New Roman" panose="02020603050405020304" pitchFamily="18" charset="0"/>
              </a:rPr>
              <a:t>uncomfortable with making outward, intentional supportive    </a:t>
            </a:r>
          </a:p>
          <a:p>
            <a:pPr marR="0" lvl="0">
              <a:lnSpc>
                <a:spcPct val="107000"/>
              </a:lnSpc>
              <a:spcBef>
                <a:spcPts val="0"/>
              </a:spcBef>
              <a:spcAft>
                <a:spcPts val="0"/>
              </a:spcAft>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        statements</a:t>
            </a:r>
          </a:p>
          <a:p>
            <a:pPr marR="0" lvl="0">
              <a:lnSpc>
                <a:spcPct val="107000"/>
              </a:lnSpc>
              <a:spcBef>
                <a:spcPts val="0"/>
              </a:spcBef>
              <a:spcAft>
                <a:spcPts val="0"/>
              </a:spcAft>
              <a:tabLst>
                <a:tab pos="2238375"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“Small Town</a:t>
            </a:r>
            <a:r>
              <a:rPr lang="en-US" sz="2000" dirty="0">
                <a:latin typeface="Calibri" panose="020F0502020204030204" pitchFamily="34" charset="0"/>
                <a:ea typeface="Calibri" panose="020F0502020204030204" pitchFamily="34" charset="0"/>
                <a:cs typeface="Times New Roman" panose="02020603050405020304" pitchFamily="18" charset="0"/>
              </a:rPr>
              <a:t>” stigma against LGBTQ issues and identities</a:t>
            </a:r>
          </a:p>
          <a:p>
            <a:pPr marR="0" lvl="0">
              <a:lnSpc>
                <a:spcPct val="107000"/>
              </a:lnSpc>
              <a:spcBef>
                <a:spcPts val="0"/>
              </a:spcBef>
              <a:spcAft>
                <a:spcPts val="0"/>
              </a:spcAft>
              <a:tabLst>
                <a:tab pos="223837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042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62892" y="40728"/>
            <a:ext cx="119469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Survey Results</a:t>
            </a:r>
            <a:endParaRPr kumimoji="0" lang="en-US" sz="36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62892" y="388110"/>
            <a:ext cx="12129108" cy="1589409"/>
          </a:xfrm>
          <a:prstGeom prst="rect">
            <a:avLst/>
          </a:prstGeom>
          <a:noFill/>
        </p:spPr>
        <p:txBody>
          <a:bodyPr wrap="square" rtlCol="0">
            <a:spAutoFit/>
          </a:bodyPr>
          <a:lstStyle/>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2238375" algn="l"/>
              </a:tabLst>
            </a:pPr>
            <a:r>
              <a:rPr lang="en-US" sz="2000" b="0" i="0" dirty="0">
                <a:effectLst/>
                <a:latin typeface="Calibri" panose="020F0502020204030204" pitchFamily="34" charset="0"/>
                <a:cs typeface="Calibri" panose="020F0502020204030204" pitchFamily="34" charset="0"/>
              </a:rPr>
              <a:t>Is there anything else you'd like us to know about creating safe spaces for LGBTQ youth?</a:t>
            </a:r>
          </a:p>
          <a:p>
            <a:pPr marR="0" lvl="0">
              <a:lnSpc>
                <a:spcPct val="107000"/>
              </a:lnSpc>
              <a:spcBef>
                <a:spcPts val="0"/>
              </a:spcBef>
              <a:spcAft>
                <a:spcPts val="800"/>
              </a:spcAft>
              <a:tabLst>
                <a:tab pos="2238375" algn="l"/>
              </a:tabLst>
            </a:pPr>
            <a:endParaRPr lang="en-US" sz="2000" b="0" i="0" dirty="0">
              <a:effectLst/>
              <a:latin typeface="Calibri" panose="020F0502020204030204" pitchFamily="34" charset="0"/>
              <a:cs typeface="Calibri" panose="020F0502020204030204" pitchFamily="34" charset="0"/>
            </a:endParaRPr>
          </a:p>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Speech Bubble: Oval 6">
            <a:extLst>
              <a:ext uri="{FF2B5EF4-FFF2-40B4-BE49-F238E27FC236}">
                <a16:creationId xmlns:a16="http://schemas.microsoft.com/office/drawing/2014/main" id="{B94EF6D3-5437-FCE4-7C0D-844AA109CE3D}"/>
              </a:ext>
            </a:extLst>
          </p:cNvPr>
          <p:cNvSpPr/>
          <p:nvPr/>
        </p:nvSpPr>
        <p:spPr>
          <a:xfrm>
            <a:off x="7093336" y="1232131"/>
            <a:ext cx="4892842" cy="2546159"/>
          </a:xfrm>
          <a:prstGeom prst="wedgeEllipseCallout">
            <a:avLst/>
          </a:prstGeom>
          <a:solidFill>
            <a:schemeClr val="bg1"/>
          </a:solidFill>
          <a:ln>
            <a:solidFill>
              <a:srgbClr val="A690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a queer educator myself I would be happy to be involved in helping plan and structure future PD events to support my peers in developing tools to help create safe spaces for LGBTQIA+ students.</a:t>
            </a:r>
          </a:p>
        </p:txBody>
      </p:sp>
      <p:sp>
        <p:nvSpPr>
          <p:cNvPr id="8" name="Speech Bubble: Oval 7">
            <a:extLst>
              <a:ext uri="{FF2B5EF4-FFF2-40B4-BE49-F238E27FC236}">
                <a16:creationId xmlns:a16="http://schemas.microsoft.com/office/drawing/2014/main" id="{9FA4971C-FB8F-7A90-7E82-CD20C951CEB0}"/>
              </a:ext>
            </a:extLst>
          </p:cNvPr>
          <p:cNvSpPr/>
          <p:nvPr/>
        </p:nvSpPr>
        <p:spPr>
          <a:xfrm>
            <a:off x="3547031" y="4760337"/>
            <a:ext cx="3165441" cy="1709553"/>
          </a:xfrm>
          <a:prstGeom prst="wedgeEllipseCallou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do we get a GSA Club (or something similar) going in the high school?</a:t>
            </a:r>
          </a:p>
        </p:txBody>
      </p:sp>
      <p:sp>
        <p:nvSpPr>
          <p:cNvPr id="9" name="Speech Bubble: Oval 8">
            <a:extLst>
              <a:ext uri="{FF2B5EF4-FFF2-40B4-BE49-F238E27FC236}">
                <a16:creationId xmlns:a16="http://schemas.microsoft.com/office/drawing/2014/main" id="{D4DE056E-D202-CD38-7F8D-BE974A854289}"/>
              </a:ext>
            </a:extLst>
          </p:cNvPr>
          <p:cNvSpPr/>
          <p:nvPr/>
        </p:nvSpPr>
        <p:spPr>
          <a:xfrm>
            <a:off x="7552320" y="4307305"/>
            <a:ext cx="2109537" cy="1360596"/>
          </a:xfrm>
          <a:prstGeom prst="wedgeEllipseCallout">
            <a:avLst/>
          </a:prstGeom>
          <a:solidFill>
            <a:schemeClr val="bg1"/>
          </a:solidFill>
          <a:ln>
            <a:solidFill>
              <a:srgbClr val="E758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 like some more posters for my room!</a:t>
            </a:r>
          </a:p>
        </p:txBody>
      </p:sp>
      <p:sp>
        <p:nvSpPr>
          <p:cNvPr id="11" name="Speech Bubble: Oval 10">
            <a:extLst>
              <a:ext uri="{FF2B5EF4-FFF2-40B4-BE49-F238E27FC236}">
                <a16:creationId xmlns:a16="http://schemas.microsoft.com/office/drawing/2014/main" id="{A2A66E8A-1ECC-0620-4925-3D022209E248}"/>
              </a:ext>
            </a:extLst>
          </p:cNvPr>
          <p:cNvSpPr/>
          <p:nvPr/>
        </p:nvSpPr>
        <p:spPr>
          <a:xfrm>
            <a:off x="346914" y="3887660"/>
            <a:ext cx="3326518" cy="1917885"/>
          </a:xfrm>
          <a:prstGeom prst="wedgeEllipseCallou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about a safe space for parents on how to deal with the emotions and feelings after their child has "come out".</a:t>
            </a:r>
            <a:endParaRPr lang="en-US" dirty="0">
              <a:solidFill>
                <a:schemeClr val="tx1"/>
              </a:solidFill>
            </a:endParaRPr>
          </a:p>
        </p:txBody>
      </p:sp>
      <p:sp>
        <p:nvSpPr>
          <p:cNvPr id="12" name="Speech Bubble: Oval 11">
            <a:extLst>
              <a:ext uri="{FF2B5EF4-FFF2-40B4-BE49-F238E27FC236}">
                <a16:creationId xmlns:a16="http://schemas.microsoft.com/office/drawing/2014/main" id="{4B5FEFA6-DC5B-6B7B-BCB3-953F1A7463B8}"/>
              </a:ext>
            </a:extLst>
          </p:cNvPr>
          <p:cNvSpPr/>
          <p:nvPr/>
        </p:nvSpPr>
        <p:spPr>
          <a:xfrm>
            <a:off x="3772899" y="2421829"/>
            <a:ext cx="3380835" cy="1858532"/>
          </a:xfrm>
          <a:prstGeom prst="wedgeEllipseCallou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Just that we would love any ideas and resources to support us in supporting our youth</a:t>
            </a:r>
          </a:p>
        </p:txBody>
      </p:sp>
      <p:sp>
        <p:nvSpPr>
          <p:cNvPr id="13" name="Speech Bubble: Oval 12">
            <a:extLst>
              <a:ext uri="{FF2B5EF4-FFF2-40B4-BE49-F238E27FC236}">
                <a16:creationId xmlns:a16="http://schemas.microsoft.com/office/drawing/2014/main" id="{B6D9B14E-DCE8-2B52-C747-2EBB8583E7F0}"/>
              </a:ext>
            </a:extLst>
          </p:cNvPr>
          <p:cNvSpPr/>
          <p:nvPr/>
        </p:nvSpPr>
        <p:spPr>
          <a:xfrm>
            <a:off x="258740" y="1182814"/>
            <a:ext cx="3502866" cy="1917885"/>
          </a:xfrm>
          <a:prstGeom prst="wedgeEllipseCallou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More training to support Spanish speaking clients, this can be a hard topic for immigrant families</a:t>
            </a:r>
          </a:p>
        </p:txBody>
      </p:sp>
      <p:sp>
        <p:nvSpPr>
          <p:cNvPr id="14" name="Speech Bubble: Oval 13">
            <a:extLst>
              <a:ext uri="{FF2B5EF4-FFF2-40B4-BE49-F238E27FC236}">
                <a16:creationId xmlns:a16="http://schemas.microsoft.com/office/drawing/2014/main" id="{03512D59-865C-6489-A594-3A018CC9B11F}"/>
              </a:ext>
            </a:extLst>
          </p:cNvPr>
          <p:cNvSpPr/>
          <p:nvPr/>
        </p:nvSpPr>
        <p:spPr>
          <a:xfrm>
            <a:off x="9396930" y="5033182"/>
            <a:ext cx="2714621" cy="1560950"/>
          </a:xfrm>
          <a:prstGeom prst="wedgeEllipseCallout">
            <a:avLst/>
          </a:prstGeom>
          <a:solidFill>
            <a:schemeClr val="bg1"/>
          </a:solidFill>
          <a:ln>
            <a:solidFill>
              <a:srgbClr val="FD77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am open to learning anything that will help this group!</a:t>
            </a:r>
          </a:p>
        </p:txBody>
      </p:sp>
    </p:spTree>
    <p:extLst>
      <p:ext uri="{BB962C8B-B14F-4D97-AF65-F5344CB8AC3E}">
        <p14:creationId xmlns:p14="http://schemas.microsoft.com/office/powerpoint/2010/main" val="3929358308"/>
      </p:ext>
    </p:extLst>
  </p:cSld>
  <p:clrMapOvr>
    <a:masterClrMapping/>
  </p:clrMapOvr>
</p:sld>
</file>

<file path=ppt/theme/theme1.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1928</TotalTime>
  <Words>1706</Words>
  <Application>Microsoft Office PowerPoint</Application>
  <PresentationFormat>Widescreen</PresentationFormat>
  <Paragraphs>150</Paragraphs>
  <Slides>15</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HarmonyOS Sans</vt:lpstr>
      <vt:lpstr>Arial</vt:lpstr>
      <vt:lpstr>Calibri</vt:lpstr>
      <vt:lpstr>Calibri Light</vt:lpstr>
      <vt:lpstr>Century Schoolbook</vt:lpstr>
      <vt:lpstr>Corbel</vt:lpstr>
      <vt:lpstr>Palatino Linotype</vt:lpstr>
      <vt:lpstr>Roboto</vt:lpstr>
      <vt:lpstr>Symbol</vt:lpstr>
      <vt:lpstr>Headlines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IDEATION is about generating many ideas, based on the data we just heard. Think about our feedback from students and staff. It can be helpful to think about particularly emotional statements, or areas of tension, as we work to develop some “HOW MIGHT WE” questions. </vt:lpstr>
      <vt:lpstr>PowerPoint Presentation</vt:lpstr>
      <vt:lpstr>PowerPoint Presentation</vt:lpstr>
      <vt:lpstr>PowerPoint Presentation</vt:lpstr>
      <vt:lpstr>PowerPoint Presentation</vt:lpstr>
      <vt:lpstr>PowerPoint Presentation</vt:lpstr>
    </vt:vector>
  </TitlesOfParts>
  <Company>County of Napa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Nieuwenhuijs, Erin</dc:creator>
  <cp:lastModifiedBy>Nieuwenhuijs, Erin</cp:lastModifiedBy>
  <cp:revision>79</cp:revision>
  <dcterms:created xsi:type="dcterms:W3CDTF">2022-02-07T17:16:37Z</dcterms:created>
  <dcterms:modified xsi:type="dcterms:W3CDTF">2023-08-01T21:57:01Z</dcterms:modified>
</cp:coreProperties>
</file>