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5"/>
    <p:sldMasterId id="2147483836" r:id="rId6"/>
    <p:sldMasterId id="2147483849" r:id="rId7"/>
  </p:sldMasterIdLst>
  <p:notesMasterIdLst>
    <p:notesMasterId r:id="rId47"/>
  </p:notesMasterIdLst>
  <p:handoutMasterIdLst>
    <p:handoutMasterId r:id="rId48"/>
  </p:handoutMasterIdLst>
  <p:sldIdLst>
    <p:sldId id="256" r:id="rId8"/>
    <p:sldId id="528" r:id="rId9"/>
    <p:sldId id="476" r:id="rId10"/>
    <p:sldId id="546" r:id="rId11"/>
    <p:sldId id="296" r:id="rId12"/>
    <p:sldId id="506" r:id="rId13"/>
    <p:sldId id="507" r:id="rId14"/>
    <p:sldId id="518" r:id="rId15"/>
    <p:sldId id="334" r:id="rId16"/>
    <p:sldId id="582" r:id="rId17"/>
    <p:sldId id="449" r:id="rId18"/>
    <p:sldId id="571" r:id="rId19"/>
    <p:sldId id="562" r:id="rId20"/>
    <p:sldId id="572" r:id="rId21"/>
    <p:sldId id="563" r:id="rId22"/>
    <p:sldId id="573" r:id="rId23"/>
    <p:sldId id="552" r:id="rId24"/>
    <p:sldId id="574" r:id="rId25"/>
    <p:sldId id="570" r:id="rId26"/>
    <p:sldId id="581" r:id="rId27"/>
    <p:sldId id="547" r:id="rId28"/>
    <p:sldId id="555" r:id="rId29"/>
    <p:sldId id="548" r:id="rId30"/>
    <p:sldId id="580" r:id="rId31"/>
    <p:sldId id="545" r:id="rId32"/>
    <p:sldId id="578" r:id="rId33"/>
    <p:sldId id="565" r:id="rId34"/>
    <p:sldId id="579" r:id="rId35"/>
    <p:sldId id="566" r:id="rId36"/>
    <p:sldId id="543" r:id="rId37"/>
    <p:sldId id="567" r:id="rId38"/>
    <p:sldId id="577" r:id="rId39"/>
    <p:sldId id="569" r:id="rId40"/>
    <p:sldId id="568" r:id="rId41"/>
    <p:sldId id="551" r:id="rId42"/>
    <p:sldId id="558" r:id="rId43"/>
    <p:sldId id="422" r:id="rId44"/>
    <p:sldId id="416" r:id="rId45"/>
    <p:sldId id="576" r:id="rId46"/>
  </p:sldIdLst>
  <p:sldSz cx="9144000" cy="5143500" type="screen16x9"/>
  <p:notesSz cx="7010400" cy="9396413"/>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E0000"/>
    <a:srgbClr val="CCFFCC"/>
    <a:srgbClr val="FDFED8"/>
    <a:srgbClr val="FF6600"/>
    <a:srgbClr val="EDF07C"/>
    <a:srgbClr val="E7E74F"/>
    <a:srgbClr val="E3F21A"/>
    <a:srgbClr val="3366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86642" autoAdjust="0"/>
  </p:normalViewPr>
  <p:slideViewPr>
    <p:cSldViewPr>
      <p:cViewPr varScale="1">
        <p:scale>
          <a:sx n="82" d="100"/>
          <a:sy n="82" d="100"/>
        </p:scale>
        <p:origin x="1020" y="84"/>
      </p:cViewPr>
      <p:guideLst>
        <p:guide orient="horz" pos="162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handoutMaster" Target="handoutMasters/handoutMaster1.xml"/><Relationship Id="rId8" Type="http://schemas.openxmlformats.org/officeDocument/2006/relationships/slide" Target="slides/slide1.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71746"/>
          </a:xfrm>
          <a:prstGeom prst="rect">
            <a:avLst/>
          </a:prstGeom>
        </p:spPr>
        <p:txBody>
          <a:bodyPr vert="horz" lIns="92766" tIns="46383" rIns="92766" bIns="46383"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71746"/>
          </a:xfrm>
          <a:prstGeom prst="rect">
            <a:avLst/>
          </a:prstGeom>
        </p:spPr>
        <p:txBody>
          <a:bodyPr vert="horz" lIns="92766" tIns="46383" rIns="92766" bIns="46383" rtlCol="0"/>
          <a:lstStyle>
            <a:lvl1pPr algn="r">
              <a:defRPr sz="1200"/>
            </a:lvl1pPr>
          </a:lstStyle>
          <a:p>
            <a:fld id="{60EBDB90-9C73-4689-93B4-8BA00B0F02B8}" type="datetimeFigureOut">
              <a:rPr lang="en-US" smtClean="0"/>
              <a:t>5/3/2022</a:t>
            </a:fld>
            <a:endParaRPr lang="en-US"/>
          </a:p>
        </p:txBody>
      </p:sp>
      <p:sp>
        <p:nvSpPr>
          <p:cNvPr id="4" name="Footer Placeholder 3"/>
          <p:cNvSpPr>
            <a:spLocks noGrp="1"/>
          </p:cNvSpPr>
          <p:nvPr>
            <p:ph type="ftr" sz="quarter" idx="2"/>
          </p:nvPr>
        </p:nvSpPr>
        <p:spPr>
          <a:xfrm>
            <a:off x="1" y="8924668"/>
            <a:ext cx="3038475" cy="471746"/>
          </a:xfrm>
          <a:prstGeom prst="rect">
            <a:avLst/>
          </a:prstGeom>
        </p:spPr>
        <p:txBody>
          <a:bodyPr vert="horz" lIns="92766" tIns="46383" rIns="92766" bIns="46383"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924668"/>
            <a:ext cx="3038475" cy="471746"/>
          </a:xfrm>
          <a:prstGeom prst="rect">
            <a:avLst/>
          </a:prstGeom>
        </p:spPr>
        <p:txBody>
          <a:bodyPr vert="horz" lIns="92766" tIns="46383" rIns="92766" bIns="46383" rtlCol="0" anchor="b"/>
          <a:lstStyle>
            <a:lvl1pPr algn="r">
              <a:defRPr sz="1200"/>
            </a:lvl1pPr>
          </a:lstStyle>
          <a:p>
            <a:fld id="{EFC660C2-EDF5-47CE-AC4B-FAAB243619E1}" type="slidenum">
              <a:rPr lang="en-US" smtClean="0"/>
              <a:t>‹#›</a:t>
            </a:fld>
            <a:endParaRPr lang="en-US"/>
          </a:p>
        </p:txBody>
      </p:sp>
    </p:spTree>
    <p:extLst>
      <p:ext uri="{BB962C8B-B14F-4D97-AF65-F5344CB8AC3E}">
        <p14:creationId xmlns:p14="http://schemas.microsoft.com/office/powerpoint/2010/main" val="41519267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9820"/>
          </a:xfrm>
          <a:prstGeom prst="rect">
            <a:avLst/>
          </a:prstGeom>
        </p:spPr>
        <p:txBody>
          <a:bodyPr vert="horz" lIns="94528" tIns="47265" rIns="94528" bIns="47265" rtlCol="0"/>
          <a:lstStyle>
            <a:lvl1pPr algn="l">
              <a:defRPr sz="1200"/>
            </a:lvl1pPr>
          </a:lstStyle>
          <a:p>
            <a:endParaRPr lang="en-US"/>
          </a:p>
        </p:txBody>
      </p:sp>
      <p:sp>
        <p:nvSpPr>
          <p:cNvPr id="3" name="Date Placeholder 2"/>
          <p:cNvSpPr>
            <a:spLocks noGrp="1"/>
          </p:cNvSpPr>
          <p:nvPr>
            <p:ph type="dt" idx="1"/>
          </p:nvPr>
        </p:nvSpPr>
        <p:spPr>
          <a:xfrm>
            <a:off x="3970938" y="1"/>
            <a:ext cx="3037840" cy="469820"/>
          </a:xfrm>
          <a:prstGeom prst="rect">
            <a:avLst/>
          </a:prstGeom>
        </p:spPr>
        <p:txBody>
          <a:bodyPr vert="horz" lIns="94528" tIns="47265" rIns="94528" bIns="47265" rtlCol="0"/>
          <a:lstStyle>
            <a:lvl1pPr algn="r">
              <a:defRPr sz="1200"/>
            </a:lvl1pPr>
          </a:lstStyle>
          <a:p>
            <a:fld id="{E5D00B84-895B-43F8-A770-44AF8C1D7C3E}" type="datetimeFigureOut">
              <a:rPr lang="en-US" smtClean="0"/>
              <a:t>5/3/2022</a:t>
            </a:fld>
            <a:endParaRPr lang="en-US"/>
          </a:p>
        </p:txBody>
      </p:sp>
      <p:sp>
        <p:nvSpPr>
          <p:cNvPr id="4" name="Slide Image Placeholder 3"/>
          <p:cNvSpPr>
            <a:spLocks noGrp="1" noRot="1" noChangeAspect="1"/>
          </p:cNvSpPr>
          <p:nvPr>
            <p:ph type="sldImg" idx="2"/>
          </p:nvPr>
        </p:nvSpPr>
        <p:spPr>
          <a:xfrm>
            <a:off x="374650" y="704850"/>
            <a:ext cx="6261100" cy="3522663"/>
          </a:xfrm>
          <a:prstGeom prst="rect">
            <a:avLst/>
          </a:prstGeom>
          <a:noFill/>
          <a:ln w="12700">
            <a:solidFill>
              <a:prstClr val="black"/>
            </a:solidFill>
          </a:ln>
        </p:spPr>
        <p:txBody>
          <a:bodyPr vert="horz" lIns="94528" tIns="47265" rIns="94528" bIns="47265" rtlCol="0" anchor="ctr"/>
          <a:lstStyle/>
          <a:p>
            <a:endParaRPr lang="en-US"/>
          </a:p>
        </p:txBody>
      </p:sp>
      <p:sp>
        <p:nvSpPr>
          <p:cNvPr id="5" name="Notes Placeholder 4"/>
          <p:cNvSpPr>
            <a:spLocks noGrp="1"/>
          </p:cNvSpPr>
          <p:nvPr>
            <p:ph type="body" sz="quarter" idx="3"/>
          </p:nvPr>
        </p:nvSpPr>
        <p:spPr>
          <a:xfrm>
            <a:off x="701040" y="4463296"/>
            <a:ext cx="5608320" cy="4228385"/>
          </a:xfrm>
          <a:prstGeom prst="rect">
            <a:avLst/>
          </a:prstGeom>
        </p:spPr>
        <p:txBody>
          <a:bodyPr vert="horz" lIns="94528" tIns="47265" rIns="94528" bIns="4726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24963"/>
            <a:ext cx="3037840" cy="469820"/>
          </a:xfrm>
          <a:prstGeom prst="rect">
            <a:avLst/>
          </a:prstGeom>
        </p:spPr>
        <p:txBody>
          <a:bodyPr vert="horz" lIns="94528" tIns="47265" rIns="94528" bIns="4726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924963"/>
            <a:ext cx="3037840" cy="469820"/>
          </a:xfrm>
          <a:prstGeom prst="rect">
            <a:avLst/>
          </a:prstGeom>
        </p:spPr>
        <p:txBody>
          <a:bodyPr vert="horz" lIns="94528" tIns="47265" rIns="94528" bIns="47265" rtlCol="0" anchor="b"/>
          <a:lstStyle>
            <a:lvl1pPr algn="r">
              <a:defRPr sz="1200"/>
            </a:lvl1pPr>
          </a:lstStyle>
          <a:p>
            <a:fld id="{3790C18A-31AA-4ABE-8106-6AC91B768988}" type="slidenum">
              <a:rPr lang="en-US" smtClean="0"/>
              <a:t>‹#›</a:t>
            </a:fld>
            <a:endParaRPr lang="en-US"/>
          </a:p>
        </p:txBody>
      </p:sp>
    </p:spTree>
    <p:extLst>
      <p:ext uri="{BB962C8B-B14F-4D97-AF65-F5344CB8AC3E}">
        <p14:creationId xmlns:p14="http://schemas.microsoft.com/office/powerpoint/2010/main" val="3356287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90C18A-31AA-4ABE-8106-6AC91B768988}" type="slidenum">
              <a:rPr lang="en-US" smtClean="0"/>
              <a:t>1</a:t>
            </a:fld>
            <a:endParaRPr lang="en-US" dirty="0"/>
          </a:p>
        </p:txBody>
      </p:sp>
    </p:spTree>
    <p:extLst>
      <p:ext uri="{BB962C8B-B14F-4D97-AF65-F5344CB8AC3E}">
        <p14:creationId xmlns:p14="http://schemas.microsoft.com/office/powerpoint/2010/main" val="2818397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a:t>
            </a:r>
            <a:r>
              <a:rPr lang="en-US" baseline="0" dirty="0"/>
              <a:t> </a:t>
            </a:r>
            <a:endParaRPr lang="en-US" dirty="0"/>
          </a:p>
        </p:txBody>
      </p:sp>
      <p:sp>
        <p:nvSpPr>
          <p:cNvPr id="4" name="Slide Number Placeholder 3"/>
          <p:cNvSpPr>
            <a:spLocks noGrp="1"/>
          </p:cNvSpPr>
          <p:nvPr>
            <p:ph type="sldNum" sz="quarter" idx="10"/>
          </p:nvPr>
        </p:nvSpPr>
        <p:spPr/>
        <p:txBody>
          <a:bodyPr/>
          <a:lstStyle/>
          <a:p>
            <a:fld id="{3790C18A-31AA-4ABE-8106-6AC91B768988}" type="slidenum">
              <a:rPr lang="en-US" smtClean="0"/>
              <a:t>13</a:t>
            </a:fld>
            <a:endParaRPr lang="en-US"/>
          </a:p>
        </p:txBody>
      </p:sp>
    </p:spTree>
    <p:extLst>
      <p:ext uri="{BB962C8B-B14F-4D97-AF65-F5344CB8AC3E}">
        <p14:creationId xmlns:p14="http://schemas.microsoft.com/office/powerpoint/2010/main" val="921272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a:t>
            </a:r>
            <a:r>
              <a:rPr lang="en-US" baseline="0" dirty="0"/>
              <a:t> </a:t>
            </a:r>
            <a:endParaRPr lang="en-US" dirty="0"/>
          </a:p>
        </p:txBody>
      </p:sp>
      <p:sp>
        <p:nvSpPr>
          <p:cNvPr id="4" name="Slide Number Placeholder 3"/>
          <p:cNvSpPr>
            <a:spLocks noGrp="1"/>
          </p:cNvSpPr>
          <p:nvPr>
            <p:ph type="sldNum" sz="quarter" idx="10"/>
          </p:nvPr>
        </p:nvSpPr>
        <p:spPr/>
        <p:txBody>
          <a:bodyPr/>
          <a:lstStyle/>
          <a:p>
            <a:fld id="{3790C18A-31AA-4ABE-8106-6AC91B768988}" type="slidenum">
              <a:rPr lang="en-US" smtClean="0"/>
              <a:t>14</a:t>
            </a:fld>
            <a:endParaRPr lang="en-US"/>
          </a:p>
        </p:txBody>
      </p:sp>
    </p:spTree>
    <p:extLst>
      <p:ext uri="{BB962C8B-B14F-4D97-AF65-F5344CB8AC3E}">
        <p14:creationId xmlns:p14="http://schemas.microsoft.com/office/powerpoint/2010/main" val="2830039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a:t>
            </a:r>
            <a:r>
              <a:rPr lang="en-US" baseline="0" dirty="0"/>
              <a:t> </a:t>
            </a:r>
            <a:endParaRPr lang="en-US" dirty="0"/>
          </a:p>
        </p:txBody>
      </p:sp>
      <p:sp>
        <p:nvSpPr>
          <p:cNvPr id="4" name="Slide Number Placeholder 3"/>
          <p:cNvSpPr>
            <a:spLocks noGrp="1"/>
          </p:cNvSpPr>
          <p:nvPr>
            <p:ph type="sldNum" sz="quarter" idx="10"/>
          </p:nvPr>
        </p:nvSpPr>
        <p:spPr/>
        <p:txBody>
          <a:bodyPr/>
          <a:lstStyle/>
          <a:p>
            <a:fld id="{3790C18A-31AA-4ABE-8106-6AC91B768988}" type="slidenum">
              <a:rPr lang="en-US" smtClean="0"/>
              <a:t>15</a:t>
            </a:fld>
            <a:endParaRPr lang="en-US"/>
          </a:p>
        </p:txBody>
      </p:sp>
    </p:spTree>
    <p:extLst>
      <p:ext uri="{BB962C8B-B14F-4D97-AF65-F5344CB8AC3E}">
        <p14:creationId xmlns:p14="http://schemas.microsoft.com/office/powerpoint/2010/main" val="1016717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a:t>
            </a:r>
            <a:r>
              <a:rPr lang="en-US" baseline="0" dirty="0"/>
              <a:t> </a:t>
            </a:r>
            <a:endParaRPr lang="en-US" dirty="0"/>
          </a:p>
        </p:txBody>
      </p:sp>
      <p:sp>
        <p:nvSpPr>
          <p:cNvPr id="4" name="Slide Number Placeholder 3"/>
          <p:cNvSpPr>
            <a:spLocks noGrp="1"/>
          </p:cNvSpPr>
          <p:nvPr>
            <p:ph type="sldNum" sz="quarter" idx="10"/>
          </p:nvPr>
        </p:nvSpPr>
        <p:spPr/>
        <p:txBody>
          <a:bodyPr/>
          <a:lstStyle/>
          <a:p>
            <a:fld id="{3790C18A-31AA-4ABE-8106-6AC91B768988}" type="slidenum">
              <a:rPr lang="en-US" smtClean="0"/>
              <a:t>16</a:t>
            </a:fld>
            <a:endParaRPr lang="en-US"/>
          </a:p>
        </p:txBody>
      </p:sp>
    </p:spTree>
    <p:extLst>
      <p:ext uri="{BB962C8B-B14F-4D97-AF65-F5344CB8AC3E}">
        <p14:creationId xmlns:p14="http://schemas.microsoft.com/office/powerpoint/2010/main" val="1618548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90C18A-31AA-4ABE-8106-6AC91B768988}" type="slidenum">
              <a:rPr lang="en-US" smtClean="0"/>
              <a:t>17</a:t>
            </a:fld>
            <a:endParaRPr lang="en-US"/>
          </a:p>
        </p:txBody>
      </p:sp>
    </p:spTree>
    <p:extLst>
      <p:ext uri="{BB962C8B-B14F-4D97-AF65-F5344CB8AC3E}">
        <p14:creationId xmlns:p14="http://schemas.microsoft.com/office/powerpoint/2010/main" val="3204620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90C18A-31AA-4ABE-8106-6AC91B768988}" type="slidenum">
              <a:rPr lang="en-US" smtClean="0"/>
              <a:t>18</a:t>
            </a:fld>
            <a:endParaRPr lang="en-US"/>
          </a:p>
        </p:txBody>
      </p:sp>
    </p:spTree>
    <p:extLst>
      <p:ext uri="{BB962C8B-B14F-4D97-AF65-F5344CB8AC3E}">
        <p14:creationId xmlns:p14="http://schemas.microsoft.com/office/powerpoint/2010/main" val="28694298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90C18A-31AA-4ABE-8106-6AC91B768988}" type="slidenum">
              <a:rPr lang="en-US" smtClean="0"/>
              <a:t>21</a:t>
            </a:fld>
            <a:endParaRPr lang="en-US"/>
          </a:p>
        </p:txBody>
      </p:sp>
    </p:spTree>
    <p:extLst>
      <p:ext uri="{BB962C8B-B14F-4D97-AF65-F5344CB8AC3E}">
        <p14:creationId xmlns:p14="http://schemas.microsoft.com/office/powerpoint/2010/main" val="4383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90C18A-31AA-4ABE-8106-6AC91B768988}" type="slidenum">
              <a:rPr lang="en-US" smtClean="0"/>
              <a:t>22</a:t>
            </a:fld>
            <a:endParaRPr lang="en-US" dirty="0"/>
          </a:p>
        </p:txBody>
      </p:sp>
    </p:spTree>
    <p:extLst>
      <p:ext uri="{BB962C8B-B14F-4D97-AF65-F5344CB8AC3E}">
        <p14:creationId xmlns:p14="http://schemas.microsoft.com/office/powerpoint/2010/main" val="6558082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3790C18A-31AA-4ABE-8106-6AC91B7689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1"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73440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3790C18A-31AA-4ABE-8106-6AC91B7689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1"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3076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“Live Healthy Napa County aligns itself with the Napa Strong Enough campaign. In this collaborative, we are committed to interrupting when we hear or see things that are harmful to our fellow community members, educating ourselves about the lived experiences of all community members, and appreciating the myriad contributions that LGBTQ, Black, Indigenous, </a:t>
            </a:r>
            <a:r>
              <a:rPr lang="en-US" sz="1200" kern="1200" dirty="0" err="1">
                <a:solidFill>
                  <a:schemeClr val="tx1"/>
                </a:solidFill>
                <a:effectLst/>
                <a:latin typeface="+mn-lt"/>
                <a:ea typeface="+mn-ea"/>
                <a:cs typeface="+mn-cs"/>
              </a:rPr>
              <a:t>Latine</a:t>
            </a:r>
            <a:r>
              <a:rPr lang="en-US" sz="1200" kern="1200">
                <a:solidFill>
                  <a:schemeClr val="tx1"/>
                </a:solidFill>
                <a:effectLst/>
                <a:latin typeface="+mn-lt"/>
                <a:ea typeface="+mn-ea"/>
                <a:cs typeface="+mn-cs"/>
              </a:rPr>
              <a:t>, and other marginalized communities have made to Napa County.”</a:t>
            </a:r>
          </a:p>
          <a:p>
            <a:endParaRPr lang="en-US"/>
          </a:p>
        </p:txBody>
      </p:sp>
      <p:sp>
        <p:nvSpPr>
          <p:cNvPr id="4" name="Slide Number Placeholder 3"/>
          <p:cNvSpPr>
            <a:spLocks noGrp="1"/>
          </p:cNvSpPr>
          <p:nvPr>
            <p:ph type="sldNum" sz="quarter" idx="10"/>
          </p:nvPr>
        </p:nvSpPr>
        <p:spPr/>
        <p:txBody>
          <a:bodyPr/>
          <a:lstStyle/>
          <a:p>
            <a:fld id="{3790C18A-31AA-4ABE-8106-6AC91B768988}" type="slidenum">
              <a:rPr lang="en-US" smtClean="0"/>
              <a:t>4</a:t>
            </a:fld>
            <a:endParaRPr lang="en-US"/>
          </a:p>
        </p:txBody>
      </p:sp>
    </p:spTree>
    <p:extLst>
      <p:ext uri="{BB962C8B-B14F-4D97-AF65-F5344CB8AC3E}">
        <p14:creationId xmlns:p14="http://schemas.microsoft.com/office/powerpoint/2010/main" val="4733349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3790C18A-31AA-4ABE-8106-6AC91B7689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1"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854089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27659" rtl="0" eaLnBrk="1" fontAlgn="auto" latinLnBrk="1" hangingPunct="1">
              <a:lnSpc>
                <a:spcPct val="100000"/>
              </a:lnSpc>
              <a:spcBef>
                <a:spcPts val="0"/>
              </a:spcBef>
              <a:spcAft>
                <a:spcPts val="0"/>
              </a:spcAft>
              <a:buClrTx/>
              <a:buSzTx/>
              <a:buFontTx/>
              <a:buNone/>
              <a:tabLst/>
              <a:defRPr/>
            </a:pPr>
            <a:fld id="{3790C18A-31AA-4ABE-8106-6AC91B768988}"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27659" rtl="0" eaLnBrk="1" fontAlgn="auto" latinLnBrk="1"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2208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27659" rtl="0" eaLnBrk="1" fontAlgn="auto" latinLnBrk="1" hangingPunct="1">
              <a:lnSpc>
                <a:spcPct val="100000"/>
              </a:lnSpc>
              <a:spcBef>
                <a:spcPts val="0"/>
              </a:spcBef>
              <a:spcAft>
                <a:spcPts val="0"/>
              </a:spcAft>
              <a:buClrTx/>
              <a:buSzTx/>
              <a:buFontTx/>
              <a:buNone/>
              <a:tabLst/>
              <a:defRPr/>
            </a:pPr>
            <a:fld id="{3790C18A-31AA-4ABE-8106-6AC91B768988}"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27659" rtl="0" eaLnBrk="1" fontAlgn="auto" latinLnBrk="1"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2663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90C18A-31AA-4ABE-8106-6AC91B768988}" type="slidenum">
              <a:rPr lang="en-US" smtClean="0"/>
              <a:t>37</a:t>
            </a:fld>
            <a:endParaRPr lang="en-US"/>
          </a:p>
        </p:txBody>
      </p:sp>
    </p:spTree>
    <p:extLst>
      <p:ext uri="{BB962C8B-B14F-4D97-AF65-F5344CB8AC3E}">
        <p14:creationId xmlns:p14="http://schemas.microsoft.com/office/powerpoint/2010/main" val="38119932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90C18A-31AA-4ABE-8106-6AC91B768988}" type="slidenum">
              <a:rPr lang="en-US" smtClean="0"/>
              <a:t>38</a:t>
            </a:fld>
            <a:endParaRPr lang="en-US"/>
          </a:p>
        </p:txBody>
      </p:sp>
    </p:spTree>
    <p:extLst>
      <p:ext uri="{BB962C8B-B14F-4D97-AF65-F5344CB8AC3E}">
        <p14:creationId xmlns:p14="http://schemas.microsoft.com/office/powerpoint/2010/main" val="31801831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90C18A-31AA-4ABE-8106-6AC91B768988}" type="slidenum">
              <a:rPr lang="en-US" smtClean="0"/>
              <a:t>39</a:t>
            </a:fld>
            <a:endParaRPr lang="en-US"/>
          </a:p>
        </p:txBody>
      </p:sp>
    </p:spTree>
    <p:extLst>
      <p:ext uri="{BB962C8B-B14F-4D97-AF65-F5344CB8AC3E}">
        <p14:creationId xmlns:p14="http://schemas.microsoft.com/office/powerpoint/2010/main" val="165903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7872" indent="-347872" eaLnBrk="0" fontAlgn="base" hangingPunct="0">
              <a:spcBef>
                <a:spcPct val="0"/>
              </a:spcBef>
              <a:spcAft>
                <a:spcPct val="0"/>
              </a:spcAft>
              <a:buFont typeface="Arial" panose="020B0604020202020204" pitchFamily="34" charset="0"/>
              <a:buChar char="•"/>
            </a:pPr>
            <a:r>
              <a:rPr lang="en-US" altLang="en-US" dirty="0"/>
              <a:t>For Spanish Interpretation:</a:t>
            </a:r>
          </a:p>
          <a:p>
            <a:pPr lvl="0" eaLnBrk="0" fontAlgn="base" hangingPunct="0">
              <a:spcBef>
                <a:spcPct val="0"/>
              </a:spcBef>
              <a:spcAft>
                <a:spcPct val="0"/>
              </a:spcAft>
            </a:pPr>
            <a:r>
              <a:rPr lang="en-US" altLang="en-US" dirty="0"/>
              <a:t>	In your meeting/webinar controls, click </a:t>
            </a:r>
            <a:r>
              <a:rPr lang="en-US" altLang="en-US" b="1" dirty="0"/>
              <a:t>Interpretation</a:t>
            </a:r>
            <a:r>
              <a:rPr lang="en-US" altLang="en-US" dirty="0"/>
              <a:t>    </a:t>
            </a:r>
          </a:p>
          <a:p>
            <a:pPr lvl="0" eaLnBrk="0" fontAlgn="base" hangingPunct="0">
              <a:spcBef>
                <a:spcPct val="0"/>
              </a:spcBef>
              <a:spcAft>
                <a:spcPct val="0"/>
              </a:spcAft>
            </a:pPr>
            <a:r>
              <a:rPr lang="en-US" altLang="en-US" dirty="0"/>
              <a:t>	 Click the language that you would like to hear.</a:t>
            </a:r>
            <a:br>
              <a:rPr lang="en-US" altLang="en-US" dirty="0"/>
            </a:br>
            <a:r>
              <a:rPr lang="en-US" dirty="0"/>
              <a:t>We will track questions in the chat and reach out with any answers that we can’t answer immediately</a:t>
            </a:r>
          </a:p>
          <a:p>
            <a:endParaRPr lang="en-US" dirty="0"/>
          </a:p>
        </p:txBody>
      </p:sp>
      <p:sp>
        <p:nvSpPr>
          <p:cNvPr id="4" name="Slide Number Placeholder 3"/>
          <p:cNvSpPr>
            <a:spLocks noGrp="1"/>
          </p:cNvSpPr>
          <p:nvPr>
            <p:ph type="sldNum" sz="quarter" idx="10"/>
          </p:nvPr>
        </p:nvSpPr>
        <p:spPr/>
        <p:txBody>
          <a:bodyPr/>
          <a:lstStyle/>
          <a:p>
            <a:fld id="{3790C18A-31AA-4ABE-8106-6AC91B768988}" type="slidenum">
              <a:rPr lang="en-US" smtClean="0"/>
              <a:t>5</a:t>
            </a:fld>
            <a:endParaRPr lang="en-US"/>
          </a:p>
        </p:txBody>
      </p:sp>
    </p:spTree>
    <p:extLst>
      <p:ext uri="{BB962C8B-B14F-4D97-AF65-F5344CB8AC3E}">
        <p14:creationId xmlns:p14="http://schemas.microsoft.com/office/powerpoint/2010/main" val="2969252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90C18A-31AA-4ABE-8106-6AC91B768988}" type="slidenum">
              <a:rPr lang="en-US" smtClean="0"/>
              <a:t>6</a:t>
            </a:fld>
            <a:endParaRPr lang="en-US"/>
          </a:p>
        </p:txBody>
      </p:sp>
    </p:spTree>
    <p:extLst>
      <p:ext uri="{BB962C8B-B14F-4D97-AF65-F5344CB8AC3E}">
        <p14:creationId xmlns:p14="http://schemas.microsoft.com/office/powerpoint/2010/main" val="679806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90C18A-31AA-4ABE-8106-6AC91B768988}" type="slidenum">
              <a:rPr lang="en-US" smtClean="0"/>
              <a:t>7</a:t>
            </a:fld>
            <a:endParaRPr lang="en-US"/>
          </a:p>
        </p:txBody>
      </p:sp>
    </p:spTree>
    <p:extLst>
      <p:ext uri="{BB962C8B-B14F-4D97-AF65-F5344CB8AC3E}">
        <p14:creationId xmlns:p14="http://schemas.microsoft.com/office/powerpoint/2010/main" val="3553829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90C18A-31AA-4ABE-8106-6AC91B768988}" type="slidenum">
              <a:rPr lang="en-US" smtClean="0"/>
              <a:t>9</a:t>
            </a:fld>
            <a:endParaRPr lang="en-US"/>
          </a:p>
        </p:txBody>
      </p:sp>
    </p:spTree>
    <p:extLst>
      <p:ext uri="{BB962C8B-B14F-4D97-AF65-F5344CB8AC3E}">
        <p14:creationId xmlns:p14="http://schemas.microsoft.com/office/powerpoint/2010/main" val="2676254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90C18A-31AA-4ABE-8106-6AC91B768988}" type="slidenum">
              <a:rPr lang="en-US" smtClean="0"/>
              <a:t>10</a:t>
            </a:fld>
            <a:endParaRPr lang="en-US"/>
          </a:p>
        </p:txBody>
      </p:sp>
    </p:spTree>
    <p:extLst>
      <p:ext uri="{BB962C8B-B14F-4D97-AF65-F5344CB8AC3E}">
        <p14:creationId xmlns:p14="http://schemas.microsoft.com/office/powerpoint/2010/main" val="66451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a:t>
            </a:r>
            <a:r>
              <a:rPr lang="en-US" baseline="0" dirty="0"/>
              <a:t> </a:t>
            </a:r>
            <a:endParaRPr lang="en-US" dirty="0"/>
          </a:p>
        </p:txBody>
      </p:sp>
      <p:sp>
        <p:nvSpPr>
          <p:cNvPr id="4" name="Slide Number Placeholder 3"/>
          <p:cNvSpPr>
            <a:spLocks noGrp="1"/>
          </p:cNvSpPr>
          <p:nvPr>
            <p:ph type="sldNum" sz="quarter" idx="10"/>
          </p:nvPr>
        </p:nvSpPr>
        <p:spPr/>
        <p:txBody>
          <a:bodyPr/>
          <a:lstStyle/>
          <a:p>
            <a:fld id="{3790C18A-31AA-4ABE-8106-6AC91B768988}" type="slidenum">
              <a:rPr lang="en-US" smtClean="0"/>
              <a:t>11</a:t>
            </a:fld>
            <a:endParaRPr lang="en-US"/>
          </a:p>
        </p:txBody>
      </p:sp>
    </p:spTree>
    <p:extLst>
      <p:ext uri="{BB962C8B-B14F-4D97-AF65-F5344CB8AC3E}">
        <p14:creationId xmlns:p14="http://schemas.microsoft.com/office/powerpoint/2010/main" val="651115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a:t>
            </a:r>
            <a:r>
              <a:rPr lang="en-US" baseline="0" dirty="0"/>
              <a:t> </a:t>
            </a:r>
            <a:endParaRPr lang="en-US" dirty="0"/>
          </a:p>
        </p:txBody>
      </p:sp>
      <p:sp>
        <p:nvSpPr>
          <p:cNvPr id="4" name="Slide Number Placeholder 3"/>
          <p:cNvSpPr>
            <a:spLocks noGrp="1"/>
          </p:cNvSpPr>
          <p:nvPr>
            <p:ph type="sldNum" sz="quarter" idx="10"/>
          </p:nvPr>
        </p:nvSpPr>
        <p:spPr/>
        <p:txBody>
          <a:bodyPr/>
          <a:lstStyle/>
          <a:p>
            <a:fld id="{3790C18A-31AA-4ABE-8106-6AC91B768988}" type="slidenum">
              <a:rPr lang="en-US" smtClean="0"/>
              <a:t>12</a:t>
            </a:fld>
            <a:endParaRPr lang="en-US"/>
          </a:p>
        </p:txBody>
      </p:sp>
    </p:spTree>
    <p:extLst>
      <p:ext uri="{BB962C8B-B14F-4D97-AF65-F5344CB8AC3E}">
        <p14:creationId xmlns:p14="http://schemas.microsoft.com/office/powerpoint/2010/main" val="564056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937D59-5EDB-4C39-B697-625748F703B6}" type="datetimeFigureOut">
              <a:rPr lang="en-US" smtClean="0"/>
              <a:t>5/3/2022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895959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37D59-5EDB-4C39-B697-625748F703B6}" type="datetimeFigureOut">
              <a:rPr lang="en-US" smtClean="0"/>
              <a:t>5/3/2022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2810871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37D59-5EDB-4C39-B697-625748F703B6}" type="datetimeFigureOut">
              <a:rPr lang="en-US" smtClean="0"/>
              <a:t>5/3/2022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4240091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2" name="Freeform 6" title="Page Number Shape"/>
          <p:cNvSpPr/>
          <p:nvPr/>
        </p:nvSpPr>
        <p:spPr bwMode="auto">
          <a:xfrm>
            <a:off x="8838008" y="891903"/>
            <a:ext cx="305991" cy="614363"/>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816685" y="857470"/>
            <a:ext cx="5275772" cy="3201724"/>
          </a:xfrm>
        </p:spPr>
        <p:txBody>
          <a:bodyPr anchor="t">
            <a:normAutofit/>
          </a:bodyPr>
          <a:lstStyle>
            <a:lvl1pPr algn="l">
              <a:lnSpc>
                <a:spcPct val="85000"/>
              </a:lnSpc>
              <a:defRPr sz="5775"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816685" y="4153444"/>
            <a:ext cx="5275772" cy="529766"/>
          </a:xfrm>
        </p:spPr>
        <p:txBody>
          <a:bodyPr>
            <a:normAutofit/>
          </a:bodyPr>
          <a:lstStyle>
            <a:lvl1pPr marL="0" indent="0" algn="l">
              <a:lnSpc>
                <a:spcPct val="114000"/>
              </a:lnSpc>
              <a:spcBef>
                <a:spcPts val="0"/>
              </a:spcBef>
              <a:buNone/>
              <a:defRPr sz="1500" b="0" i="1"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816685" y="4735830"/>
            <a:ext cx="1197467" cy="273844"/>
          </a:xfrm>
        </p:spPr>
        <p:txBody>
          <a:bodyPr/>
          <a:lstStyle>
            <a:lvl1pPr algn="l">
              <a:defRPr sz="900">
                <a:solidFill>
                  <a:schemeClr val="tx2"/>
                </a:solidFill>
              </a:defRPr>
            </a:lvl1pPr>
          </a:lstStyle>
          <a:p>
            <a:fld id="{1D8BD707-D9CF-40AE-B4C6-C98DA3205C09}" type="datetimeFigureOut">
              <a:rPr lang="en-US" smtClean="0"/>
              <a:t>5/3/2022</a:t>
            </a:fld>
            <a:endParaRPr lang="en-US"/>
          </a:p>
        </p:txBody>
      </p:sp>
      <p:sp>
        <p:nvSpPr>
          <p:cNvPr id="5" name="Footer Placeholder 4"/>
          <p:cNvSpPr>
            <a:spLocks noGrp="1"/>
          </p:cNvSpPr>
          <p:nvPr>
            <p:ph type="ftr" sz="quarter" idx="11"/>
          </p:nvPr>
        </p:nvSpPr>
        <p:spPr>
          <a:xfrm>
            <a:off x="2250444" y="4735830"/>
            <a:ext cx="3842012" cy="273844"/>
          </a:xfrm>
        </p:spPr>
        <p:txBody>
          <a:bodyPr/>
          <a:lstStyle>
            <a:lvl1pPr algn="l">
              <a:defRPr b="0">
                <a:solidFill>
                  <a:schemeClr val="tx2"/>
                </a:solidFill>
              </a:defRPr>
            </a:lvl1pPr>
          </a:lstStyle>
          <a:p>
            <a:endParaRPr lang="en-US"/>
          </a:p>
        </p:txBody>
      </p:sp>
      <p:sp>
        <p:nvSpPr>
          <p:cNvPr id="6" name="Slide Number Placeholder 5"/>
          <p:cNvSpPr>
            <a:spLocks noGrp="1"/>
          </p:cNvSpPr>
          <p:nvPr>
            <p:ph type="sldNum" sz="quarter" idx="12"/>
          </p:nvPr>
        </p:nvSpPr>
        <p:spPr>
          <a:xfrm>
            <a:off x="8838008" y="1062162"/>
            <a:ext cx="305991" cy="273844"/>
          </a:xfrm>
        </p:spPr>
        <p:txBody>
          <a:bodyPr/>
          <a:lstStyle>
            <a:lvl1pPr algn="r">
              <a:defRPr>
                <a:solidFill>
                  <a:schemeClr val="accent1"/>
                </a:solidFill>
              </a:defRPr>
            </a:lvl1pPr>
          </a:lstStyle>
          <a:p>
            <a:fld id="{B6F15528-21DE-4FAA-801E-634DDDAF4B2B}" type="slidenum">
              <a:rPr lang="en-US" smtClean="0"/>
              <a:t>‹#›</a:t>
            </a:fld>
            <a:endParaRPr lang="en-US"/>
          </a:p>
        </p:txBody>
      </p:sp>
      <p:cxnSp>
        <p:nvCxnSpPr>
          <p:cNvPr id="9" name="Straight Connector 8" title="Verticle Rule Line"/>
          <p:cNvCxnSpPr/>
          <p:nvPr/>
        </p:nvCxnSpPr>
        <p:spPr>
          <a:xfrm>
            <a:off x="580391" y="942975"/>
            <a:ext cx="0" cy="4200525"/>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42824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5/3/2022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3232762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7" name="Freeform 6" title="Page Number Shape"/>
          <p:cNvSpPr/>
          <p:nvPr/>
        </p:nvSpPr>
        <p:spPr bwMode="auto">
          <a:xfrm>
            <a:off x="8838008" y="1045311"/>
            <a:ext cx="305991" cy="614363"/>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1"/>
          <p:cNvSpPr>
            <a:spLocks noGrp="1"/>
          </p:cNvSpPr>
          <p:nvPr>
            <p:ph type="title"/>
          </p:nvPr>
        </p:nvSpPr>
        <p:spPr>
          <a:xfrm>
            <a:off x="1460755" y="1928792"/>
            <a:ext cx="6222491" cy="2464615"/>
          </a:xfrm>
        </p:spPr>
        <p:txBody>
          <a:bodyPr anchor="t">
            <a:normAutofit/>
          </a:bodyPr>
          <a:lstStyle>
            <a:lvl1pPr>
              <a:lnSpc>
                <a:spcPct val="85000"/>
              </a:lnSpc>
              <a:defRPr sz="5775" cap="all"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460755" y="1045311"/>
            <a:ext cx="6301072" cy="614363"/>
          </a:xfrm>
        </p:spPr>
        <p:txBody>
          <a:bodyPr anchor="ctr">
            <a:normAutofit/>
          </a:bodyPr>
          <a:lstStyle>
            <a:lvl1pPr marL="0" indent="0" algn="r">
              <a:lnSpc>
                <a:spcPct val="113000"/>
              </a:lnSpc>
              <a:spcBef>
                <a:spcPts val="0"/>
              </a:spcBef>
              <a:buNone/>
              <a:defRPr sz="1500" b="0" i="1"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557216" y="4735830"/>
            <a:ext cx="1197467" cy="273844"/>
          </a:xfrm>
        </p:spPr>
        <p:txBody>
          <a:bodyPr/>
          <a:lstStyle>
            <a:lvl1pPr>
              <a:defRPr sz="900">
                <a:solidFill>
                  <a:schemeClr val="accent1"/>
                </a:solidFill>
              </a:defRPr>
            </a:lvl1pPr>
          </a:lstStyle>
          <a:p>
            <a:fld id="{C3DA15B3-215A-45CF-B568-4C88ABA533CA}" type="datetimeFigureOut">
              <a:rPr lang="en-US" smtClean="0"/>
              <a:t>5/3/2022</a:t>
            </a:fld>
            <a:endParaRPr lang="en-US"/>
          </a:p>
        </p:txBody>
      </p:sp>
      <p:sp>
        <p:nvSpPr>
          <p:cNvPr id="5" name="Footer Placeholder 4"/>
          <p:cNvSpPr>
            <a:spLocks noGrp="1"/>
          </p:cNvSpPr>
          <p:nvPr>
            <p:ph type="ftr" sz="quarter" idx="11"/>
          </p:nvPr>
        </p:nvSpPr>
        <p:spPr>
          <a:xfrm>
            <a:off x="1460755" y="4735830"/>
            <a:ext cx="4860170" cy="273844"/>
          </a:xfrm>
        </p:spPr>
        <p:txBody>
          <a:bodyPr/>
          <a:lstStyle>
            <a:lvl1pPr>
              <a:defRPr b="0">
                <a:solidFill>
                  <a:schemeClr val="accent1"/>
                </a:solidFill>
              </a:defRPr>
            </a:lvl1pPr>
          </a:lstStyle>
          <a:p>
            <a:endParaRPr lang="en-US"/>
          </a:p>
        </p:txBody>
      </p:sp>
      <p:sp>
        <p:nvSpPr>
          <p:cNvPr id="6" name="Slide Number Placeholder 5"/>
          <p:cNvSpPr>
            <a:spLocks noGrp="1"/>
          </p:cNvSpPr>
          <p:nvPr>
            <p:ph type="sldNum" sz="quarter" idx="12"/>
          </p:nvPr>
        </p:nvSpPr>
        <p:spPr>
          <a:xfrm>
            <a:off x="8838008" y="1215570"/>
            <a:ext cx="305991" cy="273844"/>
          </a:xfrm>
        </p:spPr>
        <p:txBody>
          <a:bodyPr/>
          <a:lstStyle>
            <a:lvl1pPr>
              <a:defRPr>
                <a:solidFill>
                  <a:schemeClr val="bg2"/>
                </a:solidFill>
              </a:defRPr>
            </a:lvl1pPr>
          </a:lstStyle>
          <a:p>
            <a:fld id="{75B4C650-3265-4BD1-9BD0-0AAC9439BF20}" type="slidenum">
              <a:rPr lang="en-US" smtClean="0"/>
              <a:t>‹#›</a:t>
            </a:fld>
            <a:endParaRPr lang="en-US"/>
          </a:p>
        </p:txBody>
      </p:sp>
      <p:cxnSp>
        <p:nvCxnSpPr>
          <p:cNvPr id="10" name="Straight Connector 9" title="Horizontal Rule Line"/>
          <p:cNvCxnSpPr/>
          <p:nvPr/>
        </p:nvCxnSpPr>
        <p:spPr>
          <a:xfrm flipH="1">
            <a:off x="1" y="4633625"/>
            <a:ext cx="768324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5875694"/>
      </p:ext>
    </p:extLst>
  </p:cSld>
  <p:clrMapOvr>
    <a:masterClrMapping/>
  </p:clrMapOvr>
  <p:extLst>
    <p:ext uri="{DCECCB84-F9BA-43D5-87BE-67443E8EF086}">
      <p15:sldGuideLst xmlns:p15="http://schemas.microsoft.com/office/powerpoint/2012/main">
        <p15:guide id="1" pos="645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86200" y="405471"/>
            <a:ext cx="4686300" cy="186671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86200" y="2784350"/>
            <a:ext cx="4686300" cy="18616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5/3/2022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5379569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418338"/>
            <a:ext cx="2873502" cy="37170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3886200" y="418549"/>
            <a:ext cx="4684014" cy="685800"/>
          </a:xfrm>
        </p:spPr>
        <p:txBody>
          <a:bodyPr anchor="b">
            <a:normAutofit/>
          </a:bodyPr>
          <a:lstStyle>
            <a:lvl1pPr marL="0" indent="0">
              <a:lnSpc>
                <a:spcPct val="113000"/>
              </a:lnSpc>
              <a:spcBef>
                <a:spcPts val="0"/>
              </a:spcBef>
              <a:buNone/>
              <a:defRPr sz="1800" b="0" i="1"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3886200" y="1145003"/>
            <a:ext cx="4684014" cy="13167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86200" y="2775620"/>
            <a:ext cx="4686300" cy="685800"/>
          </a:xfrm>
        </p:spPr>
        <p:txBody>
          <a:bodyPr anchor="b">
            <a:normAutofit/>
          </a:bodyPr>
          <a:lstStyle>
            <a:lvl1pPr marL="0" indent="0">
              <a:buNone/>
              <a:defRPr sz="1800" b="0" i="1"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886200" y="3502074"/>
            <a:ext cx="4684014" cy="13167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5/3/2022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64123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5/3/2022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7848315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5/3/2022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9716652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 y="416609"/>
            <a:ext cx="2879082" cy="1440767"/>
          </a:xfrm>
        </p:spPr>
        <p:txBody>
          <a:bodyPr anchor="t">
            <a:noAutofit/>
          </a:bodyPr>
          <a:lstStyle>
            <a:lvl1pPr>
              <a:lnSpc>
                <a:spcPct val="93000"/>
              </a:lnSpc>
              <a:defRPr sz="3000"/>
            </a:lvl1pPr>
          </a:lstStyle>
          <a:p>
            <a:r>
              <a:rPr lang="en-US"/>
              <a:t>Click to edit Master title style</a:t>
            </a:r>
            <a:endParaRPr lang="en-US" dirty="0"/>
          </a:p>
        </p:txBody>
      </p:sp>
      <p:sp>
        <p:nvSpPr>
          <p:cNvPr id="3" name="Content Placeholder 2"/>
          <p:cNvSpPr>
            <a:spLocks noGrp="1"/>
          </p:cNvSpPr>
          <p:nvPr>
            <p:ph idx="1"/>
          </p:nvPr>
        </p:nvSpPr>
        <p:spPr>
          <a:xfrm>
            <a:off x="3886200" y="423110"/>
            <a:ext cx="4686300" cy="4216983"/>
          </a:xfrm>
        </p:spPr>
        <p:txBody>
          <a:bodyPr/>
          <a:lstStyle>
            <a:lvl1pPr>
              <a:lnSpc>
                <a:spcPct val="112000"/>
              </a:lnSpc>
              <a:defRPr sz="1500"/>
            </a:lvl1pPr>
            <a:lvl2pPr>
              <a:lnSpc>
                <a:spcPct val="112000"/>
              </a:lnSpc>
              <a:defRPr sz="1350"/>
            </a:lvl2pPr>
            <a:lvl3pPr>
              <a:lnSpc>
                <a:spcPct val="112000"/>
              </a:lnSpc>
              <a:defRPr sz="1200"/>
            </a:lvl3pPr>
            <a:lvl4pPr>
              <a:lnSpc>
                <a:spcPct val="112000"/>
              </a:lnSpc>
              <a:defRPr sz="1050"/>
            </a:lvl4pPr>
            <a:lvl5pPr>
              <a:lnSpc>
                <a:spcPct val="112000"/>
              </a:lnSpc>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 y="1966134"/>
            <a:ext cx="2879082" cy="2429653"/>
          </a:xfrm>
        </p:spPr>
        <p:txBody>
          <a:bodyPr/>
          <a:lstStyle>
            <a:lvl1pPr marL="0" indent="0" algn="r">
              <a:lnSpc>
                <a:spcPct val="125000"/>
              </a:lnSpc>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5/3/2022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529408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37D59-5EDB-4C39-B697-625748F703B6}" type="datetimeFigureOut">
              <a:rPr lang="en-US" smtClean="0"/>
              <a:t>5/3/2022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8151330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9214" y="417946"/>
            <a:ext cx="2880360" cy="1439429"/>
          </a:xfrm>
        </p:spPr>
        <p:txBody>
          <a:bodyPr anchor="t">
            <a:noAutofit/>
          </a:bodyPr>
          <a:lstStyle>
            <a:lvl1pPr>
              <a:lnSpc>
                <a:spcPct val="93000"/>
              </a:lnSpc>
              <a:defRPr sz="30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3943350" y="1"/>
            <a:ext cx="4629150" cy="51434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69214" y="1966134"/>
            <a:ext cx="2880360" cy="2427732"/>
          </a:xfrm>
        </p:spPr>
        <p:txBody>
          <a:bodyPr/>
          <a:lstStyle>
            <a:lvl1pPr marL="0" indent="0" algn="r">
              <a:lnSpc>
                <a:spcPct val="125000"/>
              </a:lnSpc>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5/3/2022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9155321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3886200" y="480060"/>
            <a:ext cx="4686299" cy="4188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5/3/2022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7216504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2" name="Freeform 6" title="Page Number Shape"/>
          <p:cNvSpPr/>
          <p:nvPr/>
        </p:nvSpPr>
        <p:spPr bwMode="auto">
          <a:xfrm>
            <a:off x="8838008" y="4035435"/>
            <a:ext cx="305991" cy="614363"/>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Vertical Title 1"/>
          <p:cNvSpPr>
            <a:spLocks noGrp="1"/>
          </p:cNvSpPr>
          <p:nvPr>
            <p:ph type="title" orient="vert"/>
          </p:nvPr>
        </p:nvSpPr>
        <p:spPr>
          <a:xfrm>
            <a:off x="5993074" y="482198"/>
            <a:ext cx="1835003" cy="3508580"/>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482199"/>
            <a:ext cx="5303009" cy="35085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902140" y="4445349"/>
            <a:ext cx="2861142" cy="273844"/>
          </a:xfrm>
        </p:spPr>
        <p:txBody>
          <a:bodyPr/>
          <a:lstStyle/>
          <a:p>
            <a:fld id="{1D8BD707-D9CF-40AE-B4C6-C98DA3205C09}" type="datetimeFigureOut">
              <a:rPr lang="en-US" smtClean="0"/>
              <a:t>5/3/2022</a:t>
            </a:fld>
            <a:endParaRPr lang="en-US"/>
          </a:p>
        </p:txBody>
      </p:sp>
      <p:sp>
        <p:nvSpPr>
          <p:cNvPr id="5" name="Footer Placeholder 4"/>
          <p:cNvSpPr>
            <a:spLocks noGrp="1"/>
          </p:cNvSpPr>
          <p:nvPr>
            <p:ph type="ftr" sz="quarter" idx="11"/>
          </p:nvPr>
        </p:nvSpPr>
        <p:spPr>
          <a:xfrm>
            <a:off x="4902140" y="4736962"/>
            <a:ext cx="2861142" cy="273844"/>
          </a:xfrm>
        </p:spPr>
        <p:txBody>
          <a:bodyPr/>
          <a:lstStyle/>
          <a:p>
            <a:endParaRPr lang="en-US"/>
          </a:p>
        </p:txBody>
      </p:sp>
      <p:sp>
        <p:nvSpPr>
          <p:cNvPr id="6" name="Slide Number Placeholder 5"/>
          <p:cNvSpPr>
            <a:spLocks noGrp="1"/>
          </p:cNvSpPr>
          <p:nvPr>
            <p:ph type="sldNum" sz="quarter" idx="12"/>
          </p:nvPr>
        </p:nvSpPr>
        <p:spPr>
          <a:xfrm>
            <a:off x="8838008" y="4205694"/>
            <a:ext cx="305991" cy="273844"/>
          </a:xfrm>
        </p:spPr>
        <p:txBody>
          <a:bodyPr/>
          <a:lstStyle/>
          <a:p>
            <a:fld id="{B6F15528-21DE-4FAA-801E-634DDDAF4B2B}" type="slidenum">
              <a:rPr lang="en-US" smtClean="0"/>
              <a:t>‹#›</a:t>
            </a:fld>
            <a:endParaRPr lang="en-US"/>
          </a:p>
        </p:txBody>
      </p:sp>
      <p:cxnSp>
        <p:nvCxnSpPr>
          <p:cNvPr id="13" name="Straight Connector 12" title="Horizontal Rule Line"/>
          <p:cNvCxnSpPr/>
          <p:nvPr/>
        </p:nvCxnSpPr>
        <p:spPr>
          <a:xfrm>
            <a:off x="1" y="4649798"/>
            <a:ext cx="7695008"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013013"/>
      </p:ext>
    </p:extLst>
  </p:cSld>
  <p:clrMapOvr>
    <a:masterClrMapping/>
  </p:clrMapOvr>
  <p:extLst>
    <p:ext uri="{DCECCB84-F9BA-43D5-87BE-67443E8EF086}">
      <p15:sldGuideLst xmlns:p15="http://schemas.microsoft.com/office/powerpoint/2012/main">
        <p15:guide id="1" pos="645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7685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884466"/>
          </a:xfrm>
          <a:prstGeom prst="rect">
            <a:avLst/>
          </a:prstGeom>
        </p:spPr>
        <p:txBody>
          <a:bodyPr anchor="ctr"/>
          <a:lstStyle>
            <a:lvl1pPr algn="l">
              <a:defRPr>
                <a:solidFill>
                  <a:schemeClr val="tx1">
                    <a:lumMod val="75000"/>
                    <a:lumOff val="25000"/>
                  </a:schemeClr>
                </a:solidFill>
              </a:defRPr>
            </a:lvl1pPr>
          </a:lstStyle>
          <a:p>
            <a:r>
              <a:rPr lang="en-US" altLang="ko-KR" dirty="0"/>
              <a:t> Click to edit title</a:t>
            </a:r>
            <a:endParaRPr lang="ko-KR" altLang="en-US" dirty="0"/>
          </a:p>
        </p:txBody>
      </p:sp>
      <p:sp>
        <p:nvSpPr>
          <p:cNvPr id="4" name="Content Placeholder 2"/>
          <p:cNvSpPr>
            <a:spLocks noGrp="1"/>
          </p:cNvSpPr>
          <p:nvPr>
            <p:ph idx="1"/>
          </p:nvPr>
        </p:nvSpPr>
        <p:spPr>
          <a:xfrm>
            <a:off x="395536" y="1203598"/>
            <a:ext cx="8496944" cy="460648"/>
          </a:xfrm>
          <a:prstGeom prst="rect">
            <a:avLst/>
          </a:prstGeom>
        </p:spPr>
        <p:txBody>
          <a:bodyPr anchor="ctr"/>
          <a:lstStyle>
            <a:lvl1pPr marL="0" indent="0">
              <a:buNone/>
              <a:defRPr sz="2000">
                <a:solidFill>
                  <a:schemeClr val="bg1"/>
                </a:solidFill>
              </a:defRPr>
            </a:lvl1pPr>
          </a:lstStyle>
          <a:p>
            <a:pPr lvl="0"/>
            <a:r>
              <a:rPr lang="en-US" altLang="ko-KR" dirty="0"/>
              <a:t>Click to edit Master text styles</a:t>
            </a:r>
          </a:p>
        </p:txBody>
      </p:sp>
      <p:sp>
        <p:nvSpPr>
          <p:cNvPr id="5" name="Content Placeholder 2"/>
          <p:cNvSpPr>
            <a:spLocks noGrp="1"/>
          </p:cNvSpPr>
          <p:nvPr>
            <p:ph idx="10"/>
          </p:nvPr>
        </p:nvSpPr>
        <p:spPr>
          <a:xfrm>
            <a:off x="405880" y="1880269"/>
            <a:ext cx="8496944" cy="2995737"/>
          </a:xfrm>
          <a:prstGeom prst="rect">
            <a:avLst/>
          </a:prstGeom>
        </p:spPr>
        <p:txBody>
          <a:bodyPr lIns="396000" anchor="t"/>
          <a:lstStyle>
            <a:lvl1pPr marL="0" indent="0">
              <a:buNone/>
              <a:defRPr sz="1400">
                <a:solidFill>
                  <a:schemeClr val="bg1"/>
                </a:solidFill>
              </a:defRPr>
            </a:lvl1pPr>
          </a:lstStyle>
          <a:p>
            <a:pPr lvl="0"/>
            <a:r>
              <a:rPr lang="en-US" altLang="ko-KR" dirty="0"/>
              <a:t>Click to edit Master text styles</a:t>
            </a:r>
          </a:p>
        </p:txBody>
      </p:sp>
    </p:spTree>
    <p:extLst>
      <p:ext uri="{BB962C8B-B14F-4D97-AF65-F5344CB8AC3E}">
        <p14:creationId xmlns:p14="http://schemas.microsoft.com/office/powerpoint/2010/main" val="11469437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884466"/>
          </a:xfrm>
          <a:prstGeom prst="rect">
            <a:avLst/>
          </a:prstGeom>
        </p:spPr>
        <p:txBody>
          <a:bodyPr anchor="ctr"/>
          <a:lstStyle>
            <a:lvl1pPr algn="l">
              <a:defRPr>
                <a:solidFill>
                  <a:schemeClr val="bg1"/>
                </a:solidFill>
              </a:defRPr>
            </a:lvl1pPr>
          </a:lstStyle>
          <a:p>
            <a:r>
              <a:rPr lang="en-US" altLang="ko-KR" dirty="0"/>
              <a:t> Click to edit title</a:t>
            </a:r>
            <a:endParaRPr lang="ko-KR" altLang="en-US" dirty="0"/>
          </a:p>
        </p:txBody>
      </p:sp>
      <p:sp>
        <p:nvSpPr>
          <p:cNvPr id="4" name="Content Placeholder 2"/>
          <p:cNvSpPr>
            <a:spLocks noGrp="1"/>
          </p:cNvSpPr>
          <p:nvPr>
            <p:ph idx="1"/>
          </p:nvPr>
        </p:nvSpPr>
        <p:spPr>
          <a:xfrm>
            <a:off x="1979712" y="987574"/>
            <a:ext cx="6912768" cy="460648"/>
          </a:xfrm>
          <a:prstGeom prst="rect">
            <a:avLst/>
          </a:prstGeom>
        </p:spPr>
        <p:txBody>
          <a:bodyPr anchor="ctr"/>
          <a:lstStyle>
            <a:lvl1pPr marL="0" indent="0">
              <a:buNone/>
              <a:defRPr sz="2000">
                <a:solidFill>
                  <a:schemeClr val="bg1"/>
                </a:solidFill>
              </a:defRPr>
            </a:lvl1pPr>
          </a:lstStyle>
          <a:p>
            <a:pPr lvl="0"/>
            <a:r>
              <a:rPr lang="en-US" altLang="ko-KR" dirty="0"/>
              <a:t>Click to edit Master text styles</a:t>
            </a:r>
          </a:p>
        </p:txBody>
      </p:sp>
      <p:sp>
        <p:nvSpPr>
          <p:cNvPr id="5" name="Content Placeholder 2"/>
          <p:cNvSpPr>
            <a:spLocks noGrp="1"/>
          </p:cNvSpPr>
          <p:nvPr>
            <p:ph idx="10"/>
          </p:nvPr>
        </p:nvSpPr>
        <p:spPr>
          <a:xfrm>
            <a:off x="1990056" y="1664245"/>
            <a:ext cx="6912768" cy="2995737"/>
          </a:xfrm>
          <a:prstGeom prst="rect">
            <a:avLst/>
          </a:prstGeom>
        </p:spPr>
        <p:txBody>
          <a:bodyPr lIns="396000" anchor="t"/>
          <a:lstStyle>
            <a:lvl1pPr marL="0" indent="0">
              <a:buNone/>
              <a:defRPr sz="1400">
                <a:solidFill>
                  <a:schemeClr val="bg1"/>
                </a:solidFill>
              </a:defRPr>
            </a:lvl1pPr>
          </a:lstStyle>
          <a:p>
            <a:pPr lvl="0"/>
            <a:r>
              <a:rPr lang="en-US" altLang="ko-KR" dirty="0"/>
              <a:t>Click to edit Master text styles</a:t>
            </a:r>
          </a:p>
        </p:txBody>
      </p:sp>
    </p:spTree>
    <p:extLst>
      <p:ext uri="{BB962C8B-B14F-4D97-AF65-F5344CB8AC3E}">
        <p14:creationId xmlns:p14="http://schemas.microsoft.com/office/powerpoint/2010/main" val="9228082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4"/>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937D59-5EDB-4C39-B697-625748F703B6}" type="datetimeFigureOut">
              <a:rPr lang="en-US" smtClean="0"/>
              <a:t>5/3/2022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20086925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37D59-5EDB-4C39-B697-625748F703B6}" type="datetimeFigureOut">
              <a:rPr lang="en-US" smtClean="0"/>
              <a:t>5/3/2022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39677990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9"/>
            <a:ext cx="7772400" cy="112553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937D59-5EDB-4C39-B697-625748F703B6}" type="datetimeFigureOut">
              <a:rPr lang="en-US" smtClean="0"/>
              <a:t>5/3/2022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539198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937D59-5EDB-4C39-B697-625748F703B6}" type="datetimeFigureOut">
              <a:rPr lang="en-US" smtClean="0"/>
              <a:t>5/3/2022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3866026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937D59-5EDB-4C39-B697-625748F703B6}" type="datetimeFigureOut">
              <a:rPr lang="en-US" smtClean="0"/>
              <a:t>5/3/2022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8604311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0938"/>
            <a:ext cx="4041775" cy="48101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937D59-5EDB-4C39-B697-625748F703B6}" type="datetimeFigureOut">
              <a:rPr lang="en-US" smtClean="0"/>
              <a:t>5/3/2022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32907006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937D59-5EDB-4C39-B697-625748F703B6}" type="datetimeFigureOut">
              <a:rPr lang="en-US" smtClean="0"/>
              <a:t>5/3/2022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3942990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937D59-5EDB-4C39-B697-625748F703B6}" type="datetimeFigureOut">
              <a:rPr lang="en-US" smtClean="0"/>
              <a:t>5/3/2022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8856063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9"/>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5"/>
            <a:ext cx="3008313" cy="3517900"/>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t>5/3/2022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34477744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t>5/3/2022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41956658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37D59-5EDB-4C39-B697-625748F703B6}" type="datetimeFigureOut">
              <a:rPr lang="en-US" smtClean="0"/>
              <a:t>5/3/2022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5397977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6"/>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6"/>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37D59-5EDB-4C39-B697-625748F703B6}" type="datetimeFigureOut">
              <a:rPr lang="en-US" smtClean="0"/>
              <a:t>5/3/2022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328889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937D59-5EDB-4C39-B697-625748F703B6}" type="datetimeFigureOut">
              <a:rPr lang="en-US" smtClean="0"/>
              <a:t>5/3/2022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3505802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937D59-5EDB-4C39-B697-625748F703B6}" type="datetimeFigureOut">
              <a:rPr lang="en-US" smtClean="0"/>
              <a:t>5/3/2022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3538794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937D59-5EDB-4C39-B697-625748F703B6}" type="datetimeFigureOut">
              <a:rPr lang="en-US" smtClean="0"/>
              <a:t>5/3/2022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150510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937D59-5EDB-4C39-B697-625748F703B6}" type="datetimeFigureOut">
              <a:rPr lang="en-US" smtClean="0"/>
              <a:t>5/3/2022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2403535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t>5/3/2022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501824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t>5/3/2022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722440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3937D59-5EDB-4C39-B697-625748F703B6}" type="datetimeFigureOut">
              <a:rPr lang="en-US" smtClean="0"/>
              <a:t>5/3/2022</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F31DC1F-5561-484E-AB46-68C682854F61}" type="slidenum">
              <a:rPr lang="en-US" smtClean="0"/>
              <a:t>‹#›</a:t>
            </a:fld>
            <a:endParaRPr lang="en-US"/>
          </a:p>
        </p:txBody>
      </p:sp>
    </p:spTree>
    <p:extLst>
      <p:ext uri="{BB962C8B-B14F-4D97-AF65-F5344CB8AC3E}">
        <p14:creationId xmlns:p14="http://schemas.microsoft.com/office/powerpoint/2010/main" val="262123990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8838008" y="4035435"/>
            <a:ext cx="305991" cy="614363"/>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Placeholder 1"/>
          <p:cNvSpPr>
            <a:spLocks noGrp="1"/>
          </p:cNvSpPr>
          <p:nvPr>
            <p:ph type="title"/>
          </p:nvPr>
        </p:nvSpPr>
        <p:spPr>
          <a:xfrm>
            <a:off x="571500" y="419759"/>
            <a:ext cx="2875430" cy="371436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3886200" y="426800"/>
            <a:ext cx="4686299" cy="424136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1501" y="4447545"/>
            <a:ext cx="2861142" cy="273844"/>
          </a:xfrm>
          <a:prstGeom prst="rect">
            <a:avLst/>
          </a:prstGeom>
        </p:spPr>
        <p:txBody>
          <a:bodyPr vert="horz" lIns="91440" tIns="45720" rIns="91440" bIns="45720" rtlCol="0" anchor="t"/>
          <a:lstStyle>
            <a:lvl1pPr algn="r">
              <a:defRPr sz="750" b="0" i="1" baseline="0">
                <a:solidFill>
                  <a:schemeClr val="accent1"/>
                </a:solidFill>
                <a:latin typeface="+mj-lt"/>
              </a:defRPr>
            </a:lvl1pPr>
          </a:lstStyle>
          <a:p>
            <a:fld id="{63937D59-5EDB-4C39-B697-625748F703B6}" type="datetimeFigureOut">
              <a:rPr lang="en-US" smtClean="0"/>
              <a:t>5/3/2022</a:t>
            </a:fld>
            <a:endParaRPr lang="en-US"/>
          </a:p>
        </p:txBody>
      </p:sp>
      <p:sp>
        <p:nvSpPr>
          <p:cNvPr id="5" name="Footer Placeholder 4"/>
          <p:cNvSpPr>
            <a:spLocks noGrp="1"/>
          </p:cNvSpPr>
          <p:nvPr>
            <p:ph type="ftr" sz="quarter" idx="3"/>
          </p:nvPr>
        </p:nvSpPr>
        <p:spPr>
          <a:xfrm>
            <a:off x="571501" y="4735830"/>
            <a:ext cx="2861142" cy="273844"/>
          </a:xfrm>
          <a:prstGeom prst="rect">
            <a:avLst/>
          </a:prstGeom>
        </p:spPr>
        <p:txBody>
          <a:bodyPr vert="horz" lIns="91440" tIns="45720" rIns="91440" bIns="45720" rtlCol="0" anchor="t"/>
          <a:lstStyle>
            <a:lvl1pPr algn="r">
              <a:defRPr sz="900" b="1" i="1" baseline="0">
                <a:solidFill>
                  <a:schemeClr val="accent1"/>
                </a:solidFill>
                <a:latin typeface="+mj-lt"/>
              </a:defRPr>
            </a:lvl1pPr>
          </a:lstStyle>
          <a:p>
            <a:endParaRPr lang="en-US"/>
          </a:p>
        </p:txBody>
      </p:sp>
      <p:sp>
        <p:nvSpPr>
          <p:cNvPr id="6" name="Slide Number Placeholder 5"/>
          <p:cNvSpPr>
            <a:spLocks noGrp="1"/>
          </p:cNvSpPr>
          <p:nvPr>
            <p:ph type="sldNum" sz="quarter" idx="4"/>
          </p:nvPr>
        </p:nvSpPr>
        <p:spPr>
          <a:xfrm>
            <a:off x="8838008" y="4205694"/>
            <a:ext cx="305991" cy="273844"/>
          </a:xfrm>
          <a:prstGeom prst="rect">
            <a:avLst/>
          </a:prstGeom>
        </p:spPr>
        <p:txBody>
          <a:bodyPr vert="horz" lIns="91440" tIns="45720" rIns="91440" bIns="45720" rtlCol="0" anchor="ctr"/>
          <a:lstStyle>
            <a:lvl1pPr algn="r">
              <a:defRPr sz="900" b="0" i="1" baseline="0">
                <a:solidFill>
                  <a:schemeClr val="bg2"/>
                </a:solidFill>
                <a:latin typeface="+mj-lt"/>
              </a:defRPr>
            </a:lvl1pPr>
          </a:lstStyle>
          <a:p>
            <a:fld id="{0F31DC1F-5561-484E-AB46-68C682854F61}" type="slidenum">
              <a:rPr lang="en-US" smtClean="0"/>
              <a:t>‹#›</a:t>
            </a:fld>
            <a:endParaRPr lang="en-US"/>
          </a:p>
        </p:txBody>
      </p:sp>
      <p:cxnSp>
        <p:nvCxnSpPr>
          <p:cNvPr id="10" name="Straight Connector 9" title="Horizontal Rule Line"/>
          <p:cNvCxnSpPr/>
          <p:nvPr/>
        </p:nvCxnSpPr>
        <p:spPr>
          <a:xfrm>
            <a:off x="0" y="4649798"/>
            <a:ext cx="337185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2632025"/>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649" r:id="rId12"/>
    <p:sldLayoutId id="2147483650" r:id="rId13"/>
    <p:sldLayoutId id="2147483660" r:id="rId14"/>
  </p:sldLayoutIdLst>
  <p:txStyles>
    <p:titleStyle>
      <a:lvl1pPr algn="r" defTabSz="685800" rtl="0" eaLnBrk="1" latinLnBrk="0" hangingPunct="1">
        <a:lnSpc>
          <a:spcPct val="90000"/>
        </a:lnSpc>
        <a:spcBef>
          <a:spcPct val="0"/>
        </a:spcBef>
        <a:buNone/>
        <a:defRPr sz="3750" b="0" i="1" kern="1200" baseline="0">
          <a:solidFill>
            <a:schemeClr val="accent1"/>
          </a:solidFill>
          <a:latin typeface="+mj-lt"/>
          <a:ea typeface="+mj-ea"/>
          <a:cs typeface="+mj-cs"/>
        </a:defRPr>
      </a:lvl1pPr>
    </p:titleStyle>
    <p:bodyStyle>
      <a:lvl1pPr marL="212598" indent="-212598" algn="l" defTabSz="685800" rtl="0" eaLnBrk="1" latinLnBrk="0" hangingPunct="1">
        <a:lnSpc>
          <a:spcPct val="112000"/>
        </a:lnSpc>
        <a:spcBef>
          <a:spcPts val="675"/>
        </a:spcBef>
        <a:buFont typeface="Arial" panose="020B0604020202020204" pitchFamily="34" charset="0"/>
        <a:buChar char="•"/>
        <a:defRPr sz="1500" kern="1200" baseline="0">
          <a:solidFill>
            <a:schemeClr val="tx1">
              <a:lumMod val="85000"/>
              <a:lumOff val="15000"/>
            </a:schemeClr>
          </a:solidFill>
          <a:latin typeface="+mn-lt"/>
          <a:ea typeface="+mn-ea"/>
          <a:cs typeface="+mn-cs"/>
        </a:defRPr>
      </a:lvl1pPr>
      <a:lvl2pPr marL="514350" indent="-212598" algn="l" defTabSz="685800" rtl="0" eaLnBrk="1" latinLnBrk="0" hangingPunct="1">
        <a:lnSpc>
          <a:spcPct val="112000"/>
        </a:lnSpc>
        <a:spcBef>
          <a:spcPts val="675"/>
        </a:spcBef>
        <a:buFont typeface="Corbel" panose="020B0503020204020204" pitchFamily="34" charset="0"/>
        <a:buChar char="–"/>
        <a:defRPr sz="1350" kern="1200" baseline="0">
          <a:solidFill>
            <a:schemeClr val="tx1">
              <a:lumMod val="85000"/>
              <a:lumOff val="15000"/>
            </a:schemeClr>
          </a:solidFill>
          <a:latin typeface="+mn-lt"/>
          <a:ea typeface="+mn-ea"/>
          <a:cs typeface="+mn-cs"/>
        </a:defRPr>
      </a:lvl2pPr>
      <a:lvl3pPr marL="857250" indent="-212598" algn="l" defTabSz="685800" rtl="0" eaLnBrk="1" latinLnBrk="0" hangingPunct="1">
        <a:lnSpc>
          <a:spcPct val="112000"/>
        </a:lnSpc>
        <a:spcBef>
          <a:spcPts val="675"/>
        </a:spcBef>
        <a:buFont typeface="Arial" panose="020B0604020202020204" pitchFamily="34" charset="0"/>
        <a:buChar char="•"/>
        <a:defRPr sz="1200" kern="1200" baseline="0">
          <a:solidFill>
            <a:schemeClr val="tx1">
              <a:lumMod val="85000"/>
              <a:lumOff val="15000"/>
            </a:schemeClr>
          </a:solidFill>
          <a:latin typeface="+mn-lt"/>
          <a:ea typeface="+mn-ea"/>
          <a:cs typeface="+mn-cs"/>
        </a:defRPr>
      </a:lvl3pPr>
      <a:lvl4pPr marL="1200150" indent="-212598" algn="l" defTabSz="685800" rtl="0" eaLnBrk="1" latinLnBrk="0" hangingPunct="1">
        <a:lnSpc>
          <a:spcPct val="112000"/>
        </a:lnSpc>
        <a:spcBef>
          <a:spcPts val="675"/>
        </a:spcBef>
        <a:buFont typeface="Corbel" panose="020B0503020204020204" pitchFamily="34" charset="0"/>
        <a:buChar char="–"/>
        <a:defRPr sz="1050" kern="1200" baseline="0">
          <a:solidFill>
            <a:schemeClr val="tx1">
              <a:lumMod val="85000"/>
              <a:lumOff val="15000"/>
            </a:schemeClr>
          </a:solidFill>
          <a:latin typeface="+mn-lt"/>
          <a:ea typeface="+mn-ea"/>
          <a:cs typeface="+mn-cs"/>
        </a:defRPr>
      </a:lvl4pPr>
      <a:lvl5pPr marL="1543050" indent="-212598" algn="l" defTabSz="685800" rtl="0" eaLnBrk="1" latinLnBrk="0" hangingPunct="1">
        <a:lnSpc>
          <a:spcPct val="112000"/>
        </a:lnSpc>
        <a:spcBef>
          <a:spcPts val="6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5pPr>
      <a:lvl6pPr marL="1885950" indent="-212598" algn="l" defTabSz="685800" rtl="0" eaLnBrk="1" latinLnBrk="0" hangingPunct="1">
        <a:lnSpc>
          <a:spcPct val="112000"/>
        </a:lnSpc>
        <a:spcBef>
          <a:spcPts val="975"/>
        </a:spcBef>
        <a:buFont typeface="Corbel" panose="020B0503020204020204" pitchFamily="34" charset="0"/>
        <a:buChar char="–"/>
        <a:defRPr sz="1050" kern="1200">
          <a:solidFill>
            <a:schemeClr val="tx1">
              <a:lumMod val="85000"/>
              <a:lumOff val="15000"/>
            </a:schemeClr>
          </a:solidFill>
          <a:latin typeface="+mn-lt"/>
          <a:ea typeface="+mn-ea"/>
          <a:cs typeface="+mn-cs"/>
        </a:defRPr>
      </a:lvl6pPr>
      <a:lvl7pPr marL="2228850" indent="-212598" algn="l" defTabSz="685800" rtl="0" eaLnBrk="1" latinLnBrk="0" hangingPunct="1">
        <a:lnSpc>
          <a:spcPct val="112000"/>
        </a:lnSpc>
        <a:spcBef>
          <a:spcPts val="975"/>
        </a:spcBef>
        <a:buFont typeface="Arial" panose="020B0604020202020204" pitchFamily="34" charset="0"/>
        <a:buChar char="•"/>
        <a:defRPr sz="1050" i="1" kern="1200">
          <a:solidFill>
            <a:schemeClr val="tx1">
              <a:lumMod val="85000"/>
              <a:lumOff val="15000"/>
            </a:schemeClr>
          </a:solidFill>
          <a:latin typeface="+mn-lt"/>
          <a:ea typeface="+mn-ea"/>
          <a:cs typeface="+mn-cs"/>
        </a:defRPr>
      </a:lvl7pPr>
      <a:lvl8pPr marL="2571750" indent="-212598" algn="l" defTabSz="685800" rtl="0" eaLnBrk="1" latinLnBrk="0" hangingPunct="1">
        <a:lnSpc>
          <a:spcPct val="112000"/>
        </a:lnSpc>
        <a:spcBef>
          <a:spcPts val="975"/>
        </a:spcBef>
        <a:buFont typeface="Corbel" panose="020B0503020204020204" pitchFamily="34" charset="0"/>
        <a:buChar char="–"/>
        <a:defRPr sz="1050" kern="1200">
          <a:solidFill>
            <a:schemeClr val="tx1">
              <a:lumMod val="85000"/>
              <a:lumOff val="15000"/>
            </a:schemeClr>
          </a:solidFill>
          <a:latin typeface="+mn-lt"/>
          <a:ea typeface="+mn-ea"/>
          <a:cs typeface="+mn-cs"/>
        </a:defRPr>
      </a:lvl8pPr>
      <a:lvl9pPr marL="2914650" indent="-212598" algn="l" defTabSz="685800" rtl="0" eaLnBrk="1" latinLnBrk="0" hangingPunct="1">
        <a:lnSpc>
          <a:spcPct val="112000"/>
        </a:lnSpc>
        <a:spcBef>
          <a:spcPts val="9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3937D59-5EDB-4C39-B697-625748F703B6}" type="datetimeFigureOut">
              <a:rPr lang="en-US" smtClean="0"/>
              <a:t>5/3/2022</a:t>
            </a:fld>
            <a:endParaRPr lang="en-US"/>
          </a:p>
        </p:txBody>
      </p:sp>
      <p:sp>
        <p:nvSpPr>
          <p:cNvPr id="5" name="Footer Placeholder 4"/>
          <p:cNvSpPr>
            <a:spLocks noGrp="1"/>
          </p:cNvSpPr>
          <p:nvPr>
            <p:ph type="ftr" sz="quarter" idx="3"/>
          </p:nvPr>
        </p:nvSpPr>
        <p:spPr>
          <a:xfrm>
            <a:off x="3124200" y="4767264"/>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F31DC1F-5561-484E-AB46-68C682854F61}" type="slidenum">
              <a:rPr lang="en-US" smtClean="0"/>
              <a:t>‹#›</a:t>
            </a:fld>
            <a:endParaRPr lang="en-US"/>
          </a:p>
        </p:txBody>
      </p:sp>
    </p:spTree>
    <p:extLst>
      <p:ext uri="{BB962C8B-B14F-4D97-AF65-F5344CB8AC3E}">
        <p14:creationId xmlns:p14="http://schemas.microsoft.com/office/powerpoint/2010/main" val="3906443222"/>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Lst>
  <p:txStyles>
    <p:titleStyle>
      <a:lvl1pPr algn="ctr" defTabSz="914378"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91437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hyperlink" Target="https://mentisnapa.org/resources/"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hyperlink" Target="https://mentisnapa.org/resources/" TargetMode="Externa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hyperlink" Target="https://insight.livestories.com/s/v2/cha-homepage/9caa1d21-346b-4095-bb95-e3adee664960/"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hyperlink" Target="https://insight.livestories.com/s/v2/cha-homepage/9caa1d21-346b-4095-bb95-e3adee664960/"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3.xml"/><Relationship Id="rId1" Type="http://schemas.openxmlformats.org/officeDocument/2006/relationships/slideLayout" Target="../slideLayouts/slideLayout18.xml"/><Relationship Id="rId4" Type="http://schemas.openxmlformats.org/officeDocument/2006/relationships/image" Target="../media/image17.jpeg"/></Relationships>
</file>

<file path=ppt/slides/_rels/slide38.xml.rels><?xml version="1.0" encoding="UTF-8" standalone="yes"?>
<Relationships xmlns="http://schemas.openxmlformats.org/package/2006/relationships"><Relationship Id="rId3" Type="http://schemas.openxmlformats.org/officeDocument/2006/relationships/hyperlink" Target="http://www.livehealthynapacounty.org/" TargetMode="External"/><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hyperlink" Target="http://www.livehealthynapacounty.org/" TargetMode="External"/><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hyperlink" Target="div%20style='position:%20relative;%20padding-bottom:%2056.25%25;%20padding-top:%2035px;%20height:%200;%20overflow:%20hidden;'%3e%3ciframe%20sandbox='allow-scripts%20allow-same-origin%20allow-presentation'%20allowfullscreen='true'%20allowtransparency='true'%20frameborder='0'%20height='315'%20src='https:/www.mentimeter.com/embed/b53d5dab401d973f1c2d79848385835f/643383ad8241'%20style='position:%20absolute;%20top:%200;%20left:%200;%20width:%20100%25;%20height:%20100%25;'%20width='420'%3e%3c/iframe%3e%3c/div"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LHNCBilingualTransp draf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1275606"/>
            <a:ext cx="4286696" cy="16561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5" name="Subtitle 4"/>
          <p:cNvSpPr>
            <a:spLocks noGrp="1"/>
          </p:cNvSpPr>
          <p:nvPr>
            <p:ph type="subTitle" idx="1"/>
          </p:nvPr>
        </p:nvSpPr>
        <p:spPr>
          <a:xfrm>
            <a:off x="1763688" y="3219822"/>
            <a:ext cx="5275772" cy="529766"/>
          </a:xfrm>
        </p:spPr>
        <p:txBody>
          <a:bodyPr>
            <a:noAutofit/>
          </a:bodyPr>
          <a:lstStyle/>
          <a:p>
            <a:pPr algn="ctr"/>
            <a:r>
              <a:rPr lang="en-US" sz="2800" dirty="0"/>
              <a:t>Welcome!</a:t>
            </a:r>
          </a:p>
          <a:p>
            <a:pPr algn="ctr"/>
            <a:r>
              <a:rPr lang="en-US" sz="2800" dirty="0"/>
              <a:t>¡</a:t>
            </a:r>
            <a:r>
              <a:rPr lang="en-US" sz="2800" dirty="0" err="1"/>
              <a:t>Bienvenidos</a:t>
            </a:r>
            <a:r>
              <a:rPr lang="en-US" sz="2800" dirty="0"/>
              <a:t>!</a:t>
            </a:r>
          </a:p>
        </p:txBody>
      </p:sp>
    </p:spTree>
    <p:extLst>
      <p:ext uri="{BB962C8B-B14F-4D97-AF65-F5344CB8AC3E}">
        <p14:creationId xmlns:p14="http://schemas.microsoft.com/office/powerpoint/2010/main" val="3034478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884238"/>
          </a:xfrm>
          <a:prstGeom prst="rect">
            <a:avLst/>
          </a:prstGeom>
        </p:spPr>
        <p:txBody>
          <a:bodyPr/>
          <a:lstStyle/>
          <a:p>
            <a:pPr algn="l"/>
            <a:r>
              <a:rPr lang="en-US" dirty="0"/>
              <a:t> </a:t>
            </a:r>
            <a:r>
              <a:rPr lang="en-US" dirty="0">
                <a:latin typeface="+mn-lt"/>
              </a:rPr>
              <a:t>Agenda</a:t>
            </a:r>
          </a:p>
        </p:txBody>
      </p:sp>
      <p:sp>
        <p:nvSpPr>
          <p:cNvPr id="4" name="Content Placeholder 3"/>
          <p:cNvSpPr>
            <a:spLocks noGrp="1"/>
          </p:cNvSpPr>
          <p:nvPr>
            <p:ph idx="4294967295"/>
          </p:nvPr>
        </p:nvSpPr>
        <p:spPr bwMode="hidden">
          <a:xfrm>
            <a:off x="501650" y="1131590"/>
            <a:ext cx="8642350" cy="3024038"/>
          </a:xfrm>
          <a:prstGeom prst="rect">
            <a:avLst/>
          </a:prstGeom>
        </p:spPr>
        <p:txBody>
          <a:bodyPr>
            <a:normAutofit fontScale="85000" lnSpcReduction="20000"/>
          </a:bodyPr>
          <a:lstStyle/>
          <a:p>
            <a:pPr marL="514350" indent="-514350">
              <a:spcAft>
                <a:spcPts val="600"/>
              </a:spcAft>
              <a:buFont typeface="Arial" panose="020B0604020202020204" pitchFamily="34" charset="0"/>
              <a:buAutoNum type="romanUcPeriod"/>
            </a:pPr>
            <a:r>
              <a:rPr lang="es-419" sz="3900" dirty="0">
                <a:solidFill>
                  <a:schemeClr val="accent1"/>
                </a:solidFill>
              </a:rPr>
              <a:t>Actualizaciones de la Comunidad </a:t>
            </a:r>
            <a:endParaRPr lang="es-419" sz="3900" i="1" dirty="0">
              <a:solidFill>
                <a:schemeClr val="accent1"/>
              </a:solidFill>
            </a:endParaRPr>
          </a:p>
          <a:p>
            <a:pPr marL="514350" indent="-514350">
              <a:spcAft>
                <a:spcPts val="600"/>
              </a:spcAft>
              <a:buFont typeface="Arial" panose="020B0604020202020204" pitchFamily="34" charset="0"/>
              <a:buAutoNum type="romanUcPeriod"/>
            </a:pPr>
            <a:r>
              <a:rPr lang="es-419" sz="3900" dirty="0">
                <a:solidFill>
                  <a:schemeClr val="accent1"/>
                </a:solidFill>
              </a:rPr>
              <a:t>Actualizaciones de los Grupos de </a:t>
            </a:r>
            <a:r>
              <a:rPr lang="es-ES" sz="3900" dirty="0">
                <a:solidFill>
                  <a:schemeClr val="accent1"/>
                </a:solidFill>
              </a:rPr>
              <a:t>Acción </a:t>
            </a:r>
          </a:p>
          <a:p>
            <a:pPr marL="514350" indent="-514350">
              <a:spcAft>
                <a:spcPts val="600"/>
              </a:spcAft>
              <a:buFont typeface="Arial" panose="020B0604020202020204" pitchFamily="34" charset="0"/>
              <a:buAutoNum type="romanUcPeriod"/>
            </a:pPr>
            <a:r>
              <a:rPr lang="es-ES" sz="3900" dirty="0">
                <a:solidFill>
                  <a:schemeClr val="accent1"/>
                </a:solidFill>
              </a:rPr>
              <a:t>Enlaces de la Colección de Datos</a:t>
            </a:r>
          </a:p>
          <a:p>
            <a:pPr marL="514350" indent="-514350">
              <a:spcAft>
                <a:spcPts val="600"/>
              </a:spcAft>
              <a:buFont typeface="Arial" panose="020B0604020202020204" pitchFamily="34" charset="0"/>
              <a:buAutoNum type="romanUcPeriod"/>
            </a:pPr>
            <a:r>
              <a:rPr lang="es-ES" sz="3900" dirty="0">
                <a:solidFill>
                  <a:schemeClr val="accent1"/>
                </a:solidFill>
              </a:rPr>
              <a:t>Encuesta sobre la Evaluación de la Salud Comunitaria (CHA)</a:t>
            </a:r>
            <a:endParaRPr lang="en-US" sz="4600" dirty="0"/>
          </a:p>
          <a:p>
            <a:pPr marL="514350" lvl="0" indent="-514350">
              <a:spcAft>
                <a:spcPts val="600"/>
              </a:spcAft>
              <a:buAutoNum type="romanUcPeriod"/>
            </a:pPr>
            <a:endParaRPr lang="en-US" sz="2800" dirty="0"/>
          </a:p>
          <a:p>
            <a:endParaRPr lang="en-US" sz="1600" dirty="0"/>
          </a:p>
        </p:txBody>
      </p:sp>
    </p:spTree>
    <p:extLst>
      <p:ext uri="{BB962C8B-B14F-4D97-AF65-F5344CB8AC3E}">
        <p14:creationId xmlns:p14="http://schemas.microsoft.com/office/powerpoint/2010/main" val="3048505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9552" y="843558"/>
            <a:ext cx="7488832" cy="2893100"/>
          </a:xfrm>
          <a:prstGeom prst="rect">
            <a:avLst/>
          </a:prstGeom>
          <a:noFill/>
        </p:spPr>
        <p:txBody>
          <a:bodyPr wrap="square" rtlCol="0">
            <a:spAutoFit/>
          </a:bodyPr>
          <a:lstStyle/>
          <a:p>
            <a:r>
              <a:rPr lang="en-US" sz="5000" dirty="0"/>
              <a:t>Blue Zones Project</a:t>
            </a:r>
          </a:p>
          <a:p>
            <a:r>
              <a:rPr lang="en-US" sz="5000" dirty="0"/>
              <a:t>Upper Napa Valley</a:t>
            </a:r>
          </a:p>
          <a:p>
            <a:endParaRPr lang="en-US" sz="5000" dirty="0"/>
          </a:p>
          <a:p>
            <a:r>
              <a:rPr lang="en-US" sz="3200" dirty="0"/>
              <a:t>Joaquin E. Razo &amp; Kelly Bond</a:t>
            </a:r>
          </a:p>
        </p:txBody>
      </p:sp>
    </p:spTree>
    <p:extLst>
      <p:ext uri="{BB962C8B-B14F-4D97-AF65-F5344CB8AC3E}">
        <p14:creationId xmlns:p14="http://schemas.microsoft.com/office/powerpoint/2010/main" val="604998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9552" y="843558"/>
            <a:ext cx="7776864" cy="2616101"/>
          </a:xfrm>
          <a:prstGeom prst="rect">
            <a:avLst/>
          </a:prstGeom>
          <a:noFill/>
        </p:spPr>
        <p:txBody>
          <a:bodyPr wrap="square" rtlCol="0">
            <a:spAutoFit/>
          </a:bodyPr>
          <a:lstStyle/>
          <a:p>
            <a:pPr latinLnBrk="0"/>
            <a:r>
              <a:rPr lang="es-419" sz="4800" dirty="0">
                <a:effectLst/>
                <a:ea typeface="Calibri" panose="020F0502020204030204" pitchFamily="34" charset="0"/>
              </a:rPr>
              <a:t>Proyecto Zonas Azules </a:t>
            </a:r>
            <a:r>
              <a:rPr lang="es-419" sz="4800" dirty="0" err="1">
                <a:effectLst/>
                <a:ea typeface="Calibri" panose="020F0502020204030204" pitchFamily="34" charset="0"/>
              </a:rPr>
              <a:t>Upper</a:t>
            </a:r>
            <a:r>
              <a:rPr lang="es-419" sz="4800" dirty="0">
                <a:effectLst/>
                <a:ea typeface="Calibri" panose="020F0502020204030204" pitchFamily="34" charset="0"/>
              </a:rPr>
              <a:t> Napa Valley</a:t>
            </a:r>
          </a:p>
          <a:p>
            <a:endParaRPr lang="en-US" sz="4400" dirty="0"/>
          </a:p>
          <a:p>
            <a:r>
              <a:rPr lang="en-US" sz="2400" dirty="0"/>
              <a:t>Joaquin E. Razo &amp; Kelly Bond</a:t>
            </a:r>
          </a:p>
        </p:txBody>
      </p:sp>
    </p:spTree>
    <p:extLst>
      <p:ext uri="{BB962C8B-B14F-4D97-AF65-F5344CB8AC3E}">
        <p14:creationId xmlns:p14="http://schemas.microsoft.com/office/powerpoint/2010/main" val="2820746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9552" y="843558"/>
            <a:ext cx="8352928" cy="2831544"/>
          </a:xfrm>
          <a:prstGeom prst="rect">
            <a:avLst/>
          </a:prstGeom>
          <a:noFill/>
        </p:spPr>
        <p:txBody>
          <a:bodyPr wrap="square" rtlCol="0">
            <a:spAutoFit/>
          </a:bodyPr>
          <a:lstStyle/>
          <a:p>
            <a:r>
              <a:rPr lang="en-US" sz="4800" dirty="0"/>
              <a:t>Community Leaders Coalition </a:t>
            </a:r>
          </a:p>
          <a:p>
            <a:r>
              <a:rPr lang="en-US" sz="4800" dirty="0"/>
              <a:t>and Cope Family Center</a:t>
            </a:r>
          </a:p>
          <a:p>
            <a:endParaRPr lang="en-US" sz="5000" dirty="0"/>
          </a:p>
          <a:p>
            <a:r>
              <a:rPr lang="en-US" sz="3200" dirty="0"/>
              <a:t>Michele Grupe</a:t>
            </a:r>
          </a:p>
        </p:txBody>
      </p:sp>
      <p:sp>
        <p:nvSpPr>
          <p:cNvPr id="4" name="TextBox 3"/>
          <p:cNvSpPr txBox="1"/>
          <p:nvPr/>
        </p:nvSpPr>
        <p:spPr>
          <a:xfrm>
            <a:off x="503897" y="3003798"/>
            <a:ext cx="7272808" cy="861774"/>
          </a:xfrm>
          <a:prstGeom prst="rect">
            <a:avLst/>
          </a:prstGeom>
          <a:noFill/>
        </p:spPr>
        <p:txBody>
          <a:bodyPr wrap="square" rtlCol="0">
            <a:spAutoFit/>
          </a:bodyPr>
          <a:lstStyle/>
          <a:p>
            <a:endParaRPr lang="en-US" sz="5000" dirty="0"/>
          </a:p>
        </p:txBody>
      </p:sp>
    </p:spTree>
    <p:extLst>
      <p:ext uri="{BB962C8B-B14F-4D97-AF65-F5344CB8AC3E}">
        <p14:creationId xmlns:p14="http://schemas.microsoft.com/office/powerpoint/2010/main" val="1643196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9553" y="843558"/>
            <a:ext cx="7992888" cy="2831544"/>
          </a:xfrm>
          <a:prstGeom prst="rect">
            <a:avLst/>
          </a:prstGeom>
          <a:noFill/>
        </p:spPr>
        <p:txBody>
          <a:bodyPr wrap="square" rtlCol="0">
            <a:noAutofit/>
          </a:bodyPr>
          <a:lstStyle/>
          <a:p>
            <a:pPr latinLnBrk="0"/>
            <a:r>
              <a:rPr lang="es-419" sz="4800" dirty="0">
                <a:effectLst/>
                <a:ea typeface="Calibri" panose="020F0502020204030204" pitchFamily="34" charset="0"/>
              </a:rPr>
              <a:t>Coalición de Líderes</a:t>
            </a:r>
          </a:p>
          <a:p>
            <a:pPr latinLnBrk="0"/>
            <a:r>
              <a:rPr lang="es-419" sz="4800" dirty="0">
                <a:effectLst/>
                <a:ea typeface="Calibri" panose="020F0502020204030204" pitchFamily="34" charset="0"/>
              </a:rPr>
              <a:t>Comunitarios y Centro Familiar de Cope</a:t>
            </a:r>
          </a:p>
          <a:p>
            <a:pPr latinLnBrk="0"/>
            <a:endParaRPr lang="en-US" sz="4800" dirty="0"/>
          </a:p>
          <a:p>
            <a:pPr latinLnBrk="0"/>
            <a:r>
              <a:rPr lang="en-US" sz="3200" dirty="0"/>
              <a:t>Michele Grupe</a:t>
            </a:r>
          </a:p>
        </p:txBody>
      </p:sp>
      <p:sp>
        <p:nvSpPr>
          <p:cNvPr id="4" name="TextBox 3"/>
          <p:cNvSpPr txBox="1"/>
          <p:nvPr/>
        </p:nvSpPr>
        <p:spPr>
          <a:xfrm>
            <a:off x="503897" y="3003798"/>
            <a:ext cx="7272808" cy="861774"/>
          </a:xfrm>
          <a:prstGeom prst="rect">
            <a:avLst/>
          </a:prstGeom>
          <a:noFill/>
        </p:spPr>
        <p:txBody>
          <a:bodyPr wrap="square" rtlCol="0">
            <a:spAutoFit/>
          </a:bodyPr>
          <a:lstStyle/>
          <a:p>
            <a:endParaRPr lang="en-US" sz="5000" dirty="0"/>
          </a:p>
        </p:txBody>
      </p:sp>
    </p:spTree>
    <p:extLst>
      <p:ext uri="{BB962C8B-B14F-4D97-AF65-F5344CB8AC3E}">
        <p14:creationId xmlns:p14="http://schemas.microsoft.com/office/powerpoint/2010/main" val="1931055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03897" y="875420"/>
            <a:ext cx="7488832" cy="2893100"/>
          </a:xfrm>
          <a:prstGeom prst="rect">
            <a:avLst/>
          </a:prstGeom>
          <a:noFill/>
        </p:spPr>
        <p:txBody>
          <a:bodyPr wrap="square" rtlCol="0">
            <a:spAutoFit/>
          </a:bodyPr>
          <a:lstStyle/>
          <a:p>
            <a:r>
              <a:rPr lang="en-US" sz="5000" dirty="0"/>
              <a:t>Napa County Pride </a:t>
            </a:r>
          </a:p>
          <a:p>
            <a:r>
              <a:rPr lang="en-US" sz="5000" dirty="0"/>
              <a:t>Committee</a:t>
            </a:r>
          </a:p>
          <a:p>
            <a:endParaRPr lang="en-US" sz="5000" dirty="0"/>
          </a:p>
          <a:p>
            <a:r>
              <a:rPr lang="en-US" sz="3200" dirty="0"/>
              <a:t>Lilea Heine &amp; Mindi Mathis</a:t>
            </a:r>
          </a:p>
        </p:txBody>
      </p:sp>
    </p:spTree>
    <p:extLst>
      <p:ext uri="{BB962C8B-B14F-4D97-AF65-F5344CB8AC3E}">
        <p14:creationId xmlns:p14="http://schemas.microsoft.com/office/powerpoint/2010/main" val="1631834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03897" y="875420"/>
            <a:ext cx="7488832" cy="2616101"/>
          </a:xfrm>
          <a:prstGeom prst="rect">
            <a:avLst/>
          </a:prstGeom>
          <a:noFill/>
        </p:spPr>
        <p:txBody>
          <a:bodyPr wrap="square" rtlCol="0">
            <a:spAutoFit/>
          </a:bodyPr>
          <a:lstStyle/>
          <a:p>
            <a:r>
              <a:rPr lang="es-419" sz="5000" dirty="0">
                <a:effectLst/>
                <a:ea typeface="Calibri" panose="020F0502020204030204" pitchFamily="34" charset="0"/>
              </a:rPr>
              <a:t>Comité del Orgullo LGBTQ de Napa </a:t>
            </a:r>
            <a:endParaRPr lang="en-US" sz="5000" dirty="0"/>
          </a:p>
          <a:p>
            <a:endParaRPr lang="en-US" sz="3200" dirty="0"/>
          </a:p>
          <a:p>
            <a:r>
              <a:rPr lang="en-US" sz="3200" dirty="0"/>
              <a:t>Lilea Heine &amp; Mindi Martinez</a:t>
            </a:r>
          </a:p>
        </p:txBody>
      </p:sp>
    </p:spTree>
    <p:extLst>
      <p:ext uri="{BB962C8B-B14F-4D97-AF65-F5344CB8AC3E}">
        <p14:creationId xmlns:p14="http://schemas.microsoft.com/office/powerpoint/2010/main" val="3541097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001" y="3219822"/>
            <a:ext cx="9144000" cy="884238"/>
          </a:xfrm>
          <a:prstGeom prst="rect">
            <a:avLst/>
          </a:prstGeom>
        </p:spPr>
        <p:txBody>
          <a:bodyPr>
            <a:noAutofit/>
          </a:bodyPr>
          <a:lstStyle/>
          <a:p>
            <a:pPr algn="l"/>
            <a:r>
              <a:rPr lang="en-US" sz="4800" dirty="0">
                <a:latin typeface="+mn-lt"/>
              </a:rPr>
              <a:t>Community Health Action Plan: </a:t>
            </a:r>
            <a:br>
              <a:rPr lang="en-US" sz="4800" dirty="0">
                <a:latin typeface="+mn-lt"/>
              </a:rPr>
            </a:br>
            <a:r>
              <a:rPr lang="en-US" sz="4800" dirty="0">
                <a:latin typeface="+mn-lt"/>
              </a:rPr>
              <a:t>Project Updates</a:t>
            </a:r>
          </a:p>
        </p:txBody>
      </p:sp>
    </p:spTree>
    <p:extLst>
      <p:ext uri="{BB962C8B-B14F-4D97-AF65-F5344CB8AC3E}">
        <p14:creationId xmlns:p14="http://schemas.microsoft.com/office/powerpoint/2010/main" val="3402717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363838"/>
            <a:ext cx="9144000" cy="884238"/>
          </a:xfrm>
          <a:prstGeom prst="rect">
            <a:avLst/>
          </a:prstGeom>
        </p:spPr>
        <p:txBody>
          <a:bodyPr>
            <a:noAutofit/>
          </a:bodyPr>
          <a:lstStyle/>
          <a:p>
            <a:pPr algn="l"/>
            <a:r>
              <a:rPr lang="es-419" sz="4400" dirty="0">
                <a:effectLst/>
                <a:latin typeface="Calibri" panose="020F0502020204030204" pitchFamily="34" charset="0"/>
                <a:ea typeface="Calibri" panose="020F0502020204030204" pitchFamily="34" charset="0"/>
              </a:rPr>
              <a:t>Plan de Acción de Salud Comunitaria:</a:t>
            </a:r>
            <a:br>
              <a:rPr lang="es-419" sz="4400" dirty="0">
                <a:latin typeface="+mn-lt"/>
              </a:rPr>
            </a:br>
            <a:r>
              <a:rPr lang="es-419" sz="4400" dirty="0">
                <a:latin typeface="+mn-lt"/>
              </a:rPr>
              <a:t>Actualizaciones de Proyectos </a:t>
            </a:r>
          </a:p>
        </p:txBody>
      </p:sp>
    </p:spTree>
    <p:extLst>
      <p:ext uri="{BB962C8B-B14F-4D97-AF65-F5344CB8AC3E}">
        <p14:creationId xmlns:p14="http://schemas.microsoft.com/office/powerpoint/2010/main" val="2439247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9512" y="195486"/>
            <a:ext cx="6192688" cy="1015663"/>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orbel" panose="020B0503020204020204"/>
                <a:ea typeface="+mn-ea"/>
                <a:cs typeface="+mn-cs"/>
              </a:rPr>
              <a:t>Mental Wellness </a:t>
            </a:r>
            <a:r>
              <a:rPr kumimoji="0" lang="en-US" sz="2400" b="0" i="0" u="none" strike="noStrike" kern="1200" cap="none" spc="0" normalizeH="0" baseline="0" noProof="0" dirty="0">
                <a:ln>
                  <a:noFill/>
                </a:ln>
                <a:solidFill>
                  <a:prstClr val="white"/>
                </a:solidFill>
                <a:effectLst/>
                <a:uLnTx/>
                <a:uFillTx/>
                <a:latin typeface="Corbel" panose="020B0503020204020204"/>
                <a:ea typeface="+mn-ea"/>
                <a:cs typeface="+mn-cs"/>
              </a:rPr>
              <a:t>and Community Resiliency</a:t>
            </a:r>
            <a:endParaRPr kumimoji="0" lang="en-US" sz="2400" b="0" i="1" u="none" strike="noStrike" kern="1200" cap="none" spc="0" normalizeH="0" baseline="0" noProof="0" dirty="0">
              <a:ln>
                <a:noFill/>
              </a:ln>
              <a:solidFill>
                <a:prstClr val="white"/>
              </a:solidFill>
              <a:effectLst/>
              <a:uLnTx/>
              <a:uFillTx/>
              <a:latin typeface="Corbel" panose="020B0503020204020204"/>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3" name="Rectangle 2"/>
          <p:cNvSpPr/>
          <p:nvPr/>
        </p:nvSpPr>
        <p:spPr>
          <a:xfrm>
            <a:off x="323528" y="703317"/>
            <a:ext cx="504056" cy="44401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8676456" y="786905"/>
            <a:ext cx="720080" cy="7767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96652" y="483518"/>
            <a:ext cx="8910736" cy="4524315"/>
          </a:xfrm>
          <a:prstGeom prst="rect">
            <a:avLst/>
          </a:prstGeom>
        </p:spPr>
        <p:txBody>
          <a:bodyPr wrap="square">
            <a:spAutoFit/>
          </a:bodyPr>
          <a:lstStyle/>
          <a:p>
            <a:pPr defTabSz="685800" latinLnBrk="0">
              <a:defRPr/>
            </a:pPr>
            <a:endParaRPr lang="en-US" kern="0" dirty="0">
              <a:solidFill>
                <a:schemeClr val="tx2"/>
              </a:solidFill>
            </a:endParaRPr>
          </a:p>
          <a:p>
            <a:pPr marL="257175" indent="-257175" defTabSz="685800" latinLnBrk="0">
              <a:buFont typeface="Wingdings" panose="05000000000000000000" pitchFamily="2" charset="2"/>
              <a:buChar char="§"/>
              <a:defRPr/>
            </a:pPr>
            <a:r>
              <a:rPr lang="en-US" kern="0" dirty="0"/>
              <a:t>Community Mental Wellness Campaign to decrease stigma around seeking mental wellness support.</a:t>
            </a:r>
          </a:p>
          <a:p>
            <a:pPr marL="914400" lvl="1" indent="-457200">
              <a:buFont typeface="Arial" panose="020B0604020202020204" pitchFamily="34" charset="0"/>
              <a:buChar char="•"/>
            </a:pPr>
            <a:r>
              <a:rPr lang="en-US" kern="0" dirty="0"/>
              <a:t>We will partner with the Napa Suicide Prevention Council to support their </a:t>
            </a:r>
          </a:p>
          <a:p>
            <a:pPr lvl="1"/>
            <a:r>
              <a:rPr lang="en-US" kern="0" dirty="0"/>
              <a:t>campaign. They are </a:t>
            </a:r>
            <a:r>
              <a:rPr lang="en-US" dirty="0"/>
              <a:t>open to presenting a more general mental wellness message to the community. They would like to hear our ideas about a collective theme, slogan, or main </a:t>
            </a:r>
          </a:p>
          <a:p>
            <a:pPr lvl="1"/>
            <a:r>
              <a:rPr lang="en-US" dirty="0"/>
              <a:t>idea. </a:t>
            </a:r>
            <a:r>
              <a:rPr lang="en-US" dirty="0">
                <a:solidFill>
                  <a:prstClr val="white"/>
                </a:solidFill>
              </a:rPr>
              <a:t>Their 2020 campaign ran ads for 4 weeks, on 7 busses, for a total cost of $3400.</a:t>
            </a:r>
          </a:p>
          <a:p>
            <a:pPr marL="342900" lvl="1" defTabSz="685800" latinLnBrk="0">
              <a:defRPr/>
            </a:pPr>
            <a:endParaRPr lang="en-US" kern="0" dirty="0"/>
          </a:p>
          <a:p>
            <a:pPr marL="257175" indent="-257175" defTabSz="685800" latinLnBrk="0">
              <a:buFont typeface="Wingdings" panose="05000000000000000000" pitchFamily="2" charset="2"/>
              <a:buChar char="§"/>
              <a:defRPr/>
            </a:pPr>
            <a:r>
              <a:rPr lang="en-US" kern="0" dirty="0"/>
              <a:t>Create a resource list that supports mental health and wellness and community resilience</a:t>
            </a:r>
          </a:p>
          <a:p>
            <a:pPr marL="600075" lvl="1" indent="-257175" defTabSz="685800" latinLnBrk="0">
              <a:buFont typeface="Arial" panose="020B0604020202020204" pitchFamily="34" charset="0"/>
              <a:buChar char="•"/>
              <a:defRPr/>
            </a:pPr>
            <a:r>
              <a:rPr lang="en-US" kern="0" dirty="0"/>
              <a:t>Build off of  Mentis’ existing bilingual Resource Database (</a:t>
            </a:r>
            <a:r>
              <a:rPr lang="en-US" kern="0" dirty="0">
                <a:hlinkClick r:id="rId2"/>
              </a:rPr>
              <a:t>https://mentisnapa.org/resources/</a:t>
            </a:r>
            <a:r>
              <a:rPr lang="en-US" kern="0" dirty="0"/>
              <a:t>) </a:t>
            </a:r>
          </a:p>
          <a:p>
            <a:pPr marL="600075" lvl="1" indent="-257175" defTabSz="685800" latinLnBrk="0">
              <a:buFont typeface="Arial" panose="020B0604020202020204" pitchFamily="34" charset="0"/>
              <a:buChar char="•"/>
              <a:defRPr/>
            </a:pPr>
            <a:r>
              <a:rPr lang="en-US" dirty="0">
                <a:solidFill>
                  <a:prstClr val="white"/>
                </a:solidFill>
              </a:rPr>
              <a:t>We will collect partner information via a google survey form in order to capture all </a:t>
            </a:r>
          </a:p>
          <a:p>
            <a:pPr lvl="0"/>
            <a:r>
              <a:rPr lang="en-US" dirty="0">
                <a:solidFill>
                  <a:prstClr val="white"/>
                </a:solidFill>
              </a:rPr>
              <a:t>       mental health and wellness programs/resources/activities being offered by community </a:t>
            </a:r>
          </a:p>
          <a:p>
            <a:pPr lvl="0"/>
            <a:r>
              <a:rPr lang="en-US" dirty="0">
                <a:solidFill>
                  <a:prstClr val="white"/>
                </a:solidFill>
              </a:rPr>
              <a:t>       partners and other organizations.</a:t>
            </a:r>
          </a:p>
          <a:p>
            <a:pPr marL="285750" lvl="0" indent="-285750">
              <a:buFont typeface="Arial" panose="020B0604020202020204" pitchFamily="34" charset="0"/>
              <a:buChar char="•"/>
            </a:pPr>
            <a:r>
              <a:rPr lang="en-US" dirty="0">
                <a:solidFill>
                  <a:prstClr val="white"/>
                </a:solidFill>
              </a:rPr>
              <a:t>We will use data from the Language Inclusion group to identify more ways to share the </a:t>
            </a:r>
          </a:p>
          <a:p>
            <a:pPr lvl="0"/>
            <a:r>
              <a:rPr lang="en-US" dirty="0">
                <a:solidFill>
                  <a:prstClr val="white"/>
                </a:solidFill>
              </a:rPr>
              <a:t>      resource page.</a:t>
            </a:r>
          </a:p>
        </p:txBody>
      </p:sp>
    </p:spTree>
    <p:extLst>
      <p:ext uri="{BB962C8B-B14F-4D97-AF65-F5344CB8AC3E}">
        <p14:creationId xmlns:p14="http://schemas.microsoft.com/office/powerpoint/2010/main" val="3083907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11560" y="2962647"/>
            <a:ext cx="8120576" cy="1591194"/>
          </a:xfrm>
          <a:prstGeom prst="rect">
            <a:avLst/>
          </a:prstGeom>
        </p:spPr>
      </p:pic>
      <p:pic>
        <p:nvPicPr>
          <p:cNvPr id="6" name="Picture 5"/>
          <p:cNvPicPr>
            <a:picLocks noChangeAspect="1"/>
          </p:cNvPicPr>
          <p:nvPr/>
        </p:nvPicPr>
        <p:blipFill>
          <a:blip r:embed="rId3"/>
          <a:stretch>
            <a:fillRect/>
          </a:stretch>
        </p:blipFill>
        <p:spPr>
          <a:xfrm>
            <a:off x="8028384" y="3363838"/>
            <a:ext cx="809625" cy="514350"/>
          </a:xfrm>
          <a:prstGeom prst="rect">
            <a:avLst/>
          </a:prstGeom>
        </p:spPr>
      </p:pic>
      <p:sp>
        <p:nvSpPr>
          <p:cNvPr id="8" name="TextBox 7"/>
          <p:cNvSpPr txBox="1"/>
          <p:nvPr/>
        </p:nvSpPr>
        <p:spPr>
          <a:xfrm>
            <a:off x="683568" y="1347614"/>
            <a:ext cx="8032968" cy="1569660"/>
          </a:xfrm>
          <a:prstGeom prst="rect">
            <a:avLst/>
          </a:prstGeom>
          <a:noFill/>
        </p:spPr>
        <p:txBody>
          <a:bodyPr wrap="none" rtlCol="0">
            <a:spAutoFit/>
          </a:bodyPr>
          <a:lstStyle/>
          <a:p>
            <a:r>
              <a:rPr lang="es-419" sz="2000" dirty="0" err="1"/>
              <a:t>If</a:t>
            </a:r>
            <a:r>
              <a:rPr lang="es-419" sz="2000" dirty="0"/>
              <a:t> </a:t>
            </a:r>
            <a:r>
              <a:rPr lang="es-419" sz="2000" dirty="0" err="1"/>
              <a:t>you</a:t>
            </a:r>
            <a:r>
              <a:rPr lang="es-419" sz="2000" dirty="0"/>
              <a:t> need </a:t>
            </a:r>
            <a:r>
              <a:rPr lang="es-419" sz="2000" dirty="0" err="1"/>
              <a:t>tech</a:t>
            </a:r>
            <a:r>
              <a:rPr lang="es-419" sz="2000" dirty="0"/>
              <a:t> </a:t>
            </a:r>
            <a:r>
              <a:rPr lang="es-419" sz="2000" dirty="0" err="1"/>
              <a:t>help</a:t>
            </a:r>
            <a:r>
              <a:rPr lang="es-419" sz="2000" dirty="0"/>
              <a:t>, </a:t>
            </a:r>
            <a:r>
              <a:rPr lang="es-419" sz="2000" dirty="0" err="1"/>
              <a:t>please</a:t>
            </a:r>
            <a:r>
              <a:rPr lang="es-419" sz="2000" dirty="0"/>
              <a:t> </a:t>
            </a:r>
            <a:r>
              <a:rPr lang="es-419" sz="2000" dirty="0" err="1"/>
              <a:t>message</a:t>
            </a:r>
            <a:r>
              <a:rPr lang="es-419" sz="2000" dirty="0"/>
              <a:t> Ana Fernandez </a:t>
            </a:r>
            <a:r>
              <a:rPr lang="es-419" sz="2000" dirty="0" err="1"/>
              <a:t>directly</a:t>
            </a:r>
            <a:r>
              <a:rPr lang="es-419" sz="2000" dirty="0"/>
              <a:t> in </a:t>
            </a:r>
            <a:r>
              <a:rPr lang="es-419" sz="2000" dirty="0" err="1"/>
              <a:t>the</a:t>
            </a:r>
            <a:r>
              <a:rPr lang="es-419" sz="2000" dirty="0"/>
              <a:t> chat.</a:t>
            </a:r>
          </a:p>
          <a:p>
            <a:r>
              <a:rPr lang="es-419" sz="2000" i="1" dirty="0"/>
              <a:t>Si necesitas ayuda técnica, envíe un mensaje a </a:t>
            </a:r>
            <a:r>
              <a:rPr lang="es-419" sz="2000" dirty="0"/>
              <a:t>Ana Fernandez </a:t>
            </a:r>
            <a:r>
              <a:rPr lang="es-419" sz="2000" i="1" dirty="0"/>
              <a:t>directamente </a:t>
            </a:r>
          </a:p>
          <a:p>
            <a:r>
              <a:rPr lang="es-419" sz="2000" i="1" dirty="0"/>
              <a:t>en el chat.</a:t>
            </a:r>
          </a:p>
          <a:p>
            <a:endParaRPr lang="en-US" dirty="0"/>
          </a:p>
          <a:p>
            <a:endParaRPr lang="en-US" dirty="0"/>
          </a:p>
        </p:txBody>
      </p:sp>
    </p:spTree>
    <p:extLst>
      <p:ext uri="{BB962C8B-B14F-4D97-AF65-F5344CB8AC3E}">
        <p14:creationId xmlns:p14="http://schemas.microsoft.com/office/powerpoint/2010/main" val="2207179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9512" y="195486"/>
            <a:ext cx="7056784" cy="1015663"/>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s-419" sz="2400" b="1" dirty="0">
                <a:solidFill>
                  <a:prstClr val="white"/>
                </a:solidFill>
                <a:latin typeface="Corbel" panose="020B0503020204020204"/>
              </a:rPr>
              <a:t>El Bienestar Mental </a:t>
            </a:r>
            <a:r>
              <a:rPr lang="es-419" sz="2400" dirty="0">
                <a:solidFill>
                  <a:prstClr val="white"/>
                </a:solidFill>
                <a:latin typeface="Corbel" panose="020B0503020204020204"/>
              </a:rPr>
              <a:t>y Adaptación de la Comunidad</a:t>
            </a:r>
            <a:endParaRPr kumimoji="0" lang="es-419" sz="2400" i="1" u="none" strike="noStrike" kern="1200" cap="none" spc="0" normalizeH="0" baseline="0" dirty="0">
              <a:ln>
                <a:noFill/>
              </a:ln>
              <a:solidFill>
                <a:prstClr val="white"/>
              </a:solidFill>
              <a:effectLst/>
              <a:uLnTx/>
              <a:uFillTx/>
              <a:latin typeface="Corbel" panose="020B0503020204020204"/>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3" name="Rectangle 2"/>
          <p:cNvSpPr/>
          <p:nvPr/>
        </p:nvSpPr>
        <p:spPr>
          <a:xfrm>
            <a:off x="323528" y="703317"/>
            <a:ext cx="504056" cy="44401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8676456" y="786905"/>
            <a:ext cx="720080" cy="7767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96652" y="483518"/>
            <a:ext cx="8910736" cy="4801314"/>
          </a:xfrm>
          <a:prstGeom prst="rect">
            <a:avLst/>
          </a:prstGeom>
        </p:spPr>
        <p:txBody>
          <a:bodyPr wrap="square">
            <a:spAutoFit/>
          </a:bodyPr>
          <a:lstStyle/>
          <a:p>
            <a:pPr defTabSz="685800" latinLnBrk="0">
              <a:defRPr/>
            </a:pPr>
            <a:endParaRPr lang="es-419" sz="1700" kern="0" dirty="0"/>
          </a:p>
          <a:p>
            <a:pPr marL="257175" indent="-257175" defTabSz="685800" latinLnBrk="0">
              <a:buFont typeface="Wingdings" panose="05000000000000000000" pitchFamily="2" charset="2"/>
              <a:buChar char="§"/>
              <a:defRPr/>
            </a:pPr>
            <a:r>
              <a:rPr lang="es-419" sz="1700" kern="0" dirty="0"/>
              <a:t>Campaña de Bienestar Mental Comunitaria para reducir el estigma sobre la búsqueda de apoyo para el bienestar mental.</a:t>
            </a:r>
          </a:p>
          <a:p>
            <a:pPr marL="742950" lvl="1" indent="-285750" defTabSz="685800" latinLnBrk="0">
              <a:buFont typeface="Arial" panose="020B0604020202020204" pitchFamily="34" charset="0"/>
              <a:buChar char="•"/>
              <a:defRPr/>
            </a:pPr>
            <a:r>
              <a:rPr lang="es-419" sz="1700" kern="0" dirty="0"/>
              <a:t>Nos asociaremos con el Consejo de Prevención del Suicidio de Napa para apoyar su campaña. Están abiertos a presentar un mensaje de bienestar mental más general a la comunidad. Les gustaría escuchar nuestras ideas sobre un tema colectivo, eslogan o idea principal. Su campaña de 2020 publicó anuncios durante 4 semanas, en 7 autobuses por costo total de $3,400</a:t>
            </a:r>
          </a:p>
          <a:p>
            <a:pPr marL="742950" lvl="1" indent="-285750" defTabSz="685800" latinLnBrk="0">
              <a:buFont typeface="Arial" panose="020B0604020202020204" pitchFamily="34" charset="0"/>
              <a:buChar char="•"/>
              <a:defRPr/>
            </a:pPr>
            <a:endParaRPr lang="es-419" sz="1700" kern="0" dirty="0"/>
          </a:p>
          <a:p>
            <a:pPr marL="285750" indent="-285750" defTabSz="685800" latinLnBrk="0">
              <a:buFont typeface="Arial" panose="020B0604020202020204" pitchFamily="34" charset="0"/>
              <a:buChar char="•"/>
              <a:defRPr/>
            </a:pPr>
            <a:r>
              <a:rPr lang="es-419" sz="1700" kern="0" dirty="0"/>
              <a:t>Crear una lista de recursos que apoye el bienestar mental y la adaptación de la comunidad</a:t>
            </a:r>
          </a:p>
          <a:p>
            <a:pPr marL="742950" lvl="1" indent="-285750" defTabSz="685800" latinLnBrk="0">
              <a:buFont typeface="Arial" panose="020B0604020202020204" pitchFamily="34" charset="0"/>
              <a:buChar char="•"/>
              <a:defRPr/>
            </a:pPr>
            <a:r>
              <a:rPr lang="es-419" sz="1700" dirty="0">
                <a:effectLst/>
                <a:latin typeface="Calibri" panose="020F0502020204030204" pitchFamily="34" charset="0"/>
                <a:ea typeface="Yu Mincho" panose="02020400000000000000" pitchFamily="18" charset="-128"/>
                <a:cs typeface="Times New Roman" panose="02020603050405020304" pitchFamily="18" charset="0"/>
              </a:rPr>
              <a:t>Utilizar la base de datos de recursos bilingües existente de </a:t>
            </a:r>
            <a:r>
              <a:rPr lang="es-419" sz="1700" dirty="0" err="1">
                <a:effectLst/>
                <a:latin typeface="Calibri" panose="020F0502020204030204" pitchFamily="34" charset="0"/>
                <a:ea typeface="Yu Mincho" panose="02020400000000000000" pitchFamily="18" charset="-128"/>
                <a:cs typeface="Times New Roman" panose="02020603050405020304" pitchFamily="18" charset="0"/>
              </a:rPr>
              <a:t>Mentis</a:t>
            </a:r>
            <a:r>
              <a:rPr lang="en-US" sz="1700" dirty="0">
                <a:latin typeface="Calibri" panose="020F0502020204030204" pitchFamily="34" charset="0"/>
                <a:ea typeface="Yu Mincho" panose="02020400000000000000" pitchFamily="18" charset="-128"/>
                <a:cs typeface="Times New Roman" panose="02020603050405020304" pitchFamily="18" charset="0"/>
              </a:rPr>
              <a:t> </a:t>
            </a:r>
            <a:r>
              <a:rPr lang="es-419" sz="1700" kern="0" dirty="0">
                <a:solidFill>
                  <a:srgbClr val="0000FF"/>
                </a:solidFill>
              </a:rPr>
              <a:t>(</a:t>
            </a:r>
            <a:r>
              <a:rPr lang="en-US" sz="1700" kern="0" dirty="0">
                <a:solidFill>
                  <a:srgbClr val="0000FF"/>
                </a:solidFill>
                <a:hlinkClick r:id="rId2">
                  <a:extLst>
                    <a:ext uri="{A12FA001-AC4F-418D-AE19-62706E023703}">
                      <ahyp:hlinkClr xmlns:ahyp="http://schemas.microsoft.com/office/drawing/2018/hyperlinkcolor" val="tx"/>
                    </a:ext>
                  </a:extLst>
                </a:hlinkClick>
              </a:rPr>
              <a:t>https://mentisnapa.org/resources/</a:t>
            </a:r>
            <a:r>
              <a:rPr lang="en-US" sz="1700" kern="0" dirty="0">
                <a:solidFill>
                  <a:srgbClr val="0000FF"/>
                </a:solidFill>
              </a:rPr>
              <a:t>) </a:t>
            </a:r>
          </a:p>
          <a:p>
            <a:pPr marL="742950" lvl="1" indent="-285750" defTabSz="685800" latinLnBrk="0">
              <a:buFont typeface="Arial" panose="020B0604020202020204" pitchFamily="34" charset="0"/>
              <a:buChar char="•"/>
              <a:defRPr/>
            </a:pPr>
            <a:r>
              <a:rPr lang="es-419" sz="1700" kern="0" dirty="0"/>
              <a:t>Juntaremos información de nuestros socios a través de una encuesta de Google para capturar todos los programas/recursos del bienestar mental proporcionado por socios de reuniones y otros organizaciones. </a:t>
            </a:r>
          </a:p>
          <a:p>
            <a:pPr marL="742950" lvl="1" indent="-285750" defTabSz="685800" latinLnBrk="0">
              <a:buFont typeface="Arial" panose="020B0604020202020204" pitchFamily="34" charset="0"/>
              <a:buChar char="•"/>
              <a:defRPr/>
            </a:pPr>
            <a:r>
              <a:rPr lang="es-419" sz="1700" kern="0" dirty="0"/>
              <a:t>Utilizaremos  los datos del grupo de la Inclusión de Lenguaje para identificar más formas de compartir la página de recursos. </a:t>
            </a:r>
          </a:p>
          <a:p>
            <a:pPr marL="742950" lvl="1" indent="-285750" defTabSz="685800" latinLnBrk="0">
              <a:buFont typeface="Arial" panose="020B0604020202020204" pitchFamily="34" charset="0"/>
              <a:buChar char="•"/>
              <a:defRPr/>
            </a:pPr>
            <a:endParaRPr lang="es-419" sz="1700" kern="0" dirty="0"/>
          </a:p>
        </p:txBody>
      </p:sp>
    </p:spTree>
    <p:extLst>
      <p:ext uri="{BB962C8B-B14F-4D97-AF65-F5344CB8AC3E}">
        <p14:creationId xmlns:p14="http://schemas.microsoft.com/office/powerpoint/2010/main" val="2039208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840" y="4573789"/>
            <a:ext cx="3707904" cy="2880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 name="TextBox 1"/>
          <p:cNvSpPr txBox="1"/>
          <p:nvPr/>
        </p:nvSpPr>
        <p:spPr>
          <a:xfrm>
            <a:off x="3851920" y="3003798"/>
            <a:ext cx="4824536" cy="1584176"/>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4" name="Oval 3"/>
          <p:cNvSpPr/>
          <p:nvPr/>
        </p:nvSpPr>
        <p:spPr>
          <a:xfrm>
            <a:off x="8676456" y="3795886"/>
            <a:ext cx="792088" cy="106593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6" name="Rectangle 5"/>
          <p:cNvSpPr/>
          <p:nvPr/>
        </p:nvSpPr>
        <p:spPr>
          <a:xfrm>
            <a:off x="365920" y="16121"/>
            <a:ext cx="8784976" cy="523220"/>
          </a:xfrm>
          <a:prstGeom prst="rect">
            <a:avLst/>
          </a:prstGeom>
        </p:spPr>
        <p:txBody>
          <a:bodyPr wrap="square">
            <a:spAutoFit/>
          </a:bodyPr>
          <a:lstStyle/>
          <a:p>
            <a:pPr lvl="0" defTabSz="457200" latinLnBrk="0"/>
            <a:r>
              <a:rPr lang="en-US" sz="2800" b="1" dirty="0">
                <a:solidFill>
                  <a:schemeClr val="accent1"/>
                </a:solidFill>
                <a:latin typeface="Corbel" panose="020B0503020204020204" pitchFamily="34" charset="0"/>
              </a:rPr>
              <a:t>Youth</a:t>
            </a:r>
            <a:r>
              <a:rPr lang="en-US" sz="2800" dirty="0">
                <a:solidFill>
                  <a:schemeClr val="accent1"/>
                </a:solidFill>
                <a:latin typeface="Corbel" panose="020B0503020204020204" pitchFamily="34" charset="0"/>
              </a:rPr>
              <a:t> Event Design Forums and Youth Calendar</a:t>
            </a:r>
          </a:p>
        </p:txBody>
      </p:sp>
      <p:sp>
        <p:nvSpPr>
          <p:cNvPr id="9" name="Subtitle 2"/>
          <p:cNvSpPr txBox="1">
            <a:spLocks/>
          </p:cNvSpPr>
          <p:nvPr/>
        </p:nvSpPr>
        <p:spPr>
          <a:xfrm>
            <a:off x="227568" y="2932212"/>
            <a:ext cx="8609162" cy="1655762"/>
          </a:xfrm>
          <a:prstGeom prst="rect">
            <a:avLst/>
          </a:prstGeom>
        </p:spPr>
        <p:txBody>
          <a:bodyPr>
            <a:normAutofit fontScale="25000" lnSpcReduction="20000"/>
          </a:bodyPr>
          <a:lstStyle>
            <a:lvl1pPr marL="212598" indent="-212598" algn="l" defTabSz="685800" rtl="0" eaLnBrk="1" latinLnBrk="0" hangingPunct="1">
              <a:lnSpc>
                <a:spcPct val="112000"/>
              </a:lnSpc>
              <a:spcBef>
                <a:spcPts val="675"/>
              </a:spcBef>
              <a:buFont typeface="Arial" panose="020B0604020202020204" pitchFamily="34" charset="0"/>
              <a:buChar char="•"/>
              <a:defRPr sz="1500" kern="1200" baseline="0">
                <a:solidFill>
                  <a:schemeClr val="tx1">
                    <a:lumMod val="85000"/>
                    <a:lumOff val="15000"/>
                  </a:schemeClr>
                </a:solidFill>
                <a:latin typeface="+mn-lt"/>
                <a:ea typeface="+mn-ea"/>
                <a:cs typeface="+mn-cs"/>
              </a:defRPr>
            </a:lvl1pPr>
            <a:lvl2pPr marL="514350" indent="-212598" algn="l" defTabSz="685800" rtl="0" eaLnBrk="1" latinLnBrk="0" hangingPunct="1">
              <a:lnSpc>
                <a:spcPct val="112000"/>
              </a:lnSpc>
              <a:spcBef>
                <a:spcPts val="675"/>
              </a:spcBef>
              <a:buFont typeface="Corbel" panose="020B0503020204020204" pitchFamily="34" charset="0"/>
              <a:buChar char="–"/>
              <a:defRPr sz="1350" kern="1200" baseline="0">
                <a:solidFill>
                  <a:schemeClr val="tx1">
                    <a:lumMod val="85000"/>
                    <a:lumOff val="15000"/>
                  </a:schemeClr>
                </a:solidFill>
                <a:latin typeface="+mn-lt"/>
                <a:ea typeface="+mn-ea"/>
                <a:cs typeface="+mn-cs"/>
              </a:defRPr>
            </a:lvl2pPr>
            <a:lvl3pPr marL="857250" indent="-212598" algn="l" defTabSz="685800" rtl="0" eaLnBrk="1" latinLnBrk="0" hangingPunct="1">
              <a:lnSpc>
                <a:spcPct val="112000"/>
              </a:lnSpc>
              <a:spcBef>
                <a:spcPts val="675"/>
              </a:spcBef>
              <a:buFont typeface="Arial" panose="020B0604020202020204" pitchFamily="34" charset="0"/>
              <a:buChar char="•"/>
              <a:defRPr sz="1200" kern="1200" baseline="0">
                <a:solidFill>
                  <a:schemeClr val="tx1">
                    <a:lumMod val="85000"/>
                    <a:lumOff val="15000"/>
                  </a:schemeClr>
                </a:solidFill>
                <a:latin typeface="+mn-lt"/>
                <a:ea typeface="+mn-ea"/>
                <a:cs typeface="+mn-cs"/>
              </a:defRPr>
            </a:lvl3pPr>
            <a:lvl4pPr marL="1200150" indent="-212598" algn="l" defTabSz="685800" rtl="0" eaLnBrk="1" latinLnBrk="0" hangingPunct="1">
              <a:lnSpc>
                <a:spcPct val="112000"/>
              </a:lnSpc>
              <a:spcBef>
                <a:spcPts val="675"/>
              </a:spcBef>
              <a:buFont typeface="Corbel" panose="020B0503020204020204" pitchFamily="34" charset="0"/>
              <a:buChar char="–"/>
              <a:defRPr sz="1050" kern="1200" baseline="0">
                <a:solidFill>
                  <a:schemeClr val="tx1">
                    <a:lumMod val="85000"/>
                    <a:lumOff val="15000"/>
                  </a:schemeClr>
                </a:solidFill>
                <a:latin typeface="+mn-lt"/>
                <a:ea typeface="+mn-ea"/>
                <a:cs typeface="+mn-cs"/>
              </a:defRPr>
            </a:lvl4pPr>
            <a:lvl5pPr marL="1543050" indent="-212598" algn="l" defTabSz="685800" rtl="0" eaLnBrk="1" latinLnBrk="0" hangingPunct="1">
              <a:lnSpc>
                <a:spcPct val="112000"/>
              </a:lnSpc>
              <a:spcBef>
                <a:spcPts val="6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5pPr>
            <a:lvl6pPr marL="1885950" indent="-212598" algn="l" defTabSz="685800" rtl="0" eaLnBrk="1" latinLnBrk="0" hangingPunct="1">
              <a:lnSpc>
                <a:spcPct val="112000"/>
              </a:lnSpc>
              <a:spcBef>
                <a:spcPts val="975"/>
              </a:spcBef>
              <a:buFont typeface="Corbel" panose="020B0503020204020204" pitchFamily="34" charset="0"/>
              <a:buChar char="–"/>
              <a:defRPr sz="1050" kern="1200">
                <a:solidFill>
                  <a:schemeClr val="tx1">
                    <a:lumMod val="85000"/>
                    <a:lumOff val="15000"/>
                  </a:schemeClr>
                </a:solidFill>
                <a:latin typeface="+mn-lt"/>
                <a:ea typeface="+mn-ea"/>
                <a:cs typeface="+mn-cs"/>
              </a:defRPr>
            </a:lvl6pPr>
            <a:lvl7pPr marL="2228850" indent="-212598" algn="l" defTabSz="685800" rtl="0" eaLnBrk="1" latinLnBrk="0" hangingPunct="1">
              <a:lnSpc>
                <a:spcPct val="112000"/>
              </a:lnSpc>
              <a:spcBef>
                <a:spcPts val="975"/>
              </a:spcBef>
              <a:buFont typeface="Arial" panose="020B0604020202020204" pitchFamily="34" charset="0"/>
              <a:buChar char="•"/>
              <a:defRPr sz="1050" i="1" kern="1200">
                <a:solidFill>
                  <a:schemeClr val="tx1">
                    <a:lumMod val="85000"/>
                    <a:lumOff val="15000"/>
                  </a:schemeClr>
                </a:solidFill>
                <a:latin typeface="+mn-lt"/>
                <a:ea typeface="+mn-ea"/>
                <a:cs typeface="+mn-cs"/>
              </a:defRPr>
            </a:lvl7pPr>
            <a:lvl8pPr marL="2571750" indent="-212598" algn="l" defTabSz="685800" rtl="0" eaLnBrk="1" latinLnBrk="0" hangingPunct="1">
              <a:lnSpc>
                <a:spcPct val="112000"/>
              </a:lnSpc>
              <a:spcBef>
                <a:spcPts val="975"/>
              </a:spcBef>
              <a:buFont typeface="Corbel" panose="020B0503020204020204" pitchFamily="34" charset="0"/>
              <a:buChar char="–"/>
              <a:defRPr sz="1050" kern="1200">
                <a:solidFill>
                  <a:schemeClr val="tx1">
                    <a:lumMod val="85000"/>
                    <a:lumOff val="15000"/>
                  </a:schemeClr>
                </a:solidFill>
                <a:latin typeface="+mn-lt"/>
                <a:ea typeface="+mn-ea"/>
                <a:cs typeface="+mn-cs"/>
              </a:defRPr>
            </a:lvl8pPr>
            <a:lvl9pPr marL="2914650" indent="-212598" algn="l" defTabSz="685800" rtl="0" eaLnBrk="1" latinLnBrk="0" hangingPunct="1">
              <a:lnSpc>
                <a:spcPct val="112000"/>
              </a:lnSpc>
              <a:spcBef>
                <a:spcPts val="9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9pPr>
          </a:lstStyle>
          <a:p>
            <a:r>
              <a:rPr lang="en-US" sz="9600" dirty="0">
                <a:solidFill>
                  <a:schemeClr val="accent1"/>
                </a:solidFill>
                <a:latin typeface="Corbel" panose="020B0503020204020204" pitchFamily="34" charset="0"/>
              </a:rPr>
              <a:t>Social media account: we are currently working to identify individual youths or youth groups who are interested in this project. Youth will be compensated for posting and designing graphics, planning and design of social media account, and managing account on a weekly basis. </a:t>
            </a:r>
          </a:p>
          <a:p>
            <a:endParaRPr lang="en-US" dirty="0"/>
          </a:p>
        </p:txBody>
      </p:sp>
      <p:sp>
        <p:nvSpPr>
          <p:cNvPr id="10" name="Subtitle 2"/>
          <p:cNvSpPr txBox="1">
            <a:spLocks/>
          </p:cNvSpPr>
          <p:nvPr/>
        </p:nvSpPr>
        <p:spPr>
          <a:xfrm>
            <a:off x="227568" y="880406"/>
            <a:ext cx="9061680" cy="1655762"/>
          </a:xfrm>
          <a:prstGeom prst="rect">
            <a:avLst/>
          </a:prstGeom>
        </p:spPr>
        <p:txBody>
          <a:bodyPr>
            <a:noAutofit/>
          </a:bodyPr>
          <a:lstStyle>
            <a:lvl1pPr marL="212598" indent="-212598" algn="l" defTabSz="685800" rtl="0" eaLnBrk="1" latinLnBrk="0" hangingPunct="1">
              <a:lnSpc>
                <a:spcPct val="112000"/>
              </a:lnSpc>
              <a:spcBef>
                <a:spcPts val="675"/>
              </a:spcBef>
              <a:buFont typeface="Arial" panose="020B0604020202020204" pitchFamily="34" charset="0"/>
              <a:buChar char="•"/>
              <a:defRPr sz="1500" kern="1200" baseline="0">
                <a:solidFill>
                  <a:schemeClr val="tx1">
                    <a:lumMod val="85000"/>
                    <a:lumOff val="15000"/>
                  </a:schemeClr>
                </a:solidFill>
                <a:latin typeface="+mn-lt"/>
                <a:ea typeface="+mn-ea"/>
                <a:cs typeface="+mn-cs"/>
              </a:defRPr>
            </a:lvl1pPr>
            <a:lvl2pPr marL="514350" indent="-212598" algn="l" defTabSz="685800" rtl="0" eaLnBrk="1" latinLnBrk="0" hangingPunct="1">
              <a:lnSpc>
                <a:spcPct val="112000"/>
              </a:lnSpc>
              <a:spcBef>
                <a:spcPts val="675"/>
              </a:spcBef>
              <a:buFont typeface="Corbel" panose="020B0503020204020204" pitchFamily="34" charset="0"/>
              <a:buChar char="–"/>
              <a:defRPr sz="1350" kern="1200" baseline="0">
                <a:solidFill>
                  <a:schemeClr val="tx1">
                    <a:lumMod val="85000"/>
                    <a:lumOff val="15000"/>
                  </a:schemeClr>
                </a:solidFill>
                <a:latin typeface="+mn-lt"/>
                <a:ea typeface="+mn-ea"/>
                <a:cs typeface="+mn-cs"/>
              </a:defRPr>
            </a:lvl2pPr>
            <a:lvl3pPr marL="857250" indent="-212598" algn="l" defTabSz="685800" rtl="0" eaLnBrk="1" latinLnBrk="0" hangingPunct="1">
              <a:lnSpc>
                <a:spcPct val="112000"/>
              </a:lnSpc>
              <a:spcBef>
                <a:spcPts val="675"/>
              </a:spcBef>
              <a:buFont typeface="Arial" panose="020B0604020202020204" pitchFamily="34" charset="0"/>
              <a:buChar char="•"/>
              <a:defRPr sz="1200" kern="1200" baseline="0">
                <a:solidFill>
                  <a:schemeClr val="tx1">
                    <a:lumMod val="85000"/>
                    <a:lumOff val="15000"/>
                  </a:schemeClr>
                </a:solidFill>
                <a:latin typeface="+mn-lt"/>
                <a:ea typeface="+mn-ea"/>
                <a:cs typeface="+mn-cs"/>
              </a:defRPr>
            </a:lvl3pPr>
            <a:lvl4pPr marL="1200150" indent="-212598" algn="l" defTabSz="685800" rtl="0" eaLnBrk="1" latinLnBrk="0" hangingPunct="1">
              <a:lnSpc>
                <a:spcPct val="112000"/>
              </a:lnSpc>
              <a:spcBef>
                <a:spcPts val="675"/>
              </a:spcBef>
              <a:buFont typeface="Corbel" panose="020B0503020204020204" pitchFamily="34" charset="0"/>
              <a:buChar char="–"/>
              <a:defRPr sz="1050" kern="1200" baseline="0">
                <a:solidFill>
                  <a:schemeClr val="tx1">
                    <a:lumMod val="85000"/>
                    <a:lumOff val="15000"/>
                  </a:schemeClr>
                </a:solidFill>
                <a:latin typeface="+mn-lt"/>
                <a:ea typeface="+mn-ea"/>
                <a:cs typeface="+mn-cs"/>
              </a:defRPr>
            </a:lvl4pPr>
            <a:lvl5pPr marL="1543050" indent="-212598" algn="l" defTabSz="685800" rtl="0" eaLnBrk="1" latinLnBrk="0" hangingPunct="1">
              <a:lnSpc>
                <a:spcPct val="112000"/>
              </a:lnSpc>
              <a:spcBef>
                <a:spcPts val="6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5pPr>
            <a:lvl6pPr marL="1885950" indent="-212598" algn="l" defTabSz="685800" rtl="0" eaLnBrk="1" latinLnBrk="0" hangingPunct="1">
              <a:lnSpc>
                <a:spcPct val="112000"/>
              </a:lnSpc>
              <a:spcBef>
                <a:spcPts val="975"/>
              </a:spcBef>
              <a:buFont typeface="Corbel" panose="020B0503020204020204" pitchFamily="34" charset="0"/>
              <a:buChar char="–"/>
              <a:defRPr sz="1050" kern="1200">
                <a:solidFill>
                  <a:schemeClr val="tx1">
                    <a:lumMod val="85000"/>
                    <a:lumOff val="15000"/>
                  </a:schemeClr>
                </a:solidFill>
                <a:latin typeface="+mn-lt"/>
                <a:ea typeface="+mn-ea"/>
                <a:cs typeface="+mn-cs"/>
              </a:defRPr>
            </a:lvl6pPr>
            <a:lvl7pPr marL="2228850" indent="-212598" algn="l" defTabSz="685800" rtl="0" eaLnBrk="1" latinLnBrk="0" hangingPunct="1">
              <a:lnSpc>
                <a:spcPct val="112000"/>
              </a:lnSpc>
              <a:spcBef>
                <a:spcPts val="975"/>
              </a:spcBef>
              <a:buFont typeface="Arial" panose="020B0604020202020204" pitchFamily="34" charset="0"/>
              <a:buChar char="•"/>
              <a:defRPr sz="1050" i="1" kern="1200">
                <a:solidFill>
                  <a:schemeClr val="tx1">
                    <a:lumMod val="85000"/>
                    <a:lumOff val="15000"/>
                  </a:schemeClr>
                </a:solidFill>
                <a:latin typeface="+mn-lt"/>
                <a:ea typeface="+mn-ea"/>
                <a:cs typeface="+mn-cs"/>
              </a:defRPr>
            </a:lvl7pPr>
            <a:lvl8pPr marL="2571750" indent="-212598" algn="l" defTabSz="685800" rtl="0" eaLnBrk="1" latinLnBrk="0" hangingPunct="1">
              <a:lnSpc>
                <a:spcPct val="112000"/>
              </a:lnSpc>
              <a:spcBef>
                <a:spcPts val="975"/>
              </a:spcBef>
              <a:buFont typeface="Corbel" panose="020B0503020204020204" pitchFamily="34" charset="0"/>
              <a:buChar char="–"/>
              <a:defRPr sz="1050" kern="1200">
                <a:solidFill>
                  <a:schemeClr val="tx1">
                    <a:lumMod val="85000"/>
                    <a:lumOff val="15000"/>
                  </a:schemeClr>
                </a:solidFill>
                <a:latin typeface="+mn-lt"/>
                <a:ea typeface="+mn-ea"/>
                <a:cs typeface="+mn-cs"/>
              </a:defRPr>
            </a:lvl8pPr>
            <a:lvl9pPr marL="2914650" indent="-212598" algn="l" defTabSz="685800" rtl="0" eaLnBrk="1" latinLnBrk="0" hangingPunct="1">
              <a:lnSpc>
                <a:spcPct val="112000"/>
              </a:lnSpc>
              <a:spcBef>
                <a:spcPts val="9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9pPr>
          </a:lstStyle>
          <a:p>
            <a:r>
              <a:rPr lang="en-US" sz="2400" dirty="0">
                <a:solidFill>
                  <a:schemeClr val="accent1"/>
                </a:solidFill>
                <a:latin typeface="Corbel" panose="020B0503020204020204" pitchFamily="34" charset="0"/>
              </a:rPr>
              <a:t>Youth event design forums: we will reconvene youth groups and run them through an event design process to determine event type, date, content, location, etc. Please email Lesli if you have a youth group that would like to participate and provide input. </a:t>
            </a:r>
            <a:endParaRPr lang="en-US" sz="2400" dirty="0">
              <a:solidFill>
                <a:schemeClr val="accent1"/>
              </a:solidFill>
            </a:endParaRPr>
          </a:p>
        </p:txBody>
      </p:sp>
    </p:spTree>
    <p:extLst>
      <p:ext uri="{BB962C8B-B14F-4D97-AF65-F5344CB8AC3E}">
        <p14:creationId xmlns:p14="http://schemas.microsoft.com/office/powerpoint/2010/main" val="15393489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840" y="4573789"/>
            <a:ext cx="3707904" cy="2880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 name="TextBox 1"/>
          <p:cNvSpPr txBox="1"/>
          <p:nvPr/>
        </p:nvSpPr>
        <p:spPr>
          <a:xfrm>
            <a:off x="202835" y="3347290"/>
            <a:ext cx="8448888" cy="1723549"/>
          </a:xfrm>
          <a:prstGeom prst="rect">
            <a:avLst/>
          </a:prstGeom>
          <a:noFill/>
        </p:spPr>
        <p:txBody>
          <a:bodyPr wrap="square" rtlCol="0">
            <a:spAutoFit/>
          </a:bodyPr>
          <a:lstStyle/>
          <a:p>
            <a:pPr marL="285750" indent="-285750" latinLnBrk="0">
              <a:buFont typeface="Arial" panose="020B0604020202020204" pitchFamily="34" charset="0"/>
              <a:buChar char="•"/>
              <a:defRPr/>
            </a:pPr>
            <a:r>
              <a:rPr lang="es-419" sz="2200" dirty="0">
                <a:solidFill>
                  <a:schemeClr val="accent1"/>
                </a:solidFill>
                <a:latin typeface="Corbel" panose="020B0503020204020204" pitchFamily="34" charset="0"/>
              </a:rPr>
              <a:t>Cuenta de rede sociales: Estamos trabajando para identificar a jóvenes individuales o grupos de jóvenes que estén interesados en este proyecto. Los jóvenes serán compensados por publicar y diseñar una cuenta de redes sociales y administrar la cuenta semanalmente.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419" sz="1800" b="0" i="0" u="none" strike="noStrike" kern="1200" cap="none" spc="0" normalizeH="0" baseline="0" dirty="0">
              <a:ln>
                <a:noFill/>
              </a:ln>
              <a:solidFill>
                <a:prstClr val="black"/>
              </a:solidFill>
              <a:effectLst/>
              <a:uLnTx/>
              <a:uFillTx/>
              <a:latin typeface="Corbel" panose="020B0503020204020204"/>
              <a:ea typeface="+mn-ea"/>
              <a:cs typeface="+mn-cs"/>
            </a:endParaRPr>
          </a:p>
        </p:txBody>
      </p:sp>
      <p:sp>
        <p:nvSpPr>
          <p:cNvPr id="4" name="Oval 3"/>
          <p:cNvSpPr/>
          <p:nvPr/>
        </p:nvSpPr>
        <p:spPr>
          <a:xfrm>
            <a:off x="8676456" y="3795886"/>
            <a:ext cx="792088" cy="106593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6" name="Rectangle 5"/>
          <p:cNvSpPr/>
          <p:nvPr/>
        </p:nvSpPr>
        <p:spPr>
          <a:xfrm>
            <a:off x="365920" y="16121"/>
            <a:ext cx="8784976" cy="954107"/>
          </a:xfrm>
          <a:prstGeom prst="rect">
            <a:avLst/>
          </a:prstGeom>
        </p:spPr>
        <p:txBody>
          <a:bodyPr wrap="square">
            <a:spAutoFit/>
          </a:bodyPr>
          <a:lstStyle/>
          <a:p>
            <a:pPr lvl="0" defTabSz="457200" latinLnBrk="0"/>
            <a:r>
              <a:rPr lang="es-419" sz="2800" dirty="0">
                <a:solidFill>
                  <a:schemeClr val="accent1"/>
                </a:solidFill>
                <a:latin typeface="Corbel" panose="020B0503020204020204" pitchFamily="34" charset="0"/>
              </a:rPr>
              <a:t>Calendario</a:t>
            </a:r>
            <a:r>
              <a:rPr lang="en-US" sz="2800" dirty="0">
                <a:solidFill>
                  <a:schemeClr val="accent1"/>
                </a:solidFill>
                <a:latin typeface="Corbel" panose="020B0503020204020204" pitchFamily="34" charset="0"/>
              </a:rPr>
              <a:t> de Actividades </a:t>
            </a:r>
            <a:r>
              <a:rPr lang="en-US" sz="2800" b="1" dirty="0">
                <a:solidFill>
                  <a:schemeClr val="accent1"/>
                </a:solidFill>
                <a:latin typeface="Corbel" panose="020B0503020204020204" pitchFamily="34" charset="0"/>
              </a:rPr>
              <a:t>Juveniles </a:t>
            </a:r>
            <a:r>
              <a:rPr lang="en-US" sz="2800" dirty="0">
                <a:solidFill>
                  <a:schemeClr val="accent1"/>
                </a:solidFill>
                <a:latin typeface="Corbel" panose="020B0503020204020204" pitchFamily="34" charset="0"/>
              </a:rPr>
              <a:t>y</a:t>
            </a:r>
            <a:r>
              <a:rPr lang="en-US" sz="2800" b="1" dirty="0">
                <a:solidFill>
                  <a:schemeClr val="accent1"/>
                </a:solidFill>
                <a:latin typeface="Corbel" panose="020B0503020204020204" pitchFamily="34" charset="0"/>
              </a:rPr>
              <a:t> </a:t>
            </a:r>
            <a:r>
              <a:rPr lang="es-ES" sz="2800" dirty="0">
                <a:solidFill>
                  <a:schemeClr val="accent1"/>
                </a:solidFill>
                <a:latin typeface="Corbel" panose="020B0503020204020204" pitchFamily="34" charset="0"/>
              </a:rPr>
              <a:t>Foro de Diseño de Eventos Juveniles</a:t>
            </a:r>
            <a:endParaRPr lang="en-US" sz="2800" dirty="0">
              <a:solidFill>
                <a:schemeClr val="accent1"/>
              </a:solidFill>
              <a:latin typeface="Corbel" panose="020B0503020204020204" pitchFamily="34" charset="0"/>
            </a:endParaRPr>
          </a:p>
        </p:txBody>
      </p:sp>
      <p:sp>
        <p:nvSpPr>
          <p:cNvPr id="9" name="Subtitle 2"/>
          <p:cNvSpPr txBox="1">
            <a:spLocks/>
          </p:cNvSpPr>
          <p:nvPr/>
        </p:nvSpPr>
        <p:spPr>
          <a:xfrm>
            <a:off x="89216" y="934435"/>
            <a:ext cx="8609162" cy="1655762"/>
          </a:xfrm>
          <a:prstGeom prst="rect">
            <a:avLst/>
          </a:prstGeom>
        </p:spPr>
        <p:txBody>
          <a:bodyPr>
            <a:normAutofit/>
          </a:bodyPr>
          <a:lstStyle>
            <a:lvl1pPr marL="212598" indent="-212598" algn="l" defTabSz="685800" rtl="0" eaLnBrk="1" latinLnBrk="0" hangingPunct="1">
              <a:lnSpc>
                <a:spcPct val="112000"/>
              </a:lnSpc>
              <a:spcBef>
                <a:spcPts val="675"/>
              </a:spcBef>
              <a:buFont typeface="Arial" panose="020B0604020202020204" pitchFamily="34" charset="0"/>
              <a:buChar char="•"/>
              <a:defRPr sz="1500" kern="1200" baseline="0">
                <a:solidFill>
                  <a:schemeClr val="tx1">
                    <a:lumMod val="85000"/>
                    <a:lumOff val="15000"/>
                  </a:schemeClr>
                </a:solidFill>
                <a:latin typeface="+mn-lt"/>
                <a:ea typeface="+mn-ea"/>
                <a:cs typeface="+mn-cs"/>
              </a:defRPr>
            </a:lvl1pPr>
            <a:lvl2pPr marL="514350" indent="-212598" algn="l" defTabSz="685800" rtl="0" eaLnBrk="1" latinLnBrk="0" hangingPunct="1">
              <a:lnSpc>
                <a:spcPct val="112000"/>
              </a:lnSpc>
              <a:spcBef>
                <a:spcPts val="675"/>
              </a:spcBef>
              <a:buFont typeface="Corbel" panose="020B0503020204020204" pitchFamily="34" charset="0"/>
              <a:buChar char="–"/>
              <a:defRPr sz="1350" kern="1200" baseline="0">
                <a:solidFill>
                  <a:schemeClr val="tx1">
                    <a:lumMod val="85000"/>
                    <a:lumOff val="15000"/>
                  </a:schemeClr>
                </a:solidFill>
                <a:latin typeface="+mn-lt"/>
                <a:ea typeface="+mn-ea"/>
                <a:cs typeface="+mn-cs"/>
              </a:defRPr>
            </a:lvl2pPr>
            <a:lvl3pPr marL="857250" indent="-212598" algn="l" defTabSz="685800" rtl="0" eaLnBrk="1" latinLnBrk="0" hangingPunct="1">
              <a:lnSpc>
                <a:spcPct val="112000"/>
              </a:lnSpc>
              <a:spcBef>
                <a:spcPts val="675"/>
              </a:spcBef>
              <a:buFont typeface="Arial" panose="020B0604020202020204" pitchFamily="34" charset="0"/>
              <a:buChar char="•"/>
              <a:defRPr sz="1200" kern="1200" baseline="0">
                <a:solidFill>
                  <a:schemeClr val="tx1">
                    <a:lumMod val="85000"/>
                    <a:lumOff val="15000"/>
                  </a:schemeClr>
                </a:solidFill>
                <a:latin typeface="+mn-lt"/>
                <a:ea typeface="+mn-ea"/>
                <a:cs typeface="+mn-cs"/>
              </a:defRPr>
            </a:lvl3pPr>
            <a:lvl4pPr marL="1200150" indent="-212598" algn="l" defTabSz="685800" rtl="0" eaLnBrk="1" latinLnBrk="0" hangingPunct="1">
              <a:lnSpc>
                <a:spcPct val="112000"/>
              </a:lnSpc>
              <a:spcBef>
                <a:spcPts val="675"/>
              </a:spcBef>
              <a:buFont typeface="Corbel" panose="020B0503020204020204" pitchFamily="34" charset="0"/>
              <a:buChar char="–"/>
              <a:defRPr sz="1050" kern="1200" baseline="0">
                <a:solidFill>
                  <a:schemeClr val="tx1">
                    <a:lumMod val="85000"/>
                    <a:lumOff val="15000"/>
                  </a:schemeClr>
                </a:solidFill>
                <a:latin typeface="+mn-lt"/>
                <a:ea typeface="+mn-ea"/>
                <a:cs typeface="+mn-cs"/>
              </a:defRPr>
            </a:lvl4pPr>
            <a:lvl5pPr marL="1543050" indent="-212598" algn="l" defTabSz="685800" rtl="0" eaLnBrk="1" latinLnBrk="0" hangingPunct="1">
              <a:lnSpc>
                <a:spcPct val="112000"/>
              </a:lnSpc>
              <a:spcBef>
                <a:spcPts val="6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5pPr>
            <a:lvl6pPr marL="1885950" indent="-212598" algn="l" defTabSz="685800" rtl="0" eaLnBrk="1" latinLnBrk="0" hangingPunct="1">
              <a:lnSpc>
                <a:spcPct val="112000"/>
              </a:lnSpc>
              <a:spcBef>
                <a:spcPts val="975"/>
              </a:spcBef>
              <a:buFont typeface="Corbel" panose="020B0503020204020204" pitchFamily="34" charset="0"/>
              <a:buChar char="–"/>
              <a:defRPr sz="1050" kern="1200">
                <a:solidFill>
                  <a:schemeClr val="tx1">
                    <a:lumMod val="85000"/>
                    <a:lumOff val="15000"/>
                  </a:schemeClr>
                </a:solidFill>
                <a:latin typeface="+mn-lt"/>
                <a:ea typeface="+mn-ea"/>
                <a:cs typeface="+mn-cs"/>
              </a:defRPr>
            </a:lvl6pPr>
            <a:lvl7pPr marL="2228850" indent="-212598" algn="l" defTabSz="685800" rtl="0" eaLnBrk="1" latinLnBrk="0" hangingPunct="1">
              <a:lnSpc>
                <a:spcPct val="112000"/>
              </a:lnSpc>
              <a:spcBef>
                <a:spcPts val="975"/>
              </a:spcBef>
              <a:buFont typeface="Arial" panose="020B0604020202020204" pitchFamily="34" charset="0"/>
              <a:buChar char="•"/>
              <a:defRPr sz="1050" i="1" kern="1200">
                <a:solidFill>
                  <a:schemeClr val="tx1">
                    <a:lumMod val="85000"/>
                    <a:lumOff val="15000"/>
                  </a:schemeClr>
                </a:solidFill>
                <a:latin typeface="+mn-lt"/>
                <a:ea typeface="+mn-ea"/>
                <a:cs typeface="+mn-cs"/>
              </a:defRPr>
            </a:lvl7pPr>
            <a:lvl8pPr marL="2571750" indent="-212598" algn="l" defTabSz="685800" rtl="0" eaLnBrk="1" latinLnBrk="0" hangingPunct="1">
              <a:lnSpc>
                <a:spcPct val="112000"/>
              </a:lnSpc>
              <a:spcBef>
                <a:spcPts val="975"/>
              </a:spcBef>
              <a:buFont typeface="Corbel" panose="020B0503020204020204" pitchFamily="34" charset="0"/>
              <a:buChar char="–"/>
              <a:defRPr sz="1050" kern="1200">
                <a:solidFill>
                  <a:schemeClr val="tx1">
                    <a:lumMod val="85000"/>
                    <a:lumOff val="15000"/>
                  </a:schemeClr>
                </a:solidFill>
                <a:latin typeface="+mn-lt"/>
                <a:ea typeface="+mn-ea"/>
                <a:cs typeface="+mn-cs"/>
              </a:defRPr>
            </a:lvl8pPr>
            <a:lvl9pPr marL="2914650" indent="-212598" algn="l" defTabSz="685800" rtl="0" eaLnBrk="1" latinLnBrk="0" hangingPunct="1">
              <a:lnSpc>
                <a:spcPct val="112000"/>
              </a:lnSpc>
              <a:spcBef>
                <a:spcPts val="9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9pPr>
          </a:lstStyle>
          <a:p>
            <a:endParaRPr lang="en-US" sz="300" dirty="0"/>
          </a:p>
        </p:txBody>
      </p:sp>
      <p:sp>
        <p:nvSpPr>
          <p:cNvPr id="10" name="Subtitle 2"/>
          <p:cNvSpPr txBox="1">
            <a:spLocks/>
          </p:cNvSpPr>
          <p:nvPr/>
        </p:nvSpPr>
        <p:spPr>
          <a:xfrm>
            <a:off x="89216" y="2515102"/>
            <a:ext cx="9061680" cy="1655762"/>
          </a:xfrm>
          <a:prstGeom prst="rect">
            <a:avLst/>
          </a:prstGeom>
        </p:spPr>
        <p:txBody>
          <a:bodyPr>
            <a:noAutofit/>
          </a:bodyPr>
          <a:lstStyle>
            <a:lvl1pPr marL="212598" indent="-212598" algn="l" defTabSz="685800" rtl="0" eaLnBrk="1" latinLnBrk="0" hangingPunct="1">
              <a:lnSpc>
                <a:spcPct val="112000"/>
              </a:lnSpc>
              <a:spcBef>
                <a:spcPts val="675"/>
              </a:spcBef>
              <a:buFont typeface="Arial" panose="020B0604020202020204" pitchFamily="34" charset="0"/>
              <a:buChar char="•"/>
              <a:defRPr sz="1500" kern="1200" baseline="0">
                <a:solidFill>
                  <a:schemeClr val="tx1">
                    <a:lumMod val="85000"/>
                    <a:lumOff val="15000"/>
                  </a:schemeClr>
                </a:solidFill>
                <a:latin typeface="+mn-lt"/>
                <a:ea typeface="+mn-ea"/>
                <a:cs typeface="+mn-cs"/>
              </a:defRPr>
            </a:lvl1pPr>
            <a:lvl2pPr marL="514350" indent="-212598" algn="l" defTabSz="685800" rtl="0" eaLnBrk="1" latinLnBrk="0" hangingPunct="1">
              <a:lnSpc>
                <a:spcPct val="112000"/>
              </a:lnSpc>
              <a:spcBef>
                <a:spcPts val="675"/>
              </a:spcBef>
              <a:buFont typeface="Corbel" panose="020B0503020204020204" pitchFamily="34" charset="0"/>
              <a:buChar char="–"/>
              <a:defRPr sz="1350" kern="1200" baseline="0">
                <a:solidFill>
                  <a:schemeClr val="tx1">
                    <a:lumMod val="85000"/>
                    <a:lumOff val="15000"/>
                  </a:schemeClr>
                </a:solidFill>
                <a:latin typeface="+mn-lt"/>
                <a:ea typeface="+mn-ea"/>
                <a:cs typeface="+mn-cs"/>
              </a:defRPr>
            </a:lvl2pPr>
            <a:lvl3pPr marL="857250" indent="-212598" algn="l" defTabSz="685800" rtl="0" eaLnBrk="1" latinLnBrk="0" hangingPunct="1">
              <a:lnSpc>
                <a:spcPct val="112000"/>
              </a:lnSpc>
              <a:spcBef>
                <a:spcPts val="675"/>
              </a:spcBef>
              <a:buFont typeface="Arial" panose="020B0604020202020204" pitchFamily="34" charset="0"/>
              <a:buChar char="•"/>
              <a:defRPr sz="1200" kern="1200" baseline="0">
                <a:solidFill>
                  <a:schemeClr val="tx1">
                    <a:lumMod val="85000"/>
                    <a:lumOff val="15000"/>
                  </a:schemeClr>
                </a:solidFill>
                <a:latin typeface="+mn-lt"/>
                <a:ea typeface="+mn-ea"/>
                <a:cs typeface="+mn-cs"/>
              </a:defRPr>
            </a:lvl3pPr>
            <a:lvl4pPr marL="1200150" indent="-212598" algn="l" defTabSz="685800" rtl="0" eaLnBrk="1" latinLnBrk="0" hangingPunct="1">
              <a:lnSpc>
                <a:spcPct val="112000"/>
              </a:lnSpc>
              <a:spcBef>
                <a:spcPts val="675"/>
              </a:spcBef>
              <a:buFont typeface="Corbel" panose="020B0503020204020204" pitchFamily="34" charset="0"/>
              <a:buChar char="–"/>
              <a:defRPr sz="1050" kern="1200" baseline="0">
                <a:solidFill>
                  <a:schemeClr val="tx1">
                    <a:lumMod val="85000"/>
                    <a:lumOff val="15000"/>
                  </a:schemeClr>
                </a:solidFill>
                <a:latin typeface="+mn-lt"/>
                <a:ea typeface="+mn-ea"/>
                <a:cs typeface="+mn-cs"/>
              </a:defRPr>
            </a:lvl4pPr>
            <a:lvl5pPr marL="1543050" indent="-212598" algn="l" defTabSz="685800" rtl="0" eaLnBrk="1" latinLnBrk="0" hangingPunct="1">
              <a:lnSpc>
                <a:spcPct val="112000"/>
              </a:lnSpc>
              <a:spcBef>
                <a:spcPts val="6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5pPr>
            <a:lvl6pPr marL="1885950" indent="-212598" algn="l" defTabSz="685800" rtl="0" eaLnBrk="1" latinLnBrk="0" hangingPunct="1">
              <a:lnSpc>
                <a:spcPct val="112000"/>
              </a:lnSpc>
              <a:spcBef>
                <a:spcPts val="975"/>
              </a:spcBef>
              <a:buFont typeface="Corbel" panose="020B0503020204020204" pitchFamily="34" charset="0"/>
              <a:buChar char="–"/>
              <a:defRPr sz="1050" kern="1200">
                <a:solidFill>
                  <a:schemeClr val="tx1">
                    <a:lumMod val="85000"/>
                    <a:lumOff val="15000"/>
                  </a:schemeClr>
                </a:solidFill>
                <a:latin typeface="+mn-lt"/>
                <a:ea typeface="+mn-ea"/>
                <a:cs typeface="+mn-cs"/>
              </a:defRPr>
            </a:lvl6pPr>
            <a:lvl7pPr marL="2228850" indent="-212598" algn="l" defTabSz="685800" rtl="0" eaLnBrk="1" latinLnBrk="0" hangingPunct="1">
              <a:lnSpc>
                <a:spcPct val="112000"/>
              </a:lnSpc>
              <a:spcBef>
                <a:spcPts val="975"/>
              </a:spcBef>
              <a:buFont typeface="Arial" panose="020B0604020202020204" pitchFamily="34" charset="0"/>
              <a:buChar char="•"/>
              <a:defRPr sz="1050" i="1" kern="1200">
                <a:solidFill>
                  <a:schemeClr val="tx1">
                    <a:lumMod val="85000"/>
                    <a:lumOff val="15000"/>
                  </a:schemeClr>
                </a:solidFill>
                <a:latin typeface="+mn-lt"/>
                <a:ea typeface="+mn-ea"/>
                <a:cs typeface="+mn-cs"/>
              </a:defRPr>
            </a:lvl7pPr>
            <a:lvl8pPr marL="2571750" indent="-212598" algn="l" defTabSz="685800" rtl="0" eaLnBrk="1" latinLnBrk="0" hangingPunct="1">
              <a:lnSpc>
                <a:spcPct val="112000"/>
              </a:lnSpc>
              <a:spcBef>
                <a:spcPts val="975"/>
              </a:spcBef>
              <a:buFont typeface="Corbel" panose="020B0503020204020204" pitchFamily="34" charset="0"/>
              <a:buChar char="–"/>
              <a:defRPr sz="1050" kern="1200">
                <a:solidFill>
                  <a:schemeClr val="tx1">
                    <a:lumMod val="85000"/>
                    <a:lumOff val="15000"/>
                  </a:schemeClr>
                </a:solidFill>
                <a:latin typeface="+mn-lt"/>
                <a:ea typeface="+mn-ea"/>
                <a:cs typeface="+mn-cs"/>
              </a:defRPr>
            </a:lvl8pPr>
            <a:lvl9pPr marL="2914650" indent="-212598" algn="l" defTabSz="685800" rtl="0" eaLnBrk="1" latinLnBrk="0" hangingPunct="1">
              <a:lnSpc>
                <a:spcPct val="112000"/>
              </a:lnSpc>
              <a:spcBef>
                <a:spcPts val="9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9pPr>
          </a:lstStyle>
          <a:p>
            <a:endParaRPr lang="es-419" sz="1800" dirty="0">
              <a:solidFill>
                <a:schemeClr val="accent1"/>
              </a:solidFill>
            </a:endParaRPr>
          </a:p>
        </p:txBody>
      </p:sp>
      <p:sp>
        <p:nvSpPr>
          <p:cNvPr id="13" name="Subtitle 2">
            <a:extLst>
              <a:ext uri="{FF2B5EF4-FFF2-40B4-BE49-F238E27FC236}">
                <a16:creationId xmlns:a16="http://schemas.microsoft.com/office/drawing/2014/main" id="{207BBBC1-2C75-4F49-B5F0-A81E5DF52312}"/>
              </a:ext>
            </a:extLst>
          </p:cNvPr>
          <p:cNvSpPr txBox="1">
            <a:spLocks/>
          </p:cNvSpPr>
          <p:nvPr/>
        </p:nvSpPr>
        <p:spPr>
          <a:xfrm>
            <a:off x="202835" y="1175868"/>
            <a:ext cx="8916432" cy="1655762"/>
          </a:xfrm>
          <a:prstGeom prst="rect">
            <a:avLst/>
          </a:prstGeom>
        </p:spPr>
        <p:txBody>
          <a:bodyPr>
            <a:noAutofit/>
          </a:bodyPr>
          <a:lstStyle>
            <a:lvl1pPr marL="212598" indent="-212598" algn="l" defTabSz="685800" rtl="0" eaLnBrk="1" latinLnBrk="0" hangingPunct="1">
              <a:lnSpc>
                <a:spcPct val="112000"/>
              </a:lnSpc>
              <a:spcBef>
                <a:spcPts val="675"/>
              </a:spcBef>
              <a:buFont typeface="Arial" panose="020B0604020202020204" pitchFamily="34" charset="0"/>
              <a:buChar char="•"/>
              <a:defRPr sz="1500" kern="1200" baseline="0">
                <a:solidFill>
                  <a:schemeClr val="tx1">
                    <a:lumMod val="85000"/>
                    <a:lumOff val="15000"/>
                  </a:schemeClr>
                </a:solidFill>
                <a:latin typeface="+mn-lt"/>
                <a:ea typeface="+mn-ea"/>
                <a:cs typeface="+mn-cs"/>
              </a:defRPr>
            </a:lvl1pPr>
            <a:lvl2pPr marL="514350" indent="-212598" algn="l" defTabSz="685800" rtl="0" eaLnBrk="1" latinLnBrk="0" hangingPunct="1">
              <a:lnSpc>
                <a:spcPct val="112000"/>
              </a:lnSpc>
              <a:spcBef>
                <a:spcPts val="675"/>
              </a:spcBef>
              <a:buFont typeface="Corbel" panose="020B0503020204020204" pitchFamily="34" charset="0"/>
              <a:buChar char="–"/>
              <a:defRPr sz="1350" kern="1200" baseline="0">
                <a:solidFill>
                  <a:schemeClr val="tx1">
                    <a:lumMod val="85000"/>
                    <a:lumOff val="15000"/>
                  </a:schemeClr>
                </a:solidFill>
                <a:latin typeface="+mn-lt"/>
                <a:ea typeface="+mn-ea"/>
                <a:cs typeface="+mn-cs"/>
              </a:defRPr>
            </a:lvl2pPr>
            <a:lvl3pPr marL="857250" indent="-212598" algn="l" defTabSz="685800" rtl="0" eaLnBrk="1" latinLnBrk="0" hangingPunct="1">
              <a:lnSpc>
                <a:spcPct val="112000"/>
              </a:lnSpc>
              <a:spcBef>
                <a:spcPts val="675"/>
              </a:spcBef>
              <a:buFont typeface="Arial" panose="020B0604020202020204" pitchFamily="34" charset="0"/>
              <a:buChar char="•"/>
              <a:defRPr sz="1200" kern="1200" baseline="0">
                <a:solidFill>
                  <a:schemeClr val="tx1">
                    <a:lumMod val="85000"/>
                    <a:lumOff val="15000"/>
                  </a:schemeClr>
                </a:solidFill>
                <a:latin typeface="+mn-lt"/>
                <a:ea typeface="+mn-ea"/>
                <a:cs typeface="+mn-cs"/>
              </a:defRPr>
            </a:lvl3pPr>
            <a:lvl4pPr marL="1200150" indent="-212598" algn="l" defTabSz="685800" rtl="0" eaLnBrk="1" latinLnBrk="0" hangingPunct="1">
              <a:lnSpc>
                <a:spcPct val="112000"/>
              </a:lnSpc>
              <a:spcBef>
                <a:spcPts val="675"/>
              </a:spcBef>
              <a:buFont typeface="Corbel" panose="020B0503020204020204" pitchFamily="34" charset="0"/>
              <a:buChar char="–"/>
              <a:defRPr sz="1050" kern="1200" baseline="0">
                <a:solidFill>
                  <a:schemeClr val="tx1">
                    <a:lumMod val="85000"/>
                    <a:lumOff val="15000"/>
                  </a:schemeClr>
                </a:solidFill>
                <a:latin typeface="+mn-lt"/>
                <a:ea typeface="+mn-ea"/>
                <a:cs typeface="+mn-cs"/>
              </a:defRPr>
            </a:lvl4pPr>
            <a:lvl5pPr marL="1543050" indent="-212598" algn="l" defTabSz="685800" rtl="0" eaLnBrk="1" latinLnBrk="0" hangingPunct="1">
              <a:lnSpc>
                <a:spcPct val="112000"/>
              </a:lnSpc>
              <a:spcBef>
                <a:spcPts val="6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5pPr>
            <a:lvl6pPr marL="1885950" indent="-212598" algn="l" defTabSz="685800" rtl="0" eaLnBrk="1" latinLnBrk="0" hangingPunct="1">
              <a:lnSpc>
                <a:spcPct val="112000"/>
              </a:lnSpc>
              <a:spcBef>
                <a:spcPts val="975"/>
              </a:spcBef>
              <a:buFont typeface="Corbel" panose="020B0503020204020204" pitchFamily="34" charset="0"/>
              <a:buChar char="–"/>
              <a:defRPr sz="1050" kern="1200">
                <a:solidFill>
                  <a:schemeClr val="tx1">
                    <a:lumMod val="85000"/>
                    <a:lumOff val="15000"/>
                  </a:schemeClr>
                </a:solidFill>
                <a:latin typeface="+mn-lt"/>
                <a:ea typeface="+mn-ea"/>
                <a:cs typeface="+mn-cs"/>
              </a:defRPr>
            </a:lvl6pPr>
            <a:lvl7pPr marL="2228850" indent="-212598" algn="l" defTabSz="685800" rtl="0" eaLnBrk="1" latinLnBrk="0" hangingPunct="1">
              <a:lnSpc>
                <a:spcPct val="112000"/>
              </a:lnSpc>
              <a:spcBef>
                <a:spcPts val="975"/>
              </a:spcBef>
              <a:buFont typeface="Arial" panose="020B0604020202020204" pitchFamily="34" charset="0"/>
              <a:buChar char="•"/>
              <a:defRPr sz="1050" i="1" kern="1200">
                <a:solidFill>
                  <a:schemeClr val="tx1">
                    <a:lumMod val="85000"/>
                    <a:lumOff val="15000"/>
                  </a:schemeClr>
                </a:solidFill>
                <a:latin typeface="+mn-lt"/>
                <a:ea typeface="+mn-ea"/>
                <a:cs typeface="+mn-cs"/>
              </a:defRPr>
            </a:lvl7pPr>
            <a:lvl8pPr marL="2571750" indent="-212598" algn="l" defTabSz="685800" rtl="0" eaLnBrk="1" latinLnBrk="0" hangingPunct="1">
              <a:lnSpc>
                <a:spcPct val="112000"/>
              </a:lnSpc>
              <a:spcBef>
                <a:spcPts val="975"/>
              </a:spcBef>
              <a:buFont typeface="Corbel" panose="020B0503020204020204" pitchFamily="34" charset="0"/>
              <a:buChar char="–"/>
              <a:defRPr sz="1050" kern="1200">
                <a:solidFill>
                  <a:schemeClr val="tx1">
                    <a:lumMod val="85000"/>
                    <a:lumOff val="15000"/>
                  </a:schemeClr>
                </a:solidFill>
                <a:latin typeface="+mn-lt"/>
                <a:ea typeface="+mn-ea"/>
                <a:cs typeface="+mn-cs"/>
              </a:defRPr>
            </a:lvl8pPr>
            <a:lvl9pPr marL="2914650" indent="-212598" algn="l" defTabSz="685800" rtl="0" eaLnBrk="1" latinLnBrk="0" hangingPunct="1">
              <a:lnSpc>
                <a:spcPct val="112000"/>
              </a:lnSpc>
              <a:spcBef>
                <a:spcPts val="9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9pPr>
          </a:lstStyle>
          <a:p>
            <a:r>
              <a:rPr lang="es-419" sz="2200" dirty="0">
                <a:solidFill>
                  <a:schemeClr val="accent1"/>
                </a:solidFill>
              </a:rPr>
              <a:t>Foros de diseño de eventos juveniles: Volveremos a convocar grupos juveniles y apoyarlos en un proceso de diseño de un evento para determinar el tipo de evento, la fecha, el contenido, la ubicación, etc.  Por favor, comunicarse con Lesli si tiene un grupo de jóvenes que le gustaría participar y proporcionar información.</a:t>
            </a:r>
          </a:p>
        </p:txBody>
      </p:sp>
      <p:sp>
        <p:nvSpPr>
          <p:cNvPr id="14" name="Subtitle 2">
            <a:extLst>
              <a:ext uri="{FF2B5EF4-FFF2-40B4-BE49-F238E27FC236}">
                <a16:creationId xmlns:a16="http://schemas.microsoft.com/office/drawing/2014/main" id="{950C70A0-51FF-4CC9-B237-CCAB3507769D}"/>
              </a:ext>
            </a:extLst>
          </p:cNvPr>
          <p:cNvSpPr txBox="1">
            <a:spLocks/>
          </p:cNvSpPr>
          <p:nvPr/>
        </p:nvSpPr>
        <p:spPr>
          <a:xfrm>
            <a:off x="227568" y="2932212"/>
            <a:ext cx="8609162" cy="1655762"/>
          </a:xfrm>
          <a:prstGeom prst="rect">
            <a:avLst/>
          </a:prstGeom>
        </p:spPr>
        <p:txBody>
          <a:bodyPr>
            <a:normAutofit/>
          </a:bodyPr>
          <a:lstStyle>
            <a:lvl1pPr marL="212598" indent="-212598" algn="l" defTabSz="685800" rtl="0" eaLnBrk="1" latinLnBrk="0" hangingPunct="1">
              <a:lnSpc>
                <a:spcPct val="112000"/>
              </a:lnSpc>
              <a:spcBef>
                <a:spcPts val="675"/>
              </a:spcBef>
              <a:buFont typeface="Arial" panose="020B0604020202020204" pitchFamily="34" charset="0"/>
              <a:buChar char="•"/>
              <a:defRPr sz="1500" kern="1200" baseline="0">
                <a:solidFill>
                  <a:schemeClr val="tx1">
                    <a:lumMod val="85000"/>
                    <a:lumOff val="15000"/>
                  </a:schemeClr>
                </a:solidFill>
                <a:latin typeface="+mn-lt"/>
                <a:ea typeface="+mn-ea"/>
                <a:cs typeface="+mn-cs"/>
              </a:defRPr>
            </a:lvl1pPr>
            <a:lvl2pPr marL="514350" indent="-212598" algn="l" defTabSz="685800" rtl="0" eaLnBrk="1" latinLnBrk="0" hangingPunct="1">
              <a:lnSpc>
                <a:spcPct val="112000"/>
              </a:lnSpc>
              <a:spcBef>
                <a:spcPts val="675"/>
              </a:spcBef>
              <a:buFont typeface="Corbel" panose="020B0503020204020204" pitchFamily="34" charset="0"/>
              <a:buChar char="–"/>
              <a:defRPr sz="1350" kern="1200" baseline="0">
                <a:solidFill>
                  <a:schemeClr val="tx1">
                    <a:lumMod val="85000"/>
                    <a:lumOff val="15000"/>
                  </a:schemeClr>
                </a:solidFill>
                <a:latin typeface="+mn-lt"/>
                <a:ea typeface="+mn-ea"/>
                <a:cs typeface="+mn-cs"/>
              </a:defRPr>
            </a:lvl2pPr>
            <a:lvl3pPr marL="857250" indent="-212598" algn="l" defTabSz="685800" rtl="0" eaLnBrk="1" latinLnBrk="0" hangingPunct="1">
              <a:lnSpc>
                <a:spcPct val="112000"/>
              </a:lnSpc>
              <a:spcBef>
                <a:spcPts val="675"/>
              </a:spcBef>
              <a:buFont typeface="Arial" panose="020B0604020202020204" pitchFamily="34" charset="0"/>
              <a:buChar char="•"/>
              <a:defRPr sz="1200" kern="1200" baseline="0">
                <a:solidFill>
                  <a:schemeClr val="tx1">
                    <a:lumMod val="85000"/>
                    <a:lumOff val="15000"/>
                  </a:schemeClr>
                </a:solidFill>
                <a:latin typeface="+mn-lt"/>
                <a:ea typeface="+mn-ea"/>
                <a:cs typeface="+mn-cs"/>
              </a:defRPr>
            </a:lvl3pPr>
            <a:lvl4pPr marL="1200150" indent="-212598" algn="l" defTabSz="685800" rtl="0" eaLnBrk="1" latinLnBrk="0" hangingPunct="1">
              <a:lnSpc>
                <a:spcPct val="112000"/>
              </a:lnSpc>
              <a:spcBef>
                <a:spcPts val="675"/>
              </a:spcBef>
              <a:buFont typeface="Corbel" panose="020B0503020204020204" pitchFamily="34" charset="0"/>
              <a:buChar char="–"/>
              <a:defRPr sz="1050" kern="1200" baseline="0">
                <a:solidFill>
                  <a:schemeClr val="tx1">
                    <a:lumMod val="85000"/>
                    <a:lumOff val="15000"/>
                  </a:schemeClr>
                </a:solidFill>
                <a:latin typeface="+mn-lt"/>
                <a:ea typeface="+mn-ea"/>
                <a:cs typeface="+mn-cs"/>
              </a:defRPr>
            </a:lvl4pPr>
            <a:lvl5pPr marL="1543050" indent="-212598" algn="l" defTabSz="685800" rtl="0" eaLnBrk="1" latinLnBrk="0" hangingPunct="1">
              <a:lnSpc>
                <a:spcPct val="112000"/>
              </a:lnSpc>
              <a:spcBef>
                <a:spcPts val="6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5pPr>
            <a:lvl6pPr marL="1885950" indent="-212598" algn="l" defTabSz="685800" rtl="0" eaLnBrk="1" latinLnBrk="0" hangingPunct="1">
              <a:lnSpc>
                <a:spcPct val="112000"/>
              </a:lnSpc>
              <a:spcBef>
                <a:spcPts val="975"/>
              </a:spcBef>
              <a:buFont typeface="Corbel" panose="020B0503020204020204" pitchFamily="34" charset="0"/>
              <a:buChar char="–"/>
              <a:defRPr sz="1050" kern="1200">
                <a:solidFill>
                  <a:schemeClr val="tx1">
                    <a:lumMod val="85000"/>
                    <a:lumOff val="15000"/>
                  </a:schemeClr>
                </a:solidFill>
                <a:latin typeface="+mn-lt"/>
                <a:ea typeface="+mn-ea"/>
                <a:cs typeface="+mn-cs"/>
              </a:defRPr>
            </a:lvl6pPr>
            <a:lvl7pPr marL="2228850" indent="-212598" algn="l" defTabSz="685800" rtl="0" eaLnBrk="1" latinLnBrk="0" hangingPunct="1">
              <a:lnSpc>
                <a:spcPct val="112000"/>
              </a:lnSpc>
              <a:spcBef>
                <a:spcPts val="975"/>
              </a:spcBef>
              <a:buFont typeface="Arial" panose="020B0604020202020204" pitchFamily="34" charset="0"/>
              <a:buChar char="•"/>
              <a:defRPr sz="1050" i="1" kern="1200">
                <a:solidFill>
                  <a:schemeClr val="tx1">
                    <a:lumMod val="85000"/>
                    <a:lumOff val="15000"/>
                  </a:schemeClr>
                </a:solidFill>
                <a:latin typeface="+mn-lt"/>
                <a:ea typeface="+mn-ea"/>
                <a:cs typeface="+mn-cs"/>
              </a:defRPr>
            </a:lvl7pPr>
            <a:lvl8pPr marL="2571750" indent="-212598" algn="l" defTabSz="685800" rtl="0" eaLnBrk="1" latinLnBrk="0" hangingPunct="1">
              <a:lnSpc>
                <a:spcPct val="112000"/>
              </a:lnSpc>
              <a:spcBef>
                <a:spcPts val="975"/>
              </a:spcBef>
              <a:buFont typeface="Corbel" panose="020B0503020204020204" pitchFamily="34" charset="0"/>
              <a:buChar char="–"/>
              <a:defRPr sz="1050" kern="1200">
                <a:solidFill>
                  <a:schemeClr val="tx1">
                    <a:lumMod val="85000"/>
                    <a:lumOff val="15000"/>
                  </a:schemeClr>
                </a:solidFill>
                <a:latin typeface="+mn-lt"/>
                <a:ea typeface="+mn-ea"/>
                <a:cs typeface="+mn-cs"/>
              </a:defRPr>
            </a:lvl8pPr>
            <a:lvl9pPr marL="2914650" indent="-212598" algn="l" defTabSz="685800" rtl="0" eaLnBrk="1" latinLnBrk="0" hangingPunct="1">
              <a:lnSpc>
                <a:spcPct val="112000"/>
              </a:lnSpc>
              <a:spcBef>
                <a:spcPts val="9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9pPr>
          </a:lstStyle>
          <a:p>
            <a:endParaRPr lang="en-US" dirty="0"/>
          </a:p>
        </p:txBody>
      </p:sp>
    </p:spTree>
    <p:extLst>
      <p:ext uri="{BB962C8B-B14F-4D97-AF65-F5344CB8AC3E}">
        <p14:creationId xmlns:p14="http://schemas.microsoft.com/office/powerpoint/2010/main" val="31538784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55576" y="195486"/>
            <a:ext cx="6192688" cy="1077218"/>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orbel" panose="020B0503020204020204"/>
                <a:ea typeface="+mn-ea"/>
                <a:cs typeface="+mn-cs"/>
              </a:rPr>
              <a:t>Language</a:t>
            </a:r>
            <a:r>
              <a:rPr kumimoji="0" lang="en-US" sz="2800" b="0" i="0" u="none" strike="noStrike" kern="1200" cap="none" spc="0" normalizeH="0" baseline="0" noProof="0" dirty="0">
                <a:ln>
                  <a:noFill/>
                </a:ln>
                <a:solidFill>
                  <a:prstClr val="white"/>
                </a:solidFill>
                <a:effectLst/>
                <a:uLnTx/>
                <a:uFillTx/>
                <a:latin typeface="Corbel" panose="020B0503020204020204"/>
                <a:ea typeface="+mn-ea"/>
                <a:cs typeface="+mn-cs"/>
              </a:rPr>
              <a:t> Inclusion</a:t>
            </a:r>
            <a:endParaRPr kumimoji="0" lang="en-US" sz="2800" b="0" i="1" u="none" strike="noStrike" kern="1200" cap="none" spc="0" normalizeH="0" baseline="0" noProof="0" dirty="0">
              <a:ln>
                <a:noFill/>
              </a:ln>
              <a:solidFill>
                <a:prstClr val="white"/>
              </a:solidFill>
              <a:effectLst/>
              <a:uLnTx/>
              <a:uFillTx/>
              <a:latin typeface="Corbel" panose="020B0503020204020204"/>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2" name="TextBox 1"/>
          <p:cNvSpPr txBox="1"/>
          <p:nvPr/>
        </p:nvSpPr>
        <p:spPr>
          <a:xfrm>
            <a:off x="755576" y="1131590"/>
            <a:ext cx="7848872"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a:t>We’ve completed one presentation and group interview </a:t>
            </a:r>
          </a:p>
          <a:p>
            <a:r>
              <a:rPr lang="en-US" sz="2400" dirty="0"/>
              <a:t>with Parent University at Snow Elementary, and are </a:t>
            </a:r>
          </a:p>
          <a:p>
            <a:r>
              <a:rPr lang="en-US" sz="2400" dirty="0"/>
              <a:t>planning on 2-3 more.  Group interviews are focused on</a:t>
            </a:r>
          </a:p>
          <a:p>
            <a:r>
              <a:rPr lang="en-US" sz="2400" dirty="0"/>
              <a:t> information and resource access.</a:t>
            </a:r>
          </a:p>
          <a:p>
            <a:endParaRPr lang="en-US" sz="2400" dirty="0"/>
          </a:p>
          <a:p>
            <a:pPr marL="285750" indent="-285750">
              <a:buFont typeface="Arial" panose="020B0604020202020204" pitchFamily="34" charset="0"/>
              <a:buChar char="•"/>
            </a:pPr>
            <a:r>
              <a:rPr lang="en-US" sz="2400" dirty="0"/>
              <a:t>At these presentations, we are also sharing a county-wide </a:t>
            </a:r>
          </a:p>
          <a:p>
            <a:r>
              <a:rPr lang="en-US" sz="2400" dirty="0"/>
              <a:t>Spanish language survey focused on access to services, </a:t>
            </a:r>
          </a:p>
          <a:p>
            <a:r>
              <a:rPr lang="en-US" sz="2400" dirty="0"/>
              <a:t>information, and local government. We are working on a plan to share with wider partners.</a:t>
            </a:r>
          </a:p>
          <a:p>
            <a:endParaRPr lang="en-US" sz="2400" dirty="0"/>
          </a:p>
        </p:txBody>
      </p:sp>
    </p:spTree>
    <p:extLst>
      <p:ext uri="{BB962C8B-B14F-4D97-AF65-F5344CB8AC3E}">
        <p14:creationId xmlns:p14="http://schemas.microsoft.com/office/powerpoint/2010/main" val="2053808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11560" y="195486"/>
            <a:ext cx="6192688" cy="1077218"/>
          </a:xfrm>
          <a:prstGeom prst="rect">
            <a:avLst/>
          </a:prstGeom>
          <a:noFill/>
        </p:spPr>
        <p:txBody>
          <a:bodyPr wrap="square" rtlCol="0">
            <a:spAutoFit/>
          </a:bodyPr>
          <a:lstStyle/>
          <a:p>
            <a:pPr lvl="0">
              <a:defRPr/>
            </a:pPr>
            <a:r>
              <a:rPr lang="es-419" sz="2800" dirty="0">
                <a:solidFill>
                  <a:prstClr val="white"/>
                </a:solidFill>
              </a:rPr>
              <a:t>Inclusión de Lenguaje</a:t>
            </a:r>
            <a:endParaRPr kumimoji="0" lang="es-419" sz="2800" b="0" i="1" u="none" strike="noStrike" kern="1200" cap="none" spc="0" normalizeH="0" baseline="0" noProof="0" dirty="0">
              <a:ln>
                <a:noFill/>
              </a:ln>
              <a:solidFill>
                <a:prstClr val="white"/>
              </a:solidFill>
              <a:effectLst/>
              <a:uLnTx/>
              <a:uFillTx/>
              <a:latin typeface="Corbel" panose="020B0503020204020204"/>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es-419" sz="1800" b="0" i="0" u="none" strike="noStrike" kern="1200" cap="none" spc="0" normalizeH="0" baseline="0" noProof="0" dirty="0">
              <a:ln>
                <a:noFill/>
              </a:ln>
              <a:solidFill>
                <a:prstClr val="white"/>
              </a:solidFill>
              <a:effectLst/>
              <a:uLnTx/>
              <a:uFillTx/>
              <a:latin typeface="Corbel" panose="020B0503020204020204"/>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es-419"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4" name="TextBox 3">
            <a:extLst>
              <a:ext uri="{FF2B5EF4-FFF2-40B4-BE49-F238E27FC236}">
                <a16:creationId xmlns:a16="http://schemas.microsoft.com/office/drawing/2014/main" id="{1CCFB10F-0E03-44D5-A536-D2EDAAE504C1}"/>
              </a:ext>
            </a:extLst>
          </p:cNvPr>
          <p:cNvSpPr txBox="1"/>
          <p:nvPr/>
        </p:nvSpPr>
        <p:spPr>
          <a:xfrm>
            <a:off x="683568" y="994691"/>
            <a:ext cx="7920880" cy="4154984"/>
          </a:xfrm>
          <a:prstGeom prst="rect">
            <a:avLst/>
          </a:prstGeom>
          <a:noFill/>
        </p:spPr>
        <p:txBody>
          <a:bodyPr wrap="square">
            <a:spAutoFit/>
          </a:bodyPr>
          <a:lstStyle/>
          <a:p>
            <a:pPr marL="285750" indent="-285750" latinLnBrk="0">
              <a:buFont typeface="Arial" panose="020B0604020202020204" pitchFamily="34" charset="0"/>
              <a:buChar char="•"/>
            </a:pPr>
            <a:r>
              <a:rPr lang="es-419" sz="2400" dirty="0"/>
              <a:t>Hemos completado una presentación y una entrevista en grupo con Parent University en la escuela primaria de Snow,  y </a:t>
            </a:r>
            <a:r>
              <a:rPr lang="es-ES" sz="2400" dirty="0"/>
              <a:t>estamos planeando más presentaciones. Las entrevistas en grupo se centran en el acceso a la información y a los recursos. </a:t>
            </a:r>
            <a:endParaRPr lang="es-419" sz="2400" dirty="0"/>
          </a:p>
          <a:p>
            <a:pPr latinLnBrk="0"/>
            <a:endParaRPr lang="es-419" sz="2400" dirty="0"/>
          </a:p>
          <a:p>
            <a:pPr marL="285750" indent="-285750" latinLnBrk="0">
              <a:buFont typeface="Arial" panose="020B0604020202020204" pitchFamily="34" charset="0"/>
              <a:buChar char="•"/>
            </a:pPr>
            <a:r>
              <a:rPr lang="es-419" sz="2400" dirty="0"/>
              <a:t>En estas presentaciones también estamos compartiendo una encuesta en español enfocada en el acceso a los servicios, información, y gobierno local. Estamos trabajando en un plan para distribuir la encuesta más ampliamente con nuestros colaboradores.</a:t>
            </a:r>
          </a:p>
        </p:txBody>
      </p:sp>
    </p:spTree>
    <p:extLst>
      <p:ext uri="{BB962C8B-B14F-4D97-AF65-F5344CB8AC3E}">
        <p14:creationId xmlns:p14="http://schemas.microsoft.com/office/powerpoint/2010/main" val="1240296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51920" y="3003798"/>
            <a:ext cx="4824536" cy="1584176"/>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4" name="TextBox 3"/>
          <p:cNvSpPr txBox="1"/>
          <p:nvPr/>
        </p:nvSpPr>
        <p:spPr>
          <a:xfrm>
            <a:off x="-35684" y="0"/>
            <a:ext cx="8712140" cy="1200329"/>
          </a:xfrm>
          <a:prstGeom prst="rect">
            <a:avLst/>
          </a:prstGeom>
          <a:noFill/>
        </p:spPr>
        <p:txBody>
          <a:bodyPr wrap="square" rtlCol="0">
            <a:spAutoFit/>
          </a:bodyPr>
          <a:lstStyle/>
          <a:p>
            <a:r>
              <a:rPr lang="en-US" sz="2400" b="1" dirty="0">
                <a:solidFill>
                  <a:schemeClr val="accent1"/>
                </a:solidFill>
              </a:rPr>
              <a:t>LGBTQ</a:t>
            </a:r>
            <a:r>
              <a:rPr lang="en-US" sz="2400" dirty="0">
                <a:solidFill>
                  <a:schemeClr val="accent1"/>
                </a:solidFill>
              </a:rPr>
              <a:t> community: Increase amount and awareness of LGBTQ safe spaces in Napa County</a:t>
            </a:r>
          </a:p>
          <a:p>
            <a:endParaRPr lang="en-US" sz="2400" dirty="0">
              <a:solidFill>
                <a:schemeClr val="accent1"/>
              </a:solidFill>
            </a:endParaRPr>
          </a:p>
        </p:txBody>
      </p:sp>
      <p:sp>
        <p:nvSpPr>
          <p:cNvPr id="7" name="TextBox 6">
            <a:extLst>
              <a:ext uri="{FF2B5EF4-FFF2-40B4-BE49-F238E27FC236}">
                <a16:creationId xmlns:a16="http://schemas.microsoft.com/office/drawing/2014/main" id="{B91AF275-D9E3-47FE-9384-D17291F93E2A}"/>
              </a:ext>
            </a:extLst>
          </p:cNvPr>
          <p:cNvSpPr txBox="1"/>
          <p:nvPr/>
        </p:nvSpPr>
        <p:spPr>
          <a:xfrm>
            <a:off x="323528" y="987574"/>
            <a:ext cx="8568952" cy="3785652"/>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accent1"/>
                </a:solidFill>
              </a:rPr>
              <a:t>We are prototyping Safe Space Kits for businesses and other </a:t>
            </a:r>
          </a:p>
          <a:p>
            <a:r>
              <a:rPr lang="en-US" sz="2400" dirty="0">
                <a:solidFill>
                  <a:schemeClr val="accent1"/>
                </a:solidFill>
              </a:rPr>
              <a:t>      interested organizations. We plan to distribute kits  </a:t>
            </a:r>
          </a:p>
          <a:p>
            <a:r>
              <a:rPr lang="en-US" sz="2400" dirty="0">
                <a:solidFill>
                  <a:schemeClr val="accent1"/>
                </a:solidFill>
              </a:rPr>
              <a:t>      throughout pride week/month</a:t>
            </a:r>
          </a:p>
          <a:p>
            <a:pPr marL="342900" indent="-342900">
              <a:buFont typeface="Arial" panose="020B0604020202020204" pitchFamily="34" charset="0"/>
              <a:buChar char="•"/>
            </a:pPr>
            <a:r>
              <a:rPr lang="en-US" sz="2400" dirty="0">
                <a:solidFill>
                  <a:schemeClr val="accent1"/>
                </a:solidFill>
              </a:rPr>
              <a:t>Commerce orgs and shopping business centers will be engaged in advance of Pride month to advertise kit dispersal sites/dates</a:t>
            </a:r>
          </a:p>
          <a:p>
            <a:pPr marL="342900" indent="-342900">
              <a:buFont typeface="Arial" panose="020B0604020202020204" pitchFamily="34" charset="0"/>
              <a:buChar char="•"/>
            </a:pPr>
            <a:r>
              <a:rPr lang="en-US" sz="2400" dirty="0">
                <a:solidFill>
                  <a:schemeClr val="accent1"/>
                </a:solidFill>
              </a:rPr>
              <a:t>We will set aside kits for designated healthcare providers/HHSA client facing areas to test</a:t>
            </a:r>
          </a:p>
          <a:p>
            <a:pPr marL="342900" indent="-342900">
              <a:buFont typeface="Arial" panose="020B0604020202020204" pitchFamily="34" charset="0"/>
              <a:buChar char="•"/>
            </a:pPr>
            <a:r>
              <a:rPr lang="en-US" sz="2400" dirty="0">
                <a:solidFill>
                  <a:schemeClr val="accent1"/>
                </a:solidFill>
              </a:rPr>
              <a:t>Contact information will be collected from each business in </a:t>
            </a:r>
          </a:p>
          <a:p>
            <a:r>
              <a:rPr lang="en-US" sz="2400" dirty="0">
                <a:solidFill>
                  <a:schemeClr val="accent1"/>
                </a:solidFill>
              </a:rPr>
              <a:t>      order to gather feedback about kit usability. </a:t>
            </a:r>
          </a:p>
          <a:p>
            <a:endParaRPr lang="en-US" sz="2400" dirty="0">
              <a:solidFill>
                <a:schemeClr val="tx2"/>
              </a:solidFill>
            </a:endParaRPr>
          </a:p>
        </p:txBody>
      </p:sp>
    </p:spTree>
    <p:extLst>
      <p:ext uri="{BB962C8B-B14F-4D97-AF65-F5344CB8AC3E}">
        <p14:creationId xmlns:p14="http://schemas.microsoft.com/office/powerpoint/2010/main" val="6387337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51920" y="3003798"/>
            <a:ext cx="4824536" cy="1584176"/>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4" name="TextBox 3"/>
          <p:cNvSpPr txBox="1"/>
          <p:nvPr/>
        </p:nvSpPr>
        <p:spPr>
          <a:xfrm>
            <a:off x="-35684" y="0"/>
            <a:ext cx="8712140" cy="830997"/>
          </a:xfrm>
          <a:prstGeom prst="rect">
            <a:avLst/>
          </a:prstGeom>
          <a:noFill/>
        </p:spPr>
        <p:txBody>
          <a:bodyPr wrap="square" rtlCol="0">
            <a:spAutoFit/>
          </a:bodyPr>
          <a:lstStyle/>
          <a:p>
            <a:pPr latinLnBrk="0"/>
            <a:r>
              <a:rPr lang="es-419" sz="2400" b="1" dirty="0">
                <a:solidFill>
                  <a:schemeClr val="accent1"/>
                </a:solidFill>
              </a:rPr>
              <a:t>Comunidad LGBTQ: </a:t>
            </a:r>
            <a:r>
              <a:rPr lang="es-419" sz="2400" dirty="0">
                <a:solidFill>
                  <a:schemeClr val="accent1"/>
                </a:solidFill>
              </a:rPr>
              <a:t>Aumentar la cantidad y la conciencia de espacios seguros para la comunidad LGBTQ en el condado de Napa</a:t>
            </a:r>
            <a:endParaRPr lang="es-419" sz="2400" dirty="0"/>
          </a:p>
        </p:txBody>
      </p:sp>
      <p:sp>
        <p:nvSpPr>
          <p:cNvPr id="7" name="TextBox 6">
            <a:extLst>
              <a:ext uri="{FF2B5EF4-FFF2-40B4-BE49-F238E27FC236}">
                <a16:creationId xmlns:a16="http://schemas.microsoft.com/office/drawing/2014/main" id="{B91AF275-D9E3-47FE-9384-D17291F93E2A}"/>
              </a:ext>
            </a:extLst>
          </p:cNvPr>
          <p:cNvSpPr txBox="1"/>
          <p:nvPr/>
        </p:nvSpPr>
        <p:spPr>
          <a:xfrm>
            <a:off x="287524" y="926306"/>
            <a:ext cx="8568952" cy="4154984"/>
          </a:xfrm>
          <a:prstGeom prst="rect">
            <a:avLst/>
          </a:prstGeom>
          <a:noFill/>
        </p:spPr>
        <p:txBody>
          <a:bodyPr wrap="square" rtlCol="0">
            <a:spAutoFit/>
          </a:bodyPr>
          <a:lstStyle/>
          <a:p>
            <a:pPr marL="342900" indent="-342900" latinLnBrk="0">
              <a:buFont typeface="Arial" panose="020B0604020202020204" pitchFamily="34" charset="0"/>
              <a:buChar char="•"/>
            </a:pPr>
            <a:r>
              <a:rPr lang="es-419" sz="2200" dirty="0">
                <a:solidFill>
                  <a:schemeClr val="accent1"/>
                </a:solidFill>
              </a:rPr>
              <a:t>Estamos probando prototipos de kits de espacios seguros para negocios y otros organizaciones interesadas. Planeamos distribuir los kits durante toda la semana/mes del orgullo. </a:t>
            </a:r>
          </a:p>
          <a:p>
            <a:pPr marL="342900" indent="-342900" latinLnBrk="0">
              <a:buFont typeface="Arial" panose="020B0604020202020204" pitchFamily="34" charset="0"/>
              <a:buChar char="•"/>
            </a:pPr>
            <a:r>
              <a:rPr lang="es-419" sz="2200" dirty="0">
                <a:solidFill>
                  <a:schemeClr val="accent1"/>
                </a:solidFill>
              </a:rPr>
              <a:t>Las organizaciones de comercio y los centros comerciales participarán antes del mes del orgullo para anunciar sitios y fechas de dispersión de los kits. </a:t>
            </a:r>
          </a:p>
          <a:p>
            <a:pPr marL="342900" indent="-342900" latinLnBrk="0">
              <a:buFont typeface="Arial" panose="020B0604020202020204" pitchFamily="34" charset="0"/>
              <a:buChar char="•"/>
            </a:pPr>
            <a:r>
              <a:rPr lang="es-419" sz="2200" dirty="0">
                <a:solidFill>
                  <a:schemeClr val="accent1"/>
                </a:solidFill>
              </a:rPr>
              <a:t>Reservaremos kits para proveedores de atención médica designados y en áreas con clientes de Salud y Servicios Humanos (HHSA) para que puedan probarlos.</a:t>
            </a:r>
          </a:p>
          <a:p>
            <a:pPr marL="342900" indent="-342900" latinLnBrk="0">
              <a:buFont typeface="Arial" panose="020B0604020202020204" pitchFamily="34" charset="0"/>
              <a:buChar char="•"/>
            </a:pPr>
            <a:r>
              <a:rPr lang="es-419" sz="2200" dirty="0">
                <a:solidFill>
                  <a:schemeClr val="accent1"/>
                </a:solidFill>
              </a:rPr>
              <a:t>La información de contacto de cada negocio se recogerá para los comentarios sobre </a:t>
            </a:r>
            <a:r>
              <a:rPr lang="es-419" sz="2200">
                <a:solidFill>
                  <a:schemeClr val="accent1"/>
                </a:solidFill>
              </a:rPr>
              <a:t>la utilidad del </a:t>
            </a:r>
            <a:r>
              <a:rPr lang="es-419" sz="2200" dirty="0">
                <a:solidFill>
                  <a:schemeClr val="accent1"/>
                </a:solidFill>
              </a:rPr>
              <a:t>kit. </a:t>
            </a:r>
          </a:p>
          <a:p>
            <a:pPr latinLnBrk="0"/>
            <a:endParaRPr lang="es-419" sz="2200" dirty="0">
              <a:solidFill>
                <a:schemeClr val="tx2"/>
              </a:solidFill>
            </a:endParaRPr>
          </a:p>
        </p:txBody>
      </p:sp>
    </p:spTree>
    <p:extLst>
      <p:ext uri="{BB962C8B-B14F-4D97-AF65-F5344CB8AC3E}">
        <p14:creationId xmlns:p14="http://schemas.microsoft.com/office/powerpoint/2010/main" val="13781893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8708366" y="3946585"/>
            <a:ext cx="750498" cy="7375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extBox 3"/>
          <p:cNvSpPr txBox="1"/>
          <p:nvPr/>
        </p:nvSpPr>
        <p:spPr>
          <a:xfrm>
            <a:off x="586474" y="450294"/>
            <a:ext cx="8121893" cy="5101397"/>
          </a:xfrm>
          <a:prstGeom prst="rect">
            <a:avLst/>
          </a:prstGeom>
          <a:noFill/>
        </p:spPr>
        <p:txBody>
          <a:bodyPr wrap="square" rtlCol="0">
            <a:spAutoFit/>
          </a:bodyPr>
          <a:lstStyle/>
          <a:p>
            <a:r>
              <a:rPr lang="en-US" sz="1350" dirty="0"/>
              <a:t> </a:t>
            </a:r>
          </a:p>
          <a:p>
            <a:pPr marL="257175" indent="-257175">
              <a:buFont typeface="Arial" panose="020B0604020202020204" pitchFamily="34" charset="0"/>
              <a:buChar char="•"/>
            </a:pPr>
            <a:r>
              <a:rPr lang="en-US" sz="2100" dirty="0">
                <a:latin typeface="Calibri" panose="020F0502020204030204" pitchFamily="34" charset="0"/>
                <a:cs typeface="Calibri" panose="020F0502020204030204" pitchFamily="34" charset="0"/>
              </a:rPr>
              <a:t>Safe space sticker/decal </a:t>
            </a:r>
          </a:p>
          <a:p>
            <a:pPr marL="257175" indent="-257175">
              <a:buFont typeface="Arial" panose="020B0604020202020204" pitchFamily="34" charset="0"/>
              <a:buChar char="•"/>
            </a:pPr>
            <a:r>
              <a:rPr lang="en-US" sz="2100" dirty="0">
                <a:latin typeface="Calibri" panose="020F0502020204030204" pitchFamily="34" charset="0"/>
                <a:cs typeface="Calibri" panose="020F0502020204030204" pitchFamily="34" charset="0"/>
              </a:rPr>
              <a:t>Roadmap to inclusivity one pager – working to make it bilingual</a:t>
            </a:r>
          </a:p>
          <a:p>
            <a:pPr marL="257175" indent="-257175">
              <a:buFont typeface="Arial" panose="020B0604020202020204" pitchFamily="34" charset="0"/>
              <a:buChar char="•"/>
            </a:pPr>
            <a:r>
              <a:rPr lang="en-US" sz="2100" dirty="0">
                <a:latin typeface="Calibri" panose="020F0502020204030204" pitchFamily="34" charset="0"/>
                <a:cs typeface="Calibri" panose="020F0502020204030204" pitchFamily="34" charset="0"/>
              </a:rPr>
              <a:t>NSE yards signs- available at library dispersal site</a:t>
            </a:r>
          </a:p>
          <a:p>
            <a:pPr marL="257175" indent="-257175">
              <a:buFont typeface="Arial" panose="020B0604020202020204" pitchFamily="34" charset="0"/>
              <a:buChar char="•"/>
            </a:pPr>
            <a:r>
              <a:rPr lang="en-US" sz="2100" dirty="0">
                <a:latin typeface="Calibri" panose="020F0502020204030204" pitchFamily="34" charset="0"/>
                <a:cs typeface="Calibri" panose="020F0502020204030204" pitchFamily="34" charset="0"/>
              </a:rPr>
              <a:t>Pronoun/inclusivity buttons</a:t>
            </a:r>
          </a:p>
          <a:p>
            <a:pPr marL="257175" indent="-257175">
              <a:buFont typeface="Arial" panose="020B0604020202020204" pitchFamily="34" charset="0"/>
              <a:buChar char="•"/>
            </a:pPr>
            <a:r>
              <a:rPr lang="en-US" sz="2100" dirty="0">
                <a:latin typeface="Calibri" panose="020F0502020204030204" pitchFamily="34" charset="0"/>
                <a:cs typeface="Calibri" panose="020F0502020204030204" pitchFamily="34" charset="0"/>
              </a:rPr>
              <a:t>Book: Allies- Real Talk About Showing Up, Screwing Up, And Trying Again by </a:t>
            </a:r>
            <a:r>
              <a:rPr lang="en-US" sz="2100" dirty="0" err="1">
                <a:latin typeface="Calibri" panose="020F0502020204030204" pitchFamily="34" charset="0"/>
                <a:cs typeface="Calibri" panose="020F0502020204030204" pitchFamily="34" charset="0"/>
              </a:rPr>
              <a:t>Shakirah</a:t>
            </a:r>
            <a:r>
              <a:rPr lang="en-US" sz="2100" dirty="0">
                <a:latin typeface="Calibri" panose="020F0502020204030204" pitchFamily="34" charset="0"/>
                <a:cs typeface="Calibri" panose="020F0502020204030204" pitchFamily="34" charset="0"/>
              </a:rPr>
              <a:t> Bourne and Dana Alison Levy</a:t>
            </a:r>
          </a:p>
          <a:p>
            <a:pPr marL="257175" indent="-257175">
              <a:buFont typeface="Arial" panose="020B0604020202020204" pitchFamily="34" charset="0"/>
              <a:buChar char="•"/>
            </a:pPr>
            <a:r>
              <a:rPr lang="en-US" sz="2100" dirty="0">
                <a:latin typeface="Calibri" panose="020F0502020204030204" pitchFamily="34" charset="0"/>
                <a:cs typeface="Calibri" panose="020F0502020204030204" pitchFamily="34" charset="0"/>
              </a:rPr>
              <a:t>Bags </a:t>
            </a:r>
          </a:p>
          <a:p>
            <a:pPr marL="257175" indent="-257175">
              <a:buFont typeface="Arial" panose="020B0604020202020204" pitchFamily="34" charset="0"/>
              <a:buChar char="•"/>
            </a:pPr>
            <a:r>
              <a:rPr lang="en-US" sz="2100" dirty="0">
                <a:latin typeface="Calibri" panose="020F0502020204030204" pitchFamily="34" charset="0"/>
                <a:cs typeface="Calibri" panose="020F0502020204030204" pitchFamily="34" charset="0"/>
              </a:rPr>
              <a:t>Napa Strong Enough postcards and commitment cards.</a:t>
            </a:r>
          </a:p>
          <a:p>
            <a:pPr marL="257175" indent="-257175">
              <a:buFont typeface="Arial" panose="020B0604020202020204" pitchFamily="34" charset="0"/>
              <a:buChar char="•"/>
            </a:pPr>
            <a:r>
              <a:rPr lang="en-US" sz="2100" dirty="0">
                <a:latin typeface="Calibri" panose="020F0502020204030204" pitchFamily="34" charset="0"/>
                <a:cs typeface="Calibri" panose="020F0502020204030204" pitchFamily="34" charset="0"/>
              </a:rPr>
              <a:t>Reading lists </a:t>
            </a:r>
          </a:p>
          <a:p>
            <a:pPr marL="257175" indent="-257175">
              <a:buFont typeface="Arial" panose="020B0604020202020204" pitchFamily="34" charset="0"/>
              <a:buChar char="•"/>
            </a:pPr>
            <a:r>
              <a:rPr lang="en-US" sz="2100" dirty="0">
                <a:latin typeface="Calibri" panose="020F0502020204030204" pitchFamily="34" charset="0"/>
                <a:cs typeface="Calibri" panose="020F0502020204030204" pitchFamily="34" charset="0"/>
              </a:rPr>
              <a:t>Pride Month Calendar of events</a:t>
            </a:r>
          </a:p>
          <a:p>
            <a:pPr marL="257175" indent="-257175">
              <a:buFont typeface="Arial" panose="020B0604020202020204" pitchFamily="34" charset="0"/>
              <a:buChar char="•"/>
            </a:pPr>
            <a:r>
              <a:rPr lang="en-US" sz="2100" dirty="0">
                <a:latin typeface="Calibri" panose="020F0502020204030204" pitchFamily="34" charset="0"/>
                <a:cs typeface="Calibri" panose="020F0502020204030204" pitchFamily="34" charset="0"/>
              </a:rPr>
              <a:t>Other resource lists/brochures from LGBTQ Connections</a:t>
            </a:r>
          </a:p>
          <a:p>
            <a:pPr marL="257175" indent="-257175">
              <a:buFont typeface="Arial" panose="020B0604020202020204" pitchFamily="34" charset="0"/>
              <a:buChar char="•"/>
            </a:pPr>
            <a:r>
              <a:rPr lang="en-US" sz="2100" dirty="0">
                <a:latin typeface="Calibri" panose="020F0502020204030204" pitchFamily="34" charset="0"/>
                <a:cs typeface="Calibri" panose="020F0502020204030204" pitchFamily="34" charset="0"/>
              </a:rPr>
              <a:t>Feedback postcard</a:t>
            </a:r>
          </a:p>
          <a:p>
            <a:pPr defTabSz="914378"/>
            <a:endParaRPr lang="en-US" sz="3200" dirty="0">
              <a:solidFill>
                <a:prstClr val="black"/>
              </a:solidFill>
              <a:latin typeface="Corbel" panose="020B0503020204020204"/>
            </a:endParaRPr>
          </a:p>
          <a:p>
            <a:pPr defTabSz="914378"/>
            <a:endParaRPr lang="en-US" sz="2800" dirty="0">
              <a:solidFill>
                <a:srgbClr val="5B9BD5"/>
              </a:solidFill>
              <a:latin typeface="Corbel" panose="020B0503020204020204"/>
            </a:endParaRPr>
          </a:p>
        </p:txBody>
      </p:sp>
      <p:sp>
        <p:nvSpPr>
          <p:cNvPr id="5" name="TextBox 4"/>
          <p:cNvSpPr txBox="1"/>
          <p:nvPr/>
        </p:nvSpPr>
        <p:spPr>
          <a:xfrm>
            <a:off x="106308" y="83112"/>
            <a:ext cx="3852786" cy="507831"/>
          </a:xfrm>
          <a:prstGeom prst="rect">
            <a:avLst/>
          </a:prstGeom>
          <a:noFill/>
        </p:spPr>
        <p:txBody>
          <a:bodyPr wrap="none" rtlCol="0">
            <a:spAutoFit/>
          </a:bodyPr>
          <a:lstStyle/>
          <a:p>
            <a:r>
              <a:rPr lang="en-US" sz="2700" b="1" dirty="0">
                <a:solidFill>
                  <a:schemeClr val="accent1"/>
                </a:solidFill>
                <a:latin typeface="Corbel" panose="020B0503020204020204" pitchFamily="34" charset="0"/>
              </a:rPr>
              <a:t>Safe Space Kit Contents:</a:t>
            </a:r>
          </a:p>
        </p:txBody>
      </p:sp>
    </p:spTree>
    <p:extLst>
      <p:ext uri="{BB962C8B-B14F-4D97-AF65-F5344CB8AC3E}">
        <p14:creationId xmlns:p14="http://schemas.microsoft.com/office/powerpoint/2010/main" val="39714271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8708366" y="3946585"/>
            <a:ext cx="750498" cy="7375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extBox 3"/>
          <p:cNvSpPr txBox="1"/>
          <p:nvPr/>
        </p:nvSpPr>
        <p:spPr>
          <a:xfrm>
            <a:off x="586474" y="450294"/>
            <a:ext cx="8121893" cy="4801314"/>
          </a:xfrm>
          <a:prstGeom prst="rect">
            <a:avLst/>
          </a:prstGeom>
          <a:noFill/>
        </p:spPr>
        <p:txBody>
          <a:bodyPr wrap="square" rtlCol="0">
            <a:spAutoFit/>
          </a:bodyPr>
          <a:lstStyle/>
          <a:p>
            <a:pPr latinLnBrk="0"/>
            <a:r>
              <a:rPr lang="es-419" dirty="0">
                <a:latin typeface="Calibri" panose="020F0502020204030204" pitchFamily="34" charset="0"/>
                <a:cs typeface="Calibri" panose="020F0502020204030204" pitchFamily="34" charset="0"/>
              </a:rPr>
              <a:t> </a:t>
            </a:r>
          </a:p>
          <a:p>
            <a:pPr marL="257175" indent="-257175" latinLnBrk="0">
              <a:buFont typeface="Arial" panose="020B0604020202020204" pitchFamily="34" charset="0"/>
              <a:buChar char="•"/>
            </a:pPr>
            <a:r>
              <a:rPr lang="es-419" dirty="0">
                <a:latin typeface="Calibri" panose="020F0502020204030204" pitchFamily="34" charset="0"/>
                <a:cs typeface="Calibri" panose="020F0502020204030204" pitchFamily="34" charset="0"/>
              </a:rPr>
              <a:t>Calcomanías de espacio seguro</a:t>
            </a:r>
          </a:p>
          <a:p>
            <a:pPr marL="257175" indent="-257175" latinLnBrk="0">
              <a:buFont typeface="Arial" panose="020B0604020202020204" pitchFamily="34" charset="0"/>
              <a:buChar char="•"/>
            </a:pPr>
            <a:r>
              <a:rPr lang="es-419" dirty="0">
                <a:latin typeface="Calibri" panose="020F0502020204030204" pitchFamily="34" charset="0"/>
                <a:cs typeface="Calibri" panose="020F0502020204030204" pitchFamily="34" charset="0"/>
              </a:rPr>
              <a:t>‘Mapa de Inclusión’ (una hoja) – trabajando para hacerlo bilingüe </a:t>
            </a:r>
          </a:p>
          <a:p>
            <a:pPr marL="257175" indent="-257175" latinLnBrk="0">
              <a:buFont typeface="Arial" panose="020B0604020202020204" pitchFamily="34" charset="0"/>
              <a:buChar char="•"/>
            </a:pPr>
            <a:r>
              <a:rPr lang="es-419" dirty="0">
                <a:latin typeface="Calibri" panose="020F0502020204030204" pitchFamily="34" charset="0"/>
                <a:cs typeface="Calibri" panose="020F0502020204030204" pitchFamily="34" charset="0"/>
              </a:rPr>
              <a:t>Letreros de yarda de NSE (Napa Bastante Fuerte) – disponibles en el sitio de  dispersión de la biblioteca </a:t>
            </a:r>
          </a:p>
          <a:p>
            <a:pPr marL="257175" indent="-257175" latinLnBrk="0">
              <a:buFont typeface="Arial" panose="020B0604020202020204" pitchFamily="34" charset="0"/>
              <a:buChar char="•"/>
            </a:pPr>
            <a:r>
              <a:rPr lang="es-419" dirty="0">
                <a:latin typeface="Calibri" panose="020F0502020204030204" pitchFamily="34" charset="0"/>
                <a:cs typeface="Calibri" panose="020F0502020204030204" pitchFamily="34" charset="0"/>
              </a:rPr>
              <a:t>Botones de pronombres e inclusión</a:t>
            </a:r>
          </a:p>
          <a:p>
            <a:pPr marL="257175" indent="-257175" latinLnBrk="0">
              <a:buFont typeface="Arial" panose="020B0604020202020204" pitchFamily="34" charset="0"/>
              <a:buChar char="•"/>
            </a:pPr>
            <a:r>
              <a:rPr lang="es-419" dirty="0">
                <a:latin typeface="Calibri" panose="020F0502020204030204" pitchFamily="34" charset="0"/>
                <a:cs typeface="Calibri" panose="020F0502020204030204" pitchFamily="34" charset="0"/>
              </a:rPr>
              <a:t>Libros: ‘</a:t>
            </a:r>
            <a:r>
              <a:rPr lang="es-419" dirty="0" err="1">
                <a:latin typeface="Calibri" panose="020F0502020204030204" pitchFamily="34" charset="0"/>
                <a:cs typeface="Calibri" panose="020F0502020204030204" pitchFamily="34" charset="0"/>
              </a:rPr>
              <a:t>Allies</a:t>
            </a:r>
            <a:r>
              <a:rPr lang="es-419" dirty="0">
                <a:latin typeface="Calibri" panose="020F0502020204030204" pitchFamily="34" charset="0"/>
                <a:cs typeface="Calibri" panose="020F0502020204030204" pitchFamily="34" charset="0"/>
              </a:rPr>
              <a:t>- Real </a:t>
            </a:r>
            <a:r>
              <a:rPr lang="es-419" dirty="0" err="1">
                <a:latin typeface="Calibri" panose="020F0502020204030204" pitchFamily="34" charset="0"/>
                <a:cs typeface="Calibri" panose="020F0502020204030204" pitchFamily="34" charset="0"/>
              </a:rPr>
              <a:t>Talk</a:t>
            </a:r>
            <a:r>
              <a:rPr lang="es-419" dirty="0">
                <a:latin typeface="Calibri" panose="020F0502020204030204" pitchFamily="34" charset="0"/>
                <a:cs typeface="Calibri" panose="020F0502020204030204" pitchFamily="34" charset="0"/>
              </a:rPr>
              <a:t> </a:t>
            </a:r>
            <a:r>
              <a:rPr lang="es-419" dirty="0" err="1">
                <a:latin typeface="Calibri" panose="020F0502020204030204" pitchFamily="34" charset="0"/>
                <a:cs typeface="Calibri" panose="020F0502020204030204" pitchFamily="34" charset="0"/>
              </a:rPr>
              <a:t>About</a:t>
            </a:r>
            <a:r>
              <a:rPr lang="es-419" dirty="0">
                <a:latin typeface="Calibri" panose="020F0502020204030204" pitchFamily="34" charset="0"/>
                <a:cs typeface="Calibri" panose="020F0502020204030204" pitchFamily="34" charset="0"/>
              </a:rPr>
              <a:t> </a:t>
            </a:r>
            <a:r>
              <a:rPr lang="es-419" dirty="0" err="1">
                <a:latin typeface="Calibri" panose="020F0502020204030204" pitchFamily="34" charset="0"/>
                <a:cs typeface="Calibri" panose="020F0502020204030204" pitchFamily="34" charset="0"/>
              </a:rPr>
              <a:t>Showing</a:t>
            </a:r>
            <a:r>
              <a:rPr lang="es-419" dirty="0">
                <a:latin typeface="Calibri" panose="020F0502020204030204" pitchFamily="34" charset="0"/>
                <a:cs typeface="Calibri" panose="020F0502020204030204" pitchFamily="34" charset="0"/>
              </a:rPr>
              <a:t> Up, </a:t>
            </a:r>
            <a:r>
              <a:rPr lang="es-419" dirty="0" err="1">
                <a:latin typeface="Calibri" panose="020F0502020204030204" pitchFamily="34" charset="0"/>
                <a:cs typeface="Calibri" panose="020F0502020204030204" pitchFamily="34" charset="0"/>
              </a:rPr>
              <a:t>Screwing</a:t>
            </a:r>
            <a:r>
              <a:rPr lang="es-419" dirty="0">
                <a:latin typeface="Calibri" panose="020F0502020204030204" pitchFamily="34" charset="0"/>
                <a:cs typeface="Calibri" panose="020F0502020204030204" pitchFamily="34" charset="0"/>
              </a:rPr>
              <a:t> Up, And </a:t>
            </a:r>
            <a:r>
              <a:rPr lang="es-419" dirty="0" err="1">
                <a:latin typeface="Calibri" panose="020F0502020204030204" pitchFamily="34" charset="0"/>
                <a:cs typeface="Calibri" panose="020F0502020204030204" pitchFamily="34" charset="0"/>
              </a:rPr>
              <a:t>Trying</a:t>
            </a:r>
            <a:r>
              <a:rPr lang="es-419" dirty="0">
                <a:latin typeface="Calibri" panose="020F0502020204030204" pitchFamily="34" charset="0"/>
                <a:cs typeface="Calibri" panose="020F0502020204030204" pitchFamily="34" charset="0"/>
              </a:rPr>
              <a:t> </a:t>
            </a:r>
            <a:r>
              <a:rPr lang="es-419" dirty="0" err="1">
                <a:latin typeface="Calibri" panose="020F0502020204030204" pitchFamily="34" charset="0"/>
                <a:cs typeface="Calibri" panose="020F0502020204030204" pitchFamily="34" charset="0"/>
              </a:rPr>
              <a:t>Again</a:t>
            </a:r>
            <a:r>
              <a:rPr lang="es-419" dirty="0">
                <a:latin typeface="Calibri" panose="020F0502020204030204" pitchFamily="34" charset="0"/>
                <a:cs typeface="Calibri" panose="020F0502020204030204" pitchFamily="34" charset="0"/>
              </a:rPr>
              <a:t>’ Por </a:t>
            </a:r>
            <a:r>
              <a:rPr lang="es-419" dirty="0" err="1">
                <a:latin typeface="Calibri" panose="020F0502020204030204" pitchFamily="34" charset="0"/>
                <a:cs typeface="Calibri" panose="020F0502020204030204" pitchFamily="34" charset="0"/>
              </a:rPr>
              <a:t>Shakirah</a:t>
            </a:r>
            <a:r>
              <a:rPr lang="es-419" dirty="0">
                <a:latin typeface="Calibri" panose="020F0502020204030204" pitchFamily="34" charset="0"/>
                <a:cs typeface="Calibri" panose="020F0502020204030204" pitchFamily="34" charset="0"/>
              </a:rPr>
              <a:t> </a:t>
            </a:r>
            <a:r>
              <a:rPr lang="es-419" dirty="0" err="1">
                <a:latin typeface="Calibri" panose="020F0502020204030204" pitchFamily="34" charset="0"/>
                <a:cs typeface="Calibri" panose="020F0502020204030204" pitchFamily="34" charset="0"/>
              </a:rPr>
              <a:t>Bourne</a:t>
            </a:r>
            <a:r>
              <a:rPr lang="es-419" dirty="0">
                <a:latin typeface="Calibri" panose="020F0502020204030204" pitchFamily="34" charset="0"/>
                <a:cs typeface="Calibri" panose="020F0502020204030204" pitchFamily="34" charset="0"/>
              </a:rPr>
              <a:t> y Dana Alison Levy</a:t>
            </a:r>
          </a:p>
          <a:p>
            <a:pPr marL="257175" indent="-257175" latinLnBrk="0">
              <a:buFont typeface="Arial" panose="020B0604020202020204" pitchFamily="34" charset="0"/>
              <a:buChar char="•"/>
            </a:pPr>
            <a:r>
              <a:rPr lang="es-419" dirty="0">
                <a:latin typeface="Calibri" panose="020F0502020204030204" pitchFamily="34" charset="0"/>
                <a:cs typeface="Calibri" panose="020F0502020204030204" pitchFamily="34" charset="0"/>
              </a:rPr>
              <a:t>Bolsas</a:t>
            </a:r>
          </a:p>
          <a:p>
            <a:pPr marL="257175" indent="-257175" latinLnBrk="0">
              <a:buFont typeface="Arial" panose="020B0604020202020204" pitchFamily="34" charset="0"/>
              <a:buChar char="•"/>
            </a:pPr>
            <a:r>
              <a:rPr lang="es-419" dirty="0">
                <a:latin typeface="Calibri" panose="020F0502020204030204" pitchFamily="34" charset="0"/>
                <a:cs typeface="Calibri" panose="020F0502020204030204" pitchFamily="34" charset="0"/>
              </a:rPr>
              <a:t>T</a:t>
            </a:r>
            <a:r>
              <a:rPr lang="es-ES" dirty="0" err="1">
                <a:latin typeface="Calibri" panose="020F0502020204030204" pitchFamily="34" charset="0"/>
                <a:cs typeface="Calibri" panose="020F0502020204030204" pitchFamily="34" charset="0"/>
              </a:rPr>
              <a:t>arjetas</a:t>
            </a:r>
            <a:r>
              <a:rPr lang="es-ES" dirty="0">
                <a:latin typeface="Calibri" panose="020F0502020204030204" pitchFamily="34" charset="0"/>
                <a:cs typeface="Calibri" panose="020F0502020204030204" pitchFamily="34" charset="0"/>
              </a:rPr>
              <a:t> de </a:t>
            </a:r>
            <a:r>
              <a:rPr lang="es-419" dirty="0">
                <a:latin typeface="Calibri" panose="020F0502020204030204" pitchFamily="34" charset="0"/>
                <a:cs typeface="Calibri" panose="020F0502020204030204" pitchFamily="34" charset="0"/>
              </a:rPr>
              <a:t>‘Napa </a:t>
            </a:r>
            <a:r>
              <a:rPr lang="es-419" dirty="0" err="1">
                <a:latin typeface="Calibri" panose="020F0502020204030204" pitchFamily="34" charset="0"/>
                <a:cs typeface="Calibri" panose="020F0502020204030204" pitchFamily="34" charset="0"/>
              </a:rPr>
              <a:t>Strong</a:t>
            </a:r>
            <a:r>
              <a:rPr lang="es-419" dirty="0">
                <a:latin typeface="Calibri" panose="020F0502020204030204" pitchFamily="34" charset="0"/>
                <a:cs typeface="Calibri" panose="020F0502020204030204" pitchFamily="34" charset="0"/>
              </a:rPr>
              <a:t> </a:t>
            </a:r>
            <a:r>
              <a:rPr lang="es-419" dirty="0" err="1">
                <a:latin typeface="Calibri" panose="020F0502020204030204" pitchFamily="34" charset="0"/>
                <a:cs typeface="Calibri" panose="020F0502020204030204" pitchFamily="34" charset="0"/>
              </a:rPr>
              <a:t>Enough</a:t>
            </a:r>
            <a:r>
              <a:rPr lang="es-419" dirty="0">
                <a:latin typeface="Calibri" panose="020F0502020204030204" pitchFamily="34" charset="0"/>
                <a:cs typeface="Calibri" panose="020F0502020204030204" pitchFamily="34" charset="0"/>
              </a:rPr>
              <a:t>’ (Napa Bastante Fuerte)</a:t>
            </a:r>
            <a:r>
              <a:rPr lang="es-ES" dirty="0">
                <a:latin typeface="Calibri" panose="020F0502020204030204" pitchFamily="34" charset="0"/>
                <a:cs typeface="Calibri" panose="020F0502020204030204" pitchFamily="34" charset="0"/>
              </a:rPr>
              <a:t> y tarjetas de compromiso</a:t>
            </a:r>
            <a:endParaRPr lang="es-419" dirty="0">
              <a:latin typeface="Calibri" panose="020F0502020204030204" pitchFamily="34" charset="0"/>
              <a:cs typeface="Calibri" panose="020F0502020204030204" pitchFamily="34" charset="0"/>
            </a:endParaRPr>
          </a:p>
          <a:p>
            <a:pPr marL="257175" indent="-257175" latinLnBrk="0">
              <a:buFont typeface="Arial" panose="020B0604020202020204" pitchFamily="34" charset="0"/>
              <a:buChar char="•"/>
            </a:pPr>
            <a:r>
              <a:rPr lang="es-419" dirty="0">
                <a:latin typeface="Calibri" panose="020F0502020204030204" pitchFamily="34" charset="0"/>
                <a:cs typeface="Calibri" panose="020F0502020204030204" pitchFamily="34" charset="0"/>
              </a:rPr>
              <a:t>Listas de libros para leer </a:t>
            </a:r>
          </a:p>
          <a:p>
            <a:pPr marL="257175" indent="-257175" latinLnBrk="0">
              <a:buFont typeface="Arial" panose="020B0604020202020204" pitchFamily="34" charset="0"/>
              <a:buChar char="•"/>
            </a:pPr>
            <a:r>
              <a:rPr lang="es-419" dirty="0">
                <a:latin typeface="Calibri" panose="020F0502020204030204" pitchFamily="34" charset="0"/>
                <a:cs typeface="Calibri" panose="020F0502020204030204" pitchFamily="34" charset="0"/>
              </a:rPr>
              <a:t>Calendario de eventos del Mes del Orgullo</a:t>
            </a:r>
          </a:p>
          <a:p>
            <a:pPr marL="257175" indent="-257175" latinLnBrk="0">
              <a:buFont typeface="Arial" panose="020B0604020202020204" pitchFamily="34" charset="0"/>
              <a:buChar char="•"/>
            </a:pPr>
            <a:r>
              <a:rPr lang="es-419" dirty="0">
                <a:latin typeface="Calibri" panose="020F0502020204030204" pitchFamily="34" charset="0"/>
                <a:cs typeface="Calibri" panose="020F0502020204030204" pitchFamily="34" charset="0"/>
              </a:rPr>
              <a:t>Otros listas de recursos/folletos de LGBTQ </a:t>
            </a:r>
            <a:r>
              <a:rPr lang="es-419" dirty="0" err="1">
                <a:latin typeface="Calibri" panose="020F0502020204030204" pitchFamily="34" charset="0"/>
                <a:cs typeface="Calibri" panose="020F0502020204030204" pitchFamily="34" charset="0"/>
              </a:rPr>
              <a:t>Connections</a:t>
            </a:r>
            <a:endParaRPr lang="es-419" dirty="0">
              <a:latin typeface="Calibri" panose="020F0502020204030204" pitchFamily="34" charset="0"/>
              <a:cs typeface="Calibri" panose="020F0502020204030204" pitchFamily="34" charset="0"/>
            </a:endParaRPr>
          </a:p>
          <a:p>
            <a:pPr marL="257175" indent="-257175" latinLnBrk="0">
              <a:buFont typeface="Arial" panose="020B0604020202020204" pitchFamily="34" charset="0"/>
              <a:buChar char="•"/>
            </a:pPr>
            <a:r>
              <a:rPr lang="es-419" dirty="0">
                <a:latin typeface="Calibri" panose="020F0502020204030204" pitchFamily="34" charset="0"/>
                <a:cs typeface="Calibri" panose="020F0502020204030204" pitchFamily="34" charset="0"/>
              </a:rPr>
              <a:t>Tarjeta para comentarios </a:t>
            </a:r>
          </a:p>
          <a:p>
            <a:pPr defTabSz="914378" latinLnBrk="0"/>
            <a:endParaRPr lang="es-419" dirty="0">
              <a:solidFill>
                <a:prstClr val="black"/>
              </a:solidFill>
              <a:latin typeface="Calibri" panose="020F0502020204030204" pitchFamily="34" charset="0"/>
              <a:cs typeface="Calibri" panose="020F0502020204030204" pitchFamily="34" charset="0"/>
            </a:endParaRPr>
          </a:p>
          <a:p>
            <a:pPr defTabSz="914378" latinLnBrk="0"/>
            <a:endParaRPr lang="es-419" dirty="0">
              <a:solidFill>
                <a:srgbClr val="5B9BD5"/>
              </a:solidFill>
              <a:latin typeface="Calibri" panose="020F0502020204030204" pitchFamily="34" charset="0"/>
              <a:cs typeface="Calibri" panose="020F0502020204030204" pitchFamily="34" charset="0"/>
            </a:endParaRPr>
          </a:p>
        </p:txBody>
      </p:sp>
      <p:sp>
        <p:nvSpPr>
          <p:cNvPr id="5" name="TextBox 4"/>
          <p:cNvSpPr txBox="1"/>
          <p:nvPr/>
        </p:nvSpPr>
        <p:spPr>
          <a:xfrm>
            <a:off x="106308" y="83112"/>
            <a:ext cx="5536644" cy="507831"/>
          </a:xfrm>
          <a:prstGeom prst="rect">
            <a:avLst/>
          </a:prstGeom>
          <a:noFill/>
        </p:spPr>
        <p:txBody>
          <a:bodyPr wrap="none" rtlCol="0">
            <a:spAutoFit/>
          </a:bodyPr>
          <a:lstStyle/>
          <a:p>
            <a:r>
              <a:rPr lang="es-419" sz="2700" b="1" dirty="0">
                <a:solidFill>
                  <a:schemeClr val="accent1"/>
                </a:solidFill>
                <a:latin typeface="Corbel" panose="020B0503020204020204" pitchFamily="34" charset="0"/>
              </a:rPr>
              <a:t>Contenido del Kit de Espacio Seguro</a:t>
            </a:r>
          </a:p>
        </p:txBody>
      </p:sp>
    </p:spTree>
    <p:extLst>
      <p:ext uri="{BB962C8B-B14F-4D97-AF65-F5344CB8AC3E}">
        <p14:creationId xmlns:p14="http://schemas.microsoft.com/office/powerpoint/2010/main" val="30184225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88944" y="144026"/>
            <a:ext cx="2684417" cy="2684417"/>
          </a:xfrm>
          <a:prstGeom prst="rect">
            <a:avLst/>
          </a:prstGeom>
        </p:spPr>
      </p:pic>
      <p:sp>
        <p:nvSpPr>
          <p:cNvPr id="3" name="Oval 2"/>
          <p:cNvSpPr/>
          <p:nvPr/>
        </p:nvSpPr>
        <p:spPr>
          <a:xfrm>
            <a:off x="8708366" y="3946585"/>
            <a:ext cx="750498" cy="7375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251926" y="4492690"/>
            <a:ext cx="3918857" cy="1914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p:cNvPicPr>
            <a:picLocks noChangeAspect="1"/>
          </p:cNvPicPr>
          <p:nvPr/>
        </p:nvPicPr>
        <p:blipFill>
          <a:blip r:embed="rId4"/>
          <a:stretch>
            <a:fillRect/>
          </a:stretch>
        </p:blipFill>
        <p:spPr>
          <a:xfrm>
            <a:off x="119329" y="3005737"/>
            <a:ext cx="3009704" cy="2008969"/>
          </a:xfrm>
          <a:prstGeom prst="rect">
            <a:avLst/>
          </a:prstGeom>
        </p:spPr>
      </p:pic>
      <p:pic>
        <p:nvPicPr>
          <p:cNvPr id="1026" name="Picture 2" descr="Bulk pack of pronoun pins 1 inch/25mm  your choice of imag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76550" y="384410"/>
            <a:ext cx="3116104" cy="420400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a:stretch>
            <a:fillRect/>
          </a:stretch>
        </p:blipFill>
        <p:spPr>
          <a:xfrm>
            <a:off x="3334869" y="810699"/>
            <a:ext cx="2335844" cy="3535049"/>
          </a:xfrm>
          <a:prstGeom prst="rect">
            <a:avLst/>
          </a:prstGeom>
        </p:spPr>
      </p:pic>
    </p:spTree>
    <p:extLst>
      <p:ext uri="{BB962C8B-B14F-4D97-AF65-F5344CB8AC3E}">
        <p14:creationId xmlns:p14="http://schemas.microsoft.com/office/powerpoint/2010/main" val="2917541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51920" y="3003798"/>
            <a:ext cx="4824536" cy="1584176"/>
          </a:xfrm>
          <a:prstGeom prst="rect">
            <a:avLst/>
          </a:prstGeom>
          <a:noFill/>
        </p:spPr>
        <p:txBody>
          <a:bodyPr wrap="square" rtlCol="0">
            <a:spAutoFit/>
          </a:bodyPr>
          <a:lstStyle/>
          <a:p>
            <a:endParaRPr lang="en-US" dirty="0"/>
          </a:p>
        </p:txBody>
      </p:sp>
      <p:sp>
        <p:nvSpPr>
          <p:cNvPr id="3" name="TextBox 2"/>
          <p:cNvSpPr txBox="1"/>
          <p:nvPr/>
        </p:nvSpPr>
        <p:spPr>
          <a:xfrm>
            <a:off x="323528" y="843558"/>
            <a:ext cx="8352928" cy="4124206"/>
          </a:xfrm>
          <a:prstGeom prst="rect">
            <a:avLst/>
          </a:prstGeom>
          <a:noFill/>
        </p:spPr>
        <p:txBody>
          <a:bodyPr wrap="square" rtlCol="0">
            <a:spAutoFit/>
          </a:bodyPr>
          <a:lstStyle/>
          <a:p>
            <a:r>
              <a:rPr lang="en-US" sz="2000" b="1" dirty="0"/>
              <a:t>We would like to begin today by acknowledging that we gather as Live </a:t>
            </a:r>
          </a:p>
          <a:p>
            <a:r>
              <a:rPr lang="en-US" sz="2000" b="1" dirty="0"/>
              <a:t>Healthy Napa County on the ancestral and unceded territory of the </a:t>
            </a:r>
          </a:p>
          <a:p>
            <a:r>
              <a:rPr lang="en-US" sz="2000" b="1" dirty="0"/>
              <a:t>Patwin, Onosatis, Miwok and Pomo Peoples past and present, and honor with gratitude the land itself and the people who have stewarded it </a:t>
            </a:r>
          </a:p>
          <a:p>
            <a:r>
              <a:rPr lang="en-US" sz="2000" b="1" dirty="0"/>
              <a:t>throughout the generations. </a:t>
            </a:r>
          </a:p>
          <a:p>
            <a:endParaRPr lang="en-US" sz="2000" b="1" dirty="0"/>
          </a:p>
          <a:p>
            <a:r>
              <a:rPr lang="es-ES" sz="2000" b="1" dirty="0">
                <a:solidFill>
                  <a:prstClr val="black"/>
                </a:solidFill>
              </a:rPr>
              <a:t>Queremos comenzar hoy reconociendo que nos reunimos como Vive </a:t>
            </a:r>
          </a:p>
          <a:p>
            <a:r>
              <a:rPr lang="es-ES" sz="2000" b="1" dirty="0">
                <a:solidFill>
                  <a:prstClr val="black"/>
                </a:solidFill>
              </a:rPr>
              <a:t>Saludable Condado de Napa en el Territorio ancestral e incesante de los </a:t>
            </a:r>
          </a:p>
          <a:p>
            <a:r>
              <a:rPr lang="es-ES" sz="2000" b="1" dirty="0">
                <a:solidFill>
                  <a:prstClr val="black"/>
                </a:solidFill>
              </a:rPr>
              <a:t>pueblos Patwin, Onosatis, </a:t>
            </a:r>
            <a:r>
              <a:rPr lang="es-ES" sz="2000" b="1" dirty="0" err="1">
                <a:solidFill>
                  <a:prstClr val="black"/>
                </a:solidFill>
              </a:rPr>
              <a:t>Miwok</a:t>
            </a:r>
            <a:r>
              <a:rPr lang="es-ES" sz="2000" b="1" dirty="0">
                <a:solidFill>
                  <a:prstClr val="black"/>
                </a:solidFill>
              </a:rPr>
              <a:t> y Pomo pasados ​​y presentes,  y honrar </a:t>
            </a:r>
          </a:p>
          <a:p>
            <a:r>
              <a:rPr lang="es-ES" sz="2000" b="1" dirty="0">
                <a:solidFill>
                  <a:prstClr val="black"/>
                </a:solidFill>
              </a:rPr>
              <a:t>con gratitud a la tierra misma y a  las  personas que la han administrado a </a:t>
            </a:r>
          </a:p>
          <a:p>
            <a:r>
              <a:rPr lang="es-ES" sz="2000" b="1" dirty="0">
                <a:solidFill>
                  <a:prstClr val="black"/>
                </a:solidFill>
              </a:rPr>
              <a:t>lo largo de las generaciones.</a:t>
            </a:r>
            <a:endParaRPr lang="en-US" sz="2000" dirty="0">
              <a:solidFill>
                <a:prstClr val="black"/>
              </a:solidFill>
            </a:endParaRPr>
          </a:p>
          <a:p>
            <a:endParaRPr lang="en-US" sz="2400" dirty="0"/>
          </a:p>
          <a:p>
            <a:endParaRPr lang="en-US" dirty="0"/>
          </a:p>
        </p:txBody>
      </p:sp>
    </p:spTree>
    <p:extLst>
      <p:ext uri="{BB962C8B-B14F-4D97-AF65-F5344CB8AC3E}">
        <p14:creationId xmlns:p14="http://schemas.microsoft.com/office/powerpoint/2010/main" val="37105751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en minutes icon. A black ten minutes ico royalty free illustr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915566"/>
            <a:ext cx="3240360" cy="324036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95536" y="1563638"/>
            <a:ext cx="4752528" cy="1569660"/>
          </a:xfrm>
          <a:prstGeom prst="rect">
            <a:avLst/>
          </a:prstGeom>
        </p:spPr>
        <p:txBody>
          <a:bodyPr wrap="square">
            <a:spAutoFit/>
          </a:bodyPr>
          <a:lstStyle/>
          <a:p>
            <a:r>
              <a:rPr lang="en-US" sz="4800" i="1" cap="all" dirty="0">
                <a:solidFill>
                  <a:srgbClr val="5B9BD5"/>
                </a:solidFill>
                <a:latin typeface="Century Schoolbook" panose="02040604050505020304"/>
                <a:ea typeface="+mj-ea"/>
                <a:cs typeface="+mj-cs"/>
              </a:rPr>
              <a:t>Break/</a:t>
            </a:r>
          </a:p>
          <a:p>
            <a:r>
              <a:rPr lang="en-US" sz="4800" i="1" cap="all" dirty="0" err="1">
                <a:solidFill>
                  <a:srgbClr val="5B9BD5"/>
                </a:solidFill>
                <a:latin typeface="Century Schoolbook" panose="02040604050505020304"/>
                <a:ea typeface="+mj-ea"/>
                <a:cs typeface="+mj-cs"/>
              </a:rPr>
              <a:t>descanso</a:t>
            </a:r>
            <a:endParaRPr lang="en-US" sz="4800" dirty="0"/>
          </a:p>
        </p:txBody>
      </p:sp>
    </p:spTree>
    <p:extLst>
      <p:ext uri="{BB962C8B-B14F-4D97-AF65-F5344CB8AC3E}">
        <p14:creationId xmlns:p14="http://schemas.microsoft.com/office/powerpoint/2010/main" val="20036979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51920" y="3003798"/>
            <a:ext cx="4824536" cy="1584176"/>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4" name="TextBox 3"/>
          <p:cNvSpPr txBox="1"/>
          <p:nvPr/>
        </p:nvSpPr>
        <p:spPr>
          <a:xfrm>
            <a:off x="179512" y="570427"/>
            <a:ext cx="8163202" cy="954107"/>
          </a:xfrm>
          <a:prstGeom prst="rect">
            <a:avLst/>
          </a:prstGeom>
          <a:noFill/>
        </p:spPr>
        <p:txBody>
          <a:bodyPr wrap="square" rtlCol="0">
            <a:spAutoFit/>
          </a:bodyPr>
          <a:lstStyle/>
          <a:p>
            <a:r>
              <a:rPr lang="es-419" sz="2800" dirty="0">
                <a:solidFill>
                  <a:schemeClr val="accent1"/>
                </a:solidFill>
              </a:rPr>
              <a:t>Data Collection links are now available, and we need </a:t>
            </a:r>
          </a:p>
          <a:p>
            <a:r>
              <a:rPr lang="es-419" sz="2800" dirty="0">
                <a:solidFill>
                  <a:schemeClr val="accent1"/>
                </a:solidFill>
              </a:rPr>
              <a:t>your feedback!</a:t>
            </a:r>
          </a:p>
        </p:txBody>
      </p:sp>
      <p:sp>
        <p:nvSpPr>
          <p:cNvPr id="7" name="TextBox 6"/>
          <p:cNvSpPr txBox="1"/>
          <p:nvPr/>
        </p:nvSpPr>
        <p:spPr>
          <a:xfrm>
            <a:off x="534792" y="1699586"/>
            <a:ext cx="8109912" cy="1384995"/>
          </a:xfrm>
          <a:prstGeom prst="rect">
            <a:avLst/>
          </a:prstGeom>
          <a:noFill/>
        </p:spPr>
        <p:txBody>
          <a:bodyPr wrap="none" rtlCol="0">
            <a:spAutoFit/>
          </a:bodyPr>
          <a:lstStyle/>
          <a:p>
            <a:pPr marL="457200" indent="-457200">
              <a:buFont typeface="Arial" panose="020B0604020202020204" pitchFamily="34" charset="0"/>
              <a:buChar char="•"/>
            </a:pPr>
            <a:r>
              <a:rPr lang="en-US" sz="2800" dirty="0">
                <a:solidFill>
                  <a:schemeClr val="accent1"/>
                </a:solidFill>
              </a:rPr>
              <a:t>Community Data Input Form: Group Interviews</a:t>
            </a:r>
          </a:p>
          <a:p>
            <a:pPr marL="457200" indent="-457200">
              <a:buFont typeface="Arial" panose="020B0604020202020204" pitchFamily="34" charset="0"/>
              <a:buChar char="•"/>
            </a:pPr>
            <a:r>
              <a:rPr lang="en-US" sz="2800" dirty="0">
                <a:solidFill>
                  <a:schemeClr val="accent1"/>
                </a:solidFill>
              </a:rPr>
              <a:t>Community Data Input Form: Individual Interviews</a:t>
            </a:r>
          </a:p>
          <a:p>
            <a:pPr marL="457200" indent="-457200">
              <a:buFont typeface="Arial" panose="020B0604020202020204" pitchFamily="34" charset="0"/>
              <a:buChar char="•"/>
            </a:pPr>
            <a:r>
              <a:rPr lang="en-US" sz="2800" dirty="0">
                <a:solidFill>
                  <a:schemeClr val="accent1"/>
                </a:solidFill>
              </a:rPr>
              <a:t>Respect and Social Inclusion Data Collection</a:t>
            </a:r>
          </a:p>
        </p:txBody>
      </p:sp>
      <p:sp>
        <p:nvSpPr>
          <p:cNvPr id="8" name="TextBox 7"/>
          <p:cNvSpPr txBox="1"/>
          <p:nvPr/>
        </p:nvSpPr>
        <p:spPr>
          <a:xfrm>
            <a:off x="179512" y="3435846"/>
            <a:ext cx="8820472" cy="954107"/>
          </a:xfrm>
          <a:prstGeom prst="rect">
            <a:avLst/>
          </a:prstGeom>
          <a:noFill/>
        </p:spPr>
        <p:txBody>
          <a:bodyPr wrap="square" rtlCol="0">
            <a:spAutoFit/>
          </a:bodyPr>
          <a:lstStyle/>
          <a:p>
            <a:r>
              <a:rPr lang="es-419" sz="2800" dirty="0">
                <a:solidFill>
                  <a:schemeClr val="accent1"/>
                </a:solidFill>
              </a:rPr>
              <a:t>These links are prototypes and we want to increase their </a:t>
            </a:r>
          </a:p>
          <a:p>
            <a:r>
              <a:rPr lang="es-419" sz="2800" dirty="0">
                <a:solidFill>
                  <a:schemeClr val="accent1"/>
                </a:solidFill>
              </a:rPr>
              <a:t>usability before we launch them countywide.</a:t>
            </a:r>
          </a:p>
        </p:txBody>
      </p:sp>
    </p:spTree>
    <p:extLst>
      <p:ext uri="{BB962C8B-B14F-4D97-AF65-F5344CB8AC3E}">
        <p14:creationId xmlns:p14="http://schemas.microsoft.com/office/powerpoint/2010/main" val="18882854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51920" y="3003798"/>
            <a:ext cx="4824536" cy="1584176"/>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4" name="TextBox 3"/>
          <p:cNvSpPr txBox="1"/>
          <p:nvPr/>
        </p:nvSpPr>
        <p:spPr>
          <a:xfrm>
            <a:off x="179512" y="570427"/>
            <a:ext cx="8163202" cy="830997"/>
          </a:xfrm>
          <a:prstGeom prst="rect">
            <a:avLst/>
          </a:prstGeom>
          <a:noFill/>
        </p:spPr>
        <p:txBody>
          <a:bodyPr wrap="square" rtlCol="0">
            <a:spAutoFit/>
          </a:bodyPr>
          <a:lstStyle/>
          <a:p>
            <a:pPr latinLnBrk="0"/>
            <a:r>
              <a:rPr lang="es-419" sz="2400" dirty="0">
                <a:solidFill>
                  <a:schemeClr val="accent1"/>
                </a:solidFill>
              </a:rPr>
              <a:t>Los enlaces de colección de datos están disponibles, ¡y necesitamos sus comentarios! </a:t>
            </a:r>
          </a:p>
        </p:txBody>
      </p:sp>
      <p:sp>
        <p:nvSpPr>
          <p:cNvPr id="7" name="TextBox 6"/>
          <p:cNvSpPr txBox="1"/>
          <p:nvPr/>
        </p:nvSpPr>
        <p:spPr>
          <a:xfrm>
            <a:off x="543442" y="1602254"/>
            <a:ext cx="8141664" cy="1938992"/>
          </a:xfrm>
          <a:prstGeom prst="rect">
            <a:avLst/>
          </a:prstGeom>
          <a:noFill/>
        </p:spPr>
        <p:txBody>
          <a:bodyPr wrap="square" rtlCol="0">
            <a:spAutoFit/>
          </a:bodyPr>
          <a:lstStyle/>
          <a:p>
            <a:pPr marL="457200" indent="-457200" latinLnBrk="0">
              <a:buFont typeface="Arial" panose="020B0604020202020204" pitchFamily="34" charset="0"/>
              <a:buChar char="•"/>
            </a:pPr>
            <a:r>
              <a:rPr lang="es-ES" sz="2400" dirty="0">
                <a:solidFill>
                  <a:schemeClr val="accent1"/>
                </a:solidFill>
              </a:rPr>
              <a:t>Registro de Datos de la Comunidad: Entrevistas de Grupos  </a:t>
            </a:r>
          </a:p>
          <a:p>
            <a:pPr marL="457200" indent="-457200" latinLnBrk="0">
              <a:buFont typeface="Arial" panose="020B0604020202020204" pitchFamily="34" charset="0"/>
              <a:buChar char="•"/>
            </a:pPr>
            <a:r>
              <a:rPr lang="es-ES" sz="2400" dirty="0">
                <a:solidFill>
                  <a:schemeClr val="accent1"/>
                </a:solidFill>
              </a:rPr>
              <a:t>Registro de Datos de la Comunidad: Entrevistas Individuales</a:t>
            </a:r>
          </a:p>
          <a:p>
            <a:pPr marL="457200" indent="-457200" latinLnBrk="0">
              <a:buFont typeface="Arial" panose="020B0604020202020204" pitchFamily="34" charset="0"/>
              <a:buChar char="•"/>
            </a:pPr>
            <a:r>
              <a:rPr lang="es-ES" sz="2400" dirty="0">
                <a:solidFill>
                  <a:schemeClr val="accent1"/>
                </a:solidFill>
              </a:rPr>
              <a:t>Colección de Datos sobre el Dominio del Respeto e Inclusión Social (RSI)</a:t>
            </a:r>
          </a:p>
        </p:txBody>
      </p:sp>
      <p:sp>
        <p:nvSpPr>
          <p:cNvPr id="8" name="TextBox 7"/>
          <p:cNvSpPr txBox="1"/>
          <p:nvPr/>
        </p:nvSpPr>
        <p:spPr>
          <a:xfrm>
            <a:off x="161764" y="3626460"/>
            <a:ext cx="8820472" cy="830997"/>
          </a:xfrm>
          <a:prstGeom prst="rect">
            <a:avLst/>
          </a:prstGeom>
          <a:noFill/>
        </p:spPr>
        <p:txBody>
          <a:bodyPr wrap="square" rtlCol="0">
            <a:spAutoFit/>
          </a:bodyPr>
          <a:lstStyle/>
          <a:p>
            <a:pPr latinLnBrk="0"/>
            <a:r>
              <a:rPr lang="es-419" sz="2400" dirty="0">
                <a:solidFill>
                  <a:schemeClr val="accent1"/>
                </a:solidFill>
              </a:rPr>
              <a:t>Estos enlaces son modelos y queremos aumentar su utilidad antes de presentarlos en todo el condado. </a:t>
            </a:r>
          </a:p>
        </p:txBody>
      </p:sp>
    </p:spTree>
    <p:extLst>
      <p:ext uri="{BB962C8B-B14F-4D97-AF65-F5344CB8AC3E}">
        <p14:creationId xmlns:p14="http://schemas.microsoft.com/office/powerpoint/2010/main" val="33043106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5707" y="267494"/>
            <a:ext cx="8988301" cy="4638523"/>
          </a:xfrm>
          <a:prstGeom prst="rect">
            <a:avLst/>
          </a:prstGeom>
        </p:spPr>
      </p:pic>
    </p:spTree>
    <p:extLst>
      <p:ext uri="{BB962C8B-B14F-4D97-AF65-F5344CB8AC3E}">
        <p14:creationId xmlns:p14="http://schemas.microsoft.com/office/powerpoint/2010/main" val="29757586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76234"/>
            <a:ext cx="8136904" cy="4771850"/>
          </a:xfrm>
          <a:prstGeom prst="rect">
            <a:avLst/>
          </a:prstGeom>
        </p:spPr>
      </p:pic>
    </p:spTree>
    <p:extLst>
      <p:ext uri="{BB962C8B-B14F-4D97-AF65-F5344CB8AC3E}">
        <p14:creationId xmlns:p14="http://schemas.microsoft.com/office/powerpoint/2010/main" val="36307076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9512" y="34412"/>
            <a:ext cx="8749045" cy="669414"/>
          </a:xfrm>
          <a:prstGeom prst="rect">
            <a:avLst/>
          </a:prstGeom>
          <a:no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3750" b="0" i="1" u="none" strike="noStrike" kern="1200" cap="none" spc="0" normalizeH="0" baseline="0" noProof="0" dirty="0">
                <a:ln>
                  <a:noFill/>
                </a:ln>
                <a:solidFill>
                  <a:prstClr val="white"/>
                </a:solidFill>
                <a:effectLst/>
                <a:uLnTx/>
                <a:uFillTx/>
                <a:latin typeface="Corbel" panose="020B0503020204020204"/>
                <a:ea typeface="+mn-ea"/>
                <a:cs typeface="+mn-cs"/>
              </a:rPr>
              <a:t>Community Health Assessment</a:t>
            </a:r>
            <a:r>
              <a:rPr kumimoji="0" lang="en-US" sz="3750" b="0" i="1" u="none" strike="noStrike" kern="1200" cap="none" spc="0" normalizeH="0" noProof="0" dirty="0">
                <a:ln>
                  <a:noFill/>
                </a:ln>
                <a:solidFill>
                  <a:prstClr val="white"/>
                </a:solidFill>
                <a:effectLst/>
                <a:uLnTx/>
                <a:uFillTx/>
                <a:latin typeface="Corbel" panose="020B0503020204020204"/>
                <a:ea typeface="+mn-ea"/>
                <a:cs typeface="+mn-cs"/>
              </a:rPr>
              <a:t> Survey</a:t>
            </a:r>
            <a:r>
              <a:rPr kumimoji="0" lang="en-US" sz="3750" b="0" i="1" u="none" strike="noStrike" kern="1200" cap="none" spc="0" normalizeH="0" baseline="0" noProof="0" dirty="0">
                <a:ln>
                  <a:noFill/>
                </a:ln>
                <a:solidFill>
                  <a:prstClr val="white"/>
                </a:solidFill>
                <a:effectLst/>
                <a:uLnTx/>
                <a:uFillTx/>
                <a:latin typeface="Corbel" panose="020B0503020204020204"/>
                <a:ea typeface="+mn-ea"/>
                <a:cs typeface="+mn-cs"/>
              </a:rPr>
              <a:t>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7805" y="1211076"/>
            <a:ext cx="6092457" cy="2637452"/>
          </a:xfrm>
          <a:prstGeom prst="rect">
            <a:avLst/>
          </a:prstGeom>
        </p:spPr>
      </p:pic>
      <p:sp>
        <p:nvSpPr>
          <p:cNvPr id="7" name="TextBox 6"/>
          <p:cNvSpPr txBox="1"/>
          <p:nvPr/>
        </p:nvSpPr>
        <p:spPr>
          <a:xfrm>
            <a:off x="611560" y="4355779"/>
            <a:ext cx="8137164" cy="338554"/>
          </a:xfrm>
          <a:prstGeom prst="rect">
            <a:avLst/>
          </a:prstGeom>
          <a:noFill/>
        </p:spPr>
        <p:txBody>
          <a:bodyPr wrap="none" rtlCol="0">
            <a:spAutoFit/>
          </a:bodyPr>
          <a:lstStyle/>
          <a:p>
            <a:r>
              <a:rPr lang="en-US" sz="1600" dirty="0">
                <a:hlinkClick r:id="rId4"/>
              </a:rPr>
              <a:t>https://insight.livestories.com/s/v2/cha-homepage/9caa1d21-346b-4095-bb95-e3adee664960/</a:t>
            </a:r>
            <a:endParaRPr lang="en-US" sz="1600" dirty="0"/>
          </a:p>
        </p:txBody>
      </p:sp>
    </p:spTree>
    <p:extLst>
      <p:ext uri="{BB962C8B-B14F-4D97-AF65-F5344CB8AC3E}">
        <p14:creationId xmlns:p14="http://schemas.microsoft.com/office/powerpoint/2010/main" val="17431774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9512" y="34412"/>
            <a:ext cx="8749045" cy="1246495"/>
          </a:xfrm>
          <a:prstGeom prst="rect">
            <a:avLst/>
          </a:prstGeom>
          <a:no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s-ES" sz="3750" b="0" i="1" u="none" strike="noStrike" kern="1200" cap="none" spc="0" normalizeH="0" baseline="0" noProof="0" dirty="0">
                <a:ln>
                  <a:noFill/>
                </a:ln>
                <a:solidFill>
                  <a:prstClr val="white"/>
                </a:solidFill>
                <a:effectLst/>
                <a:uLnTx/>
                <a:uFillTx/>
                <a:latin typeface="Corbel" panose="020B0503020204020204"/>
                <a:ea typeface="+mn-ea"/>
                <a:cs typeface="+mn-cs"/>
              </a:rPr>
              <a:t>Evaluación de la Salud Comunitaria</a:t>
            </a:r>
            <a:r>
              <a:rPr kumimoji="0" lang="en-US" sz="3750" b="0" i="1" u="none" strike="noStrike" kern="1200" cap="none" spc="0" normalizeH="0" baseline="0" noProof="0" dirty="0">
                <a:ln>
                  <a:noFill/>
                </a:ln>
                <a:solidFill>
                  <a:prstClr val="white"/>
                </a:solidFill>
                <a:effectLst/>
                <a:uLnTx/>
                <a:uFillTx/>
                <a:latin typeface="Corbel" panose="020B0503020204020204"/>
                <a:ea typeface="+mn-ea"/>
                <a:cs typeface="+mn-cs"/>
              </a:rPr>
              <a:t>: </a:t>
            </a:r>
          </a:p>
          <a:p>
            <a:pPr lvl="0" algn="ctr">
              <a:defRPr/>
            </a:pPr>
            <a:endParaRPr kumimoji="0" lang="es-419" sz="3750" b="0" i="1" u="none" strike="noStrike" kern="1200" cap="none" spc="0" normalizeH="0" baseline="0" dirty="0">
              <a:ln>
                <a:noFill/>
              </a:ln>
              <a:solidFill>
                <a:prstClr val="white"/>
              </a:solidFill>
              <a:effectLst/>
              <a:uLnTx/>
              <a:uFillTx/>
              <a:latin typeface="Corbel" panose="020B0503020204020204"/>
              <a:ea typeface="+mn-ea"/>
              <a:cs typeface="+mn-cs"/>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7805" y="1289063"/>
            <a:ext cx="6092457" cy="2637452"/>
          </a:xfrm>
          <a:prstGeom prst="rect">
            <a:avLst/>
          </a:prstGeom>
        </p:spPr>
      </p:pic>
      <p:sp>
        <p:nvSpPr>
          <p:cNvPr id="7" name="TextBox 6"/>
          <p:cNvSpPr txBox="1"/>
          <p:nvPr/>
        </p:nvSpPr>
        <p:spPr>
          <a:xfrm>
            <a:off x="611560" y="4355779"/>
            <a:ext cx="8137164" cy="338554"/>
          </a:xfrm>
          <a:prstGeom prst="rect">
            <a:avLst/>
          </a:prstGeom>
          <a:noFill/>
        </p:spPr>
        <p:txBody>
          <a:bodyPr wrap="none" rtlCol="0">
            <a:spAutoFit/>
          </a:bodyPr>
          <a:lstStyle/>
          <a:p>
            <a:r>
              <a:rPr lang="en-US" sz="1600" dirty="0">
                <a:hlinkClick r:id="rId4"/>
              </a:rPr>
              <a:t>https://insight.livestories.com/s/v2/cha-homepage/9caa1d21-346b-4095-bb95-e3adee664960/</a:t>
            </a:r>
            <a:endParaRPr lang="en-US" sz="1600" dirty="0"/>
          </a:p>
        </p:txBody>
      </p:sp>
    </p:spTree>
    <p:extLst>
      <p:ext uri="{BB962C8B-B14F-4D97-AF65-F5344CB8AC3E}">
        <p14:creationId xmlns:p14="http://schemas.microsoft.com/office/powerpoint/2010/main" val="11232009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4294967295"/>
          </p:nvPr>
        </p:nvSpPr>
        <p:spPr>
          <a:xfrm>
            <a:off x="826232" y="1712416"/>
            <a:ext cx="7472486" cy="1728192"/>
          </a:xfrm>
          <a:prstGeom prst="rect">
            <a:avLst/>
          </a:prstGeom>
        </p:spPr>
        <p:txBody>
          <a:bodyPr>
            <a:noAutofit/>
          </a:bodyPr>
          <a:lstStyle/>
          <a:p>
            <a:pPr marL="0" indent="0" algn="ctr">
              <a:buNone/>
            </a:pPr>
            <a:r>
              <a:rPr lang="en-US" sz="5400" dirty="0">
                <a:solidFill>
                  <a:schemeClr val="accent1"/>
                </a:solidFill>
              </a:rPr>
              <a:t>Questions? ¿Preguntas?</a:t>
            </a:r>
          </a:p>
          <a:p>
            <a:pPr marL="0" indent="0" algn="ctr">
              <a:buNone/>
            </a:pPr>
            <a:endParaRPr lang="en-US" sz="5400" dirty="0">
              <a:solidFill>
                <a:schemeClr val="accent1"/>
              </a:solidFill>
            </a:endParaRPr>
          </a:p>
        </p:txBody>
      </p:sp>
      <p:pic>
        <p:nvPicPr>
          <p:cNvPr id="1026" name="Picture 2" descr="C:\Users\jhenn\AppData\Local\Microsoft\Windows\Temporary Internet Files\Content.IE5\9FJJMUFD\blockpag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475" y="256698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LHNC Logo Bilingual"/>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5536" y="3795886"/>
            <a:ext cx="2160240" cy="83575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42002134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1979712" y="4371950"/>
            <a:ext cx="5275772" cy="529766"/>
          </a:xfrm>
          <a:prstGeom prst="rect">
            <a:avLst/>
          </a:prstGeom>
        </p:spPr>
        <p:txBody>
          <a:bodyPr>
            <a:normAutofit lnSpcReduction="10000"/>
          </a:bodyPr>
          <a:lstStyle/>
          <a:p>
            <a:pPr algn="ctr"/>
            <a:r>
              <a:rPr lang="en-US" sz="2800" b="1" dirty="0"/>
              <a:t>THANK YOU for participating!</a:t>
            </a:r>
          </a:p>
        </p:txBody>
      </p:sp>
      <p:sp>
        <p:nvSpPr>
          <p:cNvPr id="4" name="Content Placeholder 3"/>
          <p:cNvSpPr>
            <a:spLocks noGrp="1"/>
          </p:cNvSpPr>
          <p:nvPr>
            <p:ph idx="4294967295"/>
          </p:nvPr>
        </p:nvSpPr>
        <p:spPr>
          <a:xfrm>
            <a:off x="0" y="1059582"/>
            <a:ext cx="8980745" cy="2448272"/>
          </a:xfrm>
          <a:prstGeom prst="rect">
            <a:avLst/>
          </a:prstGeom>
        </p:spPr>
        <p:txBody>
          <a:bodyPr>
            <a:noAutofit/>
          </a:bodyPr>
          <a:lstStyle/>
          <a:p>
            <a:pPr lvl="2"/>
            <a:r>
              <a:rPr lang="en-US" sz="2400" dirty="0"/>
              <a:t>We will share meeting outcomes through email and website: </a:t>
            </a:r>
            <a:r>
              <a:rPr lang="en-US" sz="2400" dirty="0">
                <a:hlinkClick r:id="rId3"/>
              </a:rPr>
              <a:t>http://www.livehealthynapacounty.org/</a:t>
            </a:r>
            <a:r>
              <a:rPr lang="en-US" sz="2400" dirty="0"/>
              <a:t> </a:t>
            </a:r>
          </a:p>
          <a:p>
            <a:pPr lvl="2"/>
            <a:r>
              <a:rPr lang="en-US" sz="2400" dirty="0"/>
              <a:t>Next LHNC meeting will be August 9, from 1-3 pm. Registration info will be in the LHNC newsletter and meeting notes. Action item groups will meet individually in the interim</a:t>
            </a:r>
          </a:p>
          <a:p>
            <a:pPr lvl="2"/>
            <a:r>
              <a:rPr lang="en-US" sz="2400" dirty="0"/>
              <a:t>Links for Data collection and CHA survey are in the chat, agenda, and meeting notes. Your input is appreciated!</a:t>
            </a:r>
          </a:p>
        </p:txBody>
      </p:sp>
      <p:sp>
        <p:nvSpPr>
          <p:cNvPr id="6" name="TextBox 5"/>
          <p:cNvSpPr txBox="1"/>
          <p:nvPr/>
        </p:nvSpPr>
        <p:spPr>
          <a:xfrm>
            <a:off x="-581" y="42039"/>
            <a:ext cx="4752528" cy="669414"/>
          </a:xfrm>
          <a:prstGeom prst="rect">
            <a:avLst/>
          </a:prstGeom>
          <a:noFill/>
        </p:spPr>
        <p:txBody>
          <a:bodyPr wrap="square" rtlCol="0">
            <a:spAutoFit/>
          </a:bodyPr>
          <a:lstStyle/>
          <a:p>
            <a:r>
              <a:rPr lang="en-US" sz="3750" i="1" dirty="0"/>
              <a:t>Next Steps:</a:t>
            </a:r>
          </a:p>
        </p:txBody>
      </p:sp>
    </p:spTree>
    <p:extLst>
      <p:ext uri="{BB962C8B-B14F-4D97-AF65-F5344CB8AC3E}">
        <p14:creationId xmlns:p14="http://schemas.microsoft.com/office/powerpoint/2010/main" val="16704821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1979712" y="4371950"/>
            <a:ext cx="5275772" cy="529766"/>
          </a:xfrm>
          <a:prstGeom prst="rect">
            <a:avLst/>
          </a:prstGeom>
        </p:spPr>
        <p:txBody>
          <a:bodyPr>
            <a:normAutofit lnSpcReduction="10000"/>
          </a:bodyPr>
          <a:lstStyle/>
          <a:p>
            <a:pPr algn="ctr"/>
            <a:r>
              <a:rPr lang="es-419" sz="2800" b="1" dirty="0"/>
              <a:t>¡Gracias por participar!</a:t>
            </a:r>
          </a:p>
        </p:txBody>
      </p:sp>
      <p:sp>
        <p:nvSpPr>
          <p:cNvPr id="4" name="Content Placeholder 3"/>
          <p:cNvSpPr>
            <a:spLocks noGrp="1"/>
          </p:cNvSpPr>
          <p:nvPr>
            <p:ph idx="4294967295"/>
          </p:nvPr>
        </p:nvSpPr>
        <p:spPr>
          <a:xfrm>
            <a:off x="0" y="1059582"/>
            <a:ext cx="8980745" cy="2448272"/>
          </a:xfrm>
          <a:prstGeom prst="rect">
            <a:avLst/>
          </a:prstGeom>
        </p:spPr>
        <p:txBody>
          <a:bodyPr>
            <a:noAutofit/>
          </a:bodyPr>
          <a:lstStyle/>
          <a:p>
            <a:pPr lvl="2"/>
            <a:r>
              <a:rPr lang="es-419" sz="2100" dirty="0"/>
              <a:t>Compartiremos los resultados de la reunión a través de correo electrónico y sitio web: </a:t>
            </a:r>
            <a:r>
              <a:rPr lang="en-US" sz="2100" dirty="0">
                <a:hlinkClick r:id="rId3"/>
              </a:rPr>
              <a:t>http://www.livehealthynapacounty.org/</a:t>
            </a:r>
            <a:r>
              <a:rPr lang="en-US" sz="2100" dirty="0"/>
              <a:t> </a:t>
            </a:r>
            <a:endParaRPr lang="es-419" sz="2100" dirty="0"/>
          </a:p>
          <a:p>
            <a:pPr lvl="2"/>
            <a:r>
              <a:rPr lang="es-419" sz="2100" dirty="0"/>
              <a:t>La próxima reunión de LHNC será el 9 de agosto, de 1 a 3 pm. La información de registro estará en el boletín de LHNC y en las notas de la reunión. Los grupos de acción se reunirán individualmente en el ínterin. </a:t>
            </a:r>
          </a:p>
          <a:p>
            <a:pPr lvl="2"/>
            <a:r>
              <a:rPr lang="es-419" sz="2100" dirty="0"/>
              <a:t>Los enlaces para la colección de datos y la encuesta sobre la Evaluación de la Salud Comunitaria (CHA) están en el ‘chat’, la agenda y las notas de la reunión. ¡Su aporte es apreciado!</a:t>
            </a:r>
          </a:p>
        </p:txBody>
      </p:sp>
      <p:sp>
        <p:nvSpPr>
          <p:cNvPr id="6" name="TextBox 5"/>
          <p:cNvSpPr txBox="1"/>
          <p:nvPr/>
        </p:nvSpPr>
        <p:spPr>
          <a:xfrm>
            <a:off x="-581" y="42039"/>
            <a:ext cx="4752528" cy="669414"/>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sz="3600" b="0" i="1" u="none" strike="noStrike" kern="1200" cap="none" spc="0" normalizeH="0" baseline="0" noProof="0">
                <a:ln>
                  <a:noFill/>
                </a:ln>
                <a:solidFill>
                  <a:prstClr val="white"/>
                </a:solidFill>
                <a:effectLst/>
                <a:uLnTx/>
                <a:uFillTx/>
                <a:latin typeface="Corbel" panose="020B0503020204020204"/>
                <a:ea typeface="+mn-ea"/>
                <a:cs typeface="+mn-cs"/>
              </a:rPr>
              <a:t>Próximos pasos:</a:t>
            </a:r>
            <a:endParaRPr kumimoji="0" lang="en-US" sz="3600" b="0" i="1" u="none" strike="noStrike" kern="1200" cap="none" spc="0" normalizeH="0" baseline="0" noProof="0" dirty="0">
              <a:ln>
                <a:noFill/>
              </a:ln>
              <a:solidFill>
                <a:prstClr val="white"/>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031126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840" y="4573789"/>
            <a:ext cx="3707904" cy="2880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851920" y="3003798"/>
            <a:ext cx="4824536" cy="1584176"/>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pic>
        <p:nvPicPr>
          <p:cNvPr id="1026" name="Picture 2" descr="Napa Strong Enoug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225223"/>
            <a:ext cx="6818525" cy="4636598"/>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8676456" y="3795886"/>
            <a:ext cx="792088" cy="106593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1449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0" y="0"/>
            <a:ext cx="5904656" cy="1440160"/>
          </a:xfrm>
          <a:prstGeom prst="rect">
            <a:avLst/>
          </a:prstGeom>
        </p:spPr>
        <p:txBody>
          <a:bodyPr>
            <a:noAutofit/>
          </a:bodyPr>
          <a:lstStyle/>
          <a:p>
            <a:pPr marL="0" indent="0">
              <a:buNone/>
            </a:pPr>
            <a:r>
              <a:rPr lang="en-US" sz="3750" i="1" dirty="0">
                <a:solidFill>
                  <a:schemeClr val="accent1"/>
                </a:solidFill>
              </a:rPr>
              <a:t>Hi Friends/</a:t>
            </a:r>
            <a:r>
              <a:rPr lang="en-US" sz="3750" i="1" dirty="0" err="1">
                <a:solidFill>
                  <a:schemeClr val="accent1"/>
                </a:solidFill>
              </a:rPr>
              <a:t>Hola</a:t>
            </a:r>
            <a:r>
              <a:rPr lang="en-US" sz="3750" i="1" dirty="0">
                <a:solidFill>
                  <a:schemeClr val="accent1"/>
                </a:solidFill>
              </a:rPr>
              <a:t> Amigos</a:t>
            </a:r>
          </a:p>
        </p:txBody>
      </p:sp>
      <p:sp>
        <p:nvSpPr>
          <p:cNvPr id="4" name="TextBox 3"/>
          <p:cNvSpPr txBox="1"/>
          <p:nvPr/>
        </p:nvSpPr>
        <p:spPr>
          <a:xfrm>
            <a:off x="251520" y="1203598"/>
            <a:ext cx="8712968" cy="3354765"/>
          </a:xfrm>
          <a:prstGeom prst="rect">
            <a:avLst/>
          </a:prstGeom>
          <a:noFill/>
        </p:spPr>
        <p:txBody>
          <a:bodyPr wrap="square" rtlCol="0">
            <a:spAutoFit/>
          </a:bodyPr>
          <a:lstStyle/>
          <a:p>
            <a:r>
              <a:rPr lang="en-US" sz="3200" dirty="0"/>
              <a:t>Who is here today? </a:t>
            </a:r>
            <a:r>
              <a:rPr lang="en-US" sz="3200" dirty="0">
                <a:solidFill>
                  <a:prstClr val="black"/>
                </a:solidFill>
              </a:rPr>
              <a:t>¿</a:t>
            </a:r>
            <a:r>
              <a:rPr lang="en-US" sz="3200" dirty="0" err="1">
                <a:solidFill>
                  <a:prstClr val="black"/>
                </a:solidFill>
              </a:rPr>
              <a:t>Quién</a:t>
            </a:r>
            <a:r>
              <a:rPr lang="en-US" sz="3200" dirty="0">
                <a:solidFill>
                  <a:prstClr val="black"/>
                </a:solidFill>
              </a:rPr>
              <a:t> </a:t>
            </a:r>
            <a:r>
              <a:rPr lang="en-US" sz="3200" dirty="0" err="1">
                <a:solidFill>
                  <a:prstClr val="black"/>
                </a:solidFill>
              </a:rPr>
              <a:t>está</a:t>
            </a:r>
            <a:r>
              <a:rPr lang="en-US" sz="3200" dirty="0">
                <a:solidFill>
                  <a:prstClr val="black"/>
                </a:solidFill>
              </a:rPr>
              <a:t> hoy </a:t>
            </a:r>
            <a:r>
              <a:rPr lang="en-US" sz="3200" dirty="0" err="1">
                <a:solidFill>
                  <a:prstClr val="black"/>
                </a:solidFill>
              </a:rPr>
              <a:t>aquí</a:t>
            </a:r>
            <a:r>
              <a:rPr lang="en-US" sz="3200" dirty="0">
                <a:solidFill>
                  <a:prstClr val="black"/>
                </a:solidFill>
              </a:rPr>
              <a:t>?</a:t>
            </a:r>
            <a:endParaRPr lang="en-US" sz="3200" dirty="0"/>
          </a:p>
          <a:p>
            <a:endParaRPr lang="en-US" sz="3200" dirty="0"/>
          </a:p>
          <a:p>
            <a:r>
              <a:rPr lang="en-US" sz="2400" dirty="0">
                <a:solidFill>
                  <a:schemeClr val="accent1"/>
                </a:solidFill>
              </a:rPr>
              <a:t>Please enter your name in the chat. If you are here </a:t>
            </a:r>
          </a:p>
          <a:p>
            <a:r>
              <a:rPr lang="en-US" sz="2400" dirty="0">
                <a:solidFill>
                  <a:schemeClr val="accent1"/>
                </a:solidFill>
              </a:rPr>
              <a:t>representing an organization, please enter that as well. </a:t>
            </a:r>
          </a:p>
          <a:p>
            <a:endParaRPr lang="en-US" sz="2400" dirty="0">
              <a:solidFill>
                <a:schemeClr val="accent1"/>
              </a:solidFill>
            </a:endParaRPr>
          </a:p>
          <a:p>
            <a:pPr lvl="0" indent="-822960">
              <a:defRPr/>
            </a:pPr>
            <a:r>
              <a:rPr lang="es-ES" sz="2400" dirty="0">
                <a:solidFill>
                  <a:srgbClr val="5B9BD5"/>
                </a:solidFill>
              </a:rPr>
              <a:t>Ingrese su nombre en el chat. Si usted representa a una </a:t>
            </a:r>
          </a:p>
          <a:p>
            <a:pPr lvl="0" indent="-822960">
              <a:defRPr/>
            </a:pPr>
            <a:r>
              <a:rPr lang="es-ES" sz="2400" dirty="0">
                <a:solidFill>
                  <a:srgbClr val="5B9BD5"/>
                </a:solidFill>
              </a:rPr>
              <a:t>organización, por favor ingrese el nombre. </a:t>
            </a:r>
          </a:p>
          <a:p>
            <a:endParaRPr lang="en-US" sz="2800" dirty="0">
              <a:solidFill>
                <a:schemeClr val="accent1"/>
              </a:solidFill>
            </a:endParaRPr>
          </a:p>
        </p:txBody>
      </p:sp>
    </p:spTree>
    <p:extLst>
      <p:ext uri="{BB962C8B-B14F-4D97-AF65-F5344CB8AC3E}">
        <p14:creationId xmlns:p14="http://schemas.microsoft.com/office/powerpoint/2010/main" val="2643606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0" y="0"/>
            <a:ext cx="5904656" cy="1440160"/>
          </a:xfrm>
          <a:prstGeom prst="rect">
            <a:avLst/>
          </a:prstGeom>
        </p:spPr>
        <p:txBody>
          <a:bodyPr>
            <a:noAutofit/>
          </a:bodyPr>
          <a:lstStyle/>
          <a:p>
            <a:pPr marL="0" indent="0">
              <a:buNone/>
            </a:pPr>
            <a:r>
              <a:rPr lang="en-US" sz="3750" i="1" dirty="0">
                <a:solidFill>
                  <a:schemeClr val="accent1"/>
                </a:solidFill>
              </a:rPr>
              <a:t>Hi Friends/</a:t>
            </a:r>
            <a:r>
              <a:rPr lang="en-US" sz="3750" i="1" dirty="0" err="1">
                <a:solidFill>
                  <a:schemeClr val="accent1"/>
                </a:solidFill>
              </a:rPr>
              <a:t>Hola</a:t>
            </a:r>
            <a:r>
              <a:rPr lang="en-US" sz="3750" i="1" dirty="0">
                <a:solidFill>
                  <a:schemeClr val="accent1"/>
                </a:solidFill>
              </a:rPr>
              <a:t> Amigos</a:t>
            </a:r>
          </a:p>
        </p:txBody>
      </p:sp>
      <p:sp>
        <p:nvSpPr>
          <p:cNvPr id="8" name="TextBox 7"/>
          <p:cNvSpPr txBox="1"/>
          <p:nvPr/>
        </p:nvSpPr>
        <p:spPr>
          <a:xfrm>
            <a:off x="0" y="1440160"/>
            <a:ext cx="8964488" cy="2800767"/>
          </a:xfrm>
          <a:prstGeom prst="rect">
            <a:avLst/>
          </a:prstGeom>
          <a:noFill/>
        </p:spPr>
        <p:txBody>
          <a:bodyPr wrap="square" rtlCol="0">
            <a:spAutoFit/>
          </a:bodyPr>
          <a:lstStyle/>
          <a:p>
            <a:r>
              <a:rPr lang="en-US" sz="3200" dirty="0"/>
              <a:t>What sector are you from? </a:t>
            </a:r>
            <a:r>
              <a:rPr lang="en-US" sz="3200" dirty="0">
                <a:solidFill>
                  <a:prstClr val="black"/>
                </a:solidFill>
              </a:rPr>
              <a:t>¿</a:t>
            </a:r>
            <a:r>
              <a:rPr lang="en-US" sz="3200" dirty="0" err="1">
                <a:solidFill>
                  <a:prstClr val="black"/>
                </a:solidFill>
              </a:rPr>
              <a:t>Cuál</a:t>
            </a:r>
            <a:r>
              <a:rPr lang="en-US" sz="3200" dirty="0">
                <a:solidFill>
                  <a:prstClr val="black"/>
                </a:solidFill>
              </a:rPr>
              <a:t> sector </a:t>
            </a:r>
            <a:r>
              <a:rPr lang="en-US" sz="3200" dirty="0" err="1">
                <a:solidFill>
                  <a:prstClr val="black"/>
                </a:solidFill>
              </a:rPr>
              <a:t>representa</a:t>
            </a:r>
            <a:r>
              <a:rPr lang="en-US" sz="3200" dirty="0">
                <a:solidFill>
                  <a:prstClr val="black"/>
                </a:solidFill>
              </a:rPr>
              <a:t>?</a:t>
            </a:r>
          </a:p>
          <a:p>
            <a:endParaRPr lang="en-US" sz="3200" dirty="0"/>
          </a:p>
          <a:p>
            <a:r>
              <a:rPr lang="en-US" sz="2800" dirty="0">
                <a:solidFill>
                  <a:schemeClr val="accent1"/>
                </a:solidFill>
              </a:rPr>
              <a:t>Please choose your sector from the options in the poll.</a:t>
            </a:r>
          </a:p>
          <a:p>
            <a:endParaRPr lang="en-US" sz="2800" dirty="0">
              <a:solidFill>
                <a:schemeClr val="accent1"/>
              </a:solidFill>
            </a:endParaRPr>
          </a:p>
          <a:p>
            <a:r>
              <a:rPr lang="es-ES" sz="2800" dirty="0">
                <a:solidFill>
                  <a:srgbClr val="5B9BD5"/>
                </a:solidFill>
              </a:rPr>
              <a:t>Elija su sector entre las opciones de la encuesta.</a:t>
            </a:r>
            <a:endParaRPr lang="en-US" sz="2800" dirty="0">
              <a:solidFill>
                <a:srgbClr val="5B9BD5"/>
              </a:solidFill>
            </a:endParaRPr>
          </a:p>
          <a:p>
            <a:endParaRPr lang="en-US" sz="2800" dirty="0">
              <a:solidFill>
                <a:schemeClr val="accent1"/>
              </a:solidFill>
            </a:endParaRPr>
          </a:p>
        </p:txBody>
      </p:sp>
    </p:spTree>
    <p:extLst>
      <p:ext uri="{BB962C8B-B14F-4D97-AF65-F5344CB8AC3E}">
        <p14:creationId xmlns:p14="http://schemas.microsoft.com/office/powerpoint/2010/main" val="3352196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0" y="0"/>
            <a:ext cx="5904656" cy="1440160"/>
          </a:xfrm>
          <a:prstGeom prst="rect">
            <a:avLst/>
          </a:prstGeom>
        </p:spPr>
        <p:txBody>
          <a:bodyPr>
            <a:noAutofit/>
          </a:bodyPr>
          <a:lstStyle/>
          <a:p>
            <a:pPr marL="0" indent="0">
              <a:buNone/>
            </a:pPr>
            <a:r>
              <a:rPr lang="en-US" sz="3750" i="1" dirty="0">
                <a:solidFill>
                  <a:schemeClr val="accent1"/>
                </a:solidFill>
              </a:rPr>
              <a:t>Hi Friends/</a:t>
            </a:r>
            <a:r>
              <a:rPr lang="en-US" sz="3750" i="1" dirty="0" err="1">
                <a:solidFill>
                  <a:schemeClr val="accent1"/>
                </a:solidFill>
              </a:rPr>
              <a:t>Hola</a:t>
            </a:r>
            <a:r>
              <a:rPr lang="en-US" sz="3750" i="1" dirty="0">
                <a:solidFill>
                  <a:schemeClr val="accent1"/>
                </a:solidFill>
              </a:rPr>
              <a:t> Amigos</a:t>
            </a:r>
          </a:p>
        </p:txBody>
      </p:sp>
      <p:sp>
        <p:nvSpPr>
          <p:cNvPr id="9" name="TextBox 8"/>
          <p:cNvSpPr txBox="1"/>
          <p:nvPr/>
        </p:nvSpPr>
        <p:spPr>
          <a:xfrm>
            <a:off x="0" y="1059582"/>
            <a:ext cx="9144000" cy="3662541"/>
          </a:xfrm>
          <a:prstGeom prst="rect">
            <a:avLst/>
          </a:prstGeom>
          <a:noFill/>
        </p:spPr>
        <p:txBody>
          <a:bodyPr wrap="square" rtlCol="0">
            <a:spAutoFit/>
          </a:bodyPr>
          <a:lstStyle/>
          <a:p>
            <a:r>
              <a:rPr lang="en-US" sz="3200" dirty="0"/>
              <a:t>How are you feeling today?</a:t>
            </a:r>
            <a:r>
              <a:rPr lang="en-US" sz="3200" dirty="0">
                <a:solidFill>
                  <a:prstClr val="black"/>
                </a:solidFill>
              </a:rPr>
              <a:t>¿</a:t>
            </a:r>
            <a:r>
              <a:rPr lang="en-US" sz="3200" dirty="0" err="1">
                <a:solidFill>
                  <a:prstClr val="black"/>
                </a:solidFill>
              </a:rPr>
              <a:t>Cómo</a:t>
            </a:r>
            <a:r>
              <a:rPr lang="en-US" sz="3200" dirty="0">
                <a:solidFill>
                  <a:prstClr val="black"/>
                </a:solidFill>
              </a:rPr>
              <a:t> se </a:t>
            </a:r>
            <a:r>
              <a:rPr lang="en-US" sz="3200" dirty="0" err="1">
                <a:solidFill>
                  <a:prstClr val="black"/>
                </a:solidFill>
              </a:rPr>
              <a:t>siente</a:t>
            </a:r>
            <a:r>
              <a:rPr lang="en-US" sz="3200" dirty="0">
                <a:solidFill>
                  <a:prstClr val="black"/>
                </a:solidFill>
              </a:rPr>
              <a:t> hoy?</a:t>
            </a:r>
          </a:p>
          <a:p>
            <a:endParaRPr lang="en-US" sz="3200" dirty="0"/>
          </a:p>
          <a:p>
            <a:r>
              <a:rPr lang="en-US" sz="2800" dirty="0">
                <a:solidFill>
                  <a:schemeClr val="accent1"/>
                </a:solidFill>
              </a:rPr>
              <a:t>Please click the link in the chat to access </a:t>
            </a:r>
            <a:r>
              <a:rPr lang="en-US" sz="2800" dirty="0" err="1">
                <a:solidFill>
                  <a:schemeClr val="accent1"/>
                </a:solidFill>
                <a:hlinkClick r:id="rId3" action="ppaction://hlinkfile"/>
              </a:rPr>
              <a:t>Mentimeter</a:t>
            </a:r>
            <a:r>
              <a:rPr lang="en-US" sz="2800" dirty="0">
                <a:solidFill>
                  <a:schemeClr val="accent1"/>
                </a:solidFill>
              </a:rPr>
              <a:t> and </a:t>
            </a:r>
          </a:p>
          <a:p>
            <a:r>
              <a:rPr lang="en-US" sz="2800" dirty="0">
                <a:solidFill>
                  <a:schemeClr val="accent1"/>
                </a:solidFill>
              </a:rPr>
              <a:t>answer the question there.</a:t>
            </a:r>
          </a:p>
          <a:p>
            <a:endParaRPr lang="en-US" sz="2800" dirty="0">
              <a:solidFill>
                <a:schemeClr val="accent1"/>
              </a:solidFill>
            </a:endParaRPr>
          </a:p>
          <a:p>
            <a:pPr lvl="0">
              <a:defRPr/>
            </a:pPr>
            <a:r>
              <a:rPr lang="es-ES" sz="2800" dirty="0">
                <a:solidFill>
                  <a:srgbClr val="5B9BD5"/>
                </a:solidFill>
              </a:rPr>
              <a:t>Haga clic en el enlace del chat para acceder a </a:t>
            </a:r>
            <a:r>
              <a:rPr lang="en-US" sz="2800" dirty="0" err="1">
                <a:solidFill>
                  <a:srgbClr val="5B9BD5"/>
                </a:solidFill>
                <a:hlinkClick r:id="rId3" action="ppaction://hlinkfile"/>
              </a:rPr>
              <a:t>Mentimeter</a:t>
            </a:r>
            <a:r>
              <a:rPr lang="es-ES" sz="2800" dirty="0">
                <a:solidFill>
                  <a:srgbClr val="5B9BD5"/>
                </a:solidFill>
              </a:rPr>
              <a:t> y </a:t>
            </a:r>
          </a:p>
          <a:p>
            <a:pPr lvl="0">
              <a:defRPr/>
            </a:pPr>
            <a:r>
              <a:rPr lang="es-ES" sz="2800" dirty="0">
                <a:solidFill>
                  <a:srgbClr val="5B9BD5"/>
                </a:solidFill>
              </a:rPr>
              <a:t>responda la pregunta allí.</a:t>
            </a:r>
            <a:endParaRPr lang="en-US" sz="2800" dirty="0">
              <a:solidFill>
                <a:srgbClr val="5B9BD5"/>
              </a:solidFill>
            </a:endParaRPr>
          </a:p>
          <a:p>
            <a:endParaRPr lang="en-US" sz="2800" dirty="0">
              <a:solidFill>
                <a:schemeClr val="accent1"/>
              </a:solidFill>
            </a:endParaRPr>
          </a:p>
        </p:txBody>
      </p:sp>
    </p:spTree>
    <p:extLst>
      <p:ext uri="{BB962C8B-B14F-4D97-AF65-F5344CB8AC3E}">
        <p14:creationId xmlns:p14="http://schemas.microsoft.com/office/powerpoint/2010/main" val="1233732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419622"/>
            <a:ext cx="8892480" cy="2308324"/>
          </a:xfrm>
          <a:prstGeom prst="rect">
            <a:avLst/>
          </a:prstGeom>
        </p:spPr>
        <p:txBody>
          <a:bodyPr wrap="square">
            <a:spAutoFit/>
          </a:bodyPr>
          <a:lstStyle/>
          <a:p>
            <a:pPr lvl="0" eaLnBrk="0" fontAlgn="base" latinLnBrk="0" hangingPunct="0">
              <a:spcBef>
                <a:spcPct val="0"/>
              </a:spcBef>
              <a:spcAft>
                <a:spcPct val="0"/>
              </a:spcAft>
              <a:defRPr/>
            </a:pPr>
            <a:r>
              <a:rPr lang="es-ES" altLang="en-US" sz="2400" dirty="0"/>
              <a:t>Para español:</a:t>
            </a:r>
          </a:p>
          <a:p>
            <a:pPr lvl="0" eaLnBrk="0" fontAlgn="base" latinLnBrk="0" hangingPunct="0">
              <a:spcBef>
                <a:spcPct val="0"/>
              </a:spcBef>
              <a:spcAft>
                <a:spcPct val="0"/>
              </a:spcAft>
              <a:defRPr/>
            </a:pPr>
            <a:r>
              <a:rPr lang="es-ES" altLang="en-US" sz="2400" dirty="0"/>
              <a:t>1. En los controles de su reunión / seminario web, haga clic en   </a:t>
            </a:r>
          </a:p>
          <a:p>
            <a:pPr lvl="0" eaLnBrk="0" fontAlgn="base" latinLnBrk="0" hangingPunct="0">
              <a:spcBef>
                <a:spcPct val="0"/>
              </a:spcBef>
              <a:spcAft>
                <a:spcPct val="0"/>
              </a:spcAft>
              <a:defRPr/>
            </a:pPr>
            <a:r>
              <a:rPr lang="es-ES" altLang="en-US" sz="2400" dirty="0"/>
              <a:t>     Interpretación.</a:t>
            </a:r>
          </a:p>
          <a:p>
            <a:pPr lvl="0" eaLnBrk="0" fontAlgn="base" latinLnBrk="0" hangingPunct="0">
              <a:spcBef>
                <a:spcPct val="0"/>
              </a:spcBef>
              <a:spcAft>
                <a:spcPct val="0"/>
              </a:spcAft>
              <a:defRPr/>
            </a:pPr>
            <a:r>
              <a:rPr lang="es-ES" altLang="en-US" sz="2400" dirty="0"/>
              <a:t>2. Haga clic en el idioma que le gustaría escuchar. </a:t>
            </a:r>
          </a:p>
          <a:p>
            <a:pPr lvl="0" eaLnBrk="0" fontAlgn="base" latinLnBrk="0" hangingPunct="0">
              <a:spcBef>
                <a:spcPct val="0"/>
              </a:spcBef>
              <a:spcAft>
                <a:spcPct val="0"/>
              </a:spcAft>
              <a:defRPr/>
            </a:pPr>
            <a:r>
              <a:rPr lang="es-ES" altLang="en-US" sz="2400" dirty="0"/>
              <a:t>3. (Opcional) Para escuchar solo el idioma interpretado, haga clic en   </a:t>
            </a:r>
          </a:p>
          <a:p>
            <a:pPr lvl="0" eaLnBrk="0" fontAlgn="base" latinLnBrk="0" hangingPunct="0">
              <a:spcBef>
                <a:spcPct val="0"/>
              </a:spcBef>
              <a:spcAft>
                <a:spcPct val="0"/>
              </a:spcAft>
              <a:defRPr/>
            </a:pPr>
            <a:r>
              <a:rPr lang="es-ES" altLang="en-US" sz="2400" dirty="0"/>
              <a:t>     Silenciar audio original</a:t>
            </a:r>
            <a:r>
              <a:rPr lang="en-US" altLang="en-US" dirty="0"/>
              <a:t>.</a:t>
            </a:r>
          </a:p>
        </p:txBody>
      </p:sp>
      <p:pic>
        <p:nvPicPr>
          <p:cNvPr id="3" name="Picture 2"/>
          <p:cNvPicPr>
            <a:picLocks noChangeAspect="1"/>
          </p:cNvPicPr>
          <p:nvPr/>
        </p:nvPicPr>
        <p:blipFill>
          <a:blip r:embed="rId2"/>
          <a:stretch>
            <a:fillRect/>
          </a:stretch>
        </p:blipFill>
        <p:spPr>
          <a:xfrm>
            <a:off x="6876256" y="2279528"/>
            <a:ext cx="792088" cy="503209"/>
          </a:xfrm>
          <a:prstGeom prst="rect">
            <a:avLst/>
          </a:prstGeom>
        </p:spPr>
      </p:pic>
    </p:spTree>
    <p:extLst>
      <p:ext uri="{BB962C8B-B14F-4D97-AF65-F5344CB8AC3E}">
        <p14:creationId xmlns:p14="http://schemas.microsoft.com/office/powerpoint/2010/main" val="516963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884238"/>
          </a:xfrm>
          <a:prstGeom prst="rect">
            <a:avLst/>
          </a:prstGeom>
        </p:spPr>
        <p:txBody>
          <a:bodyPr/>
          <a:lstStyle/>
          <a:p>
            <a:pPr algn="l"/>
            <a:r>
              <a:rPr lang="en-US" dirty="0"/>
              <a:t> </a:t>
            </a:r>
            <a:r>
              <a:rPr lang="en-US" dirty="0">
                <a:latin typeface="+mn-lt"/>
              </a:rPr>
              <a:t>Agenda</a:t>
            </a:r>
          </a:p>
        </p:txBody>
      </p:sp>
      <p:sp>
        <p:nvSpPr>
          <p:cNvPr id="4" name="Content Placeholder 3"/>
          <p:cNvSpPr>
            <a:spLocks noGrp="1"/>
          </p:cNvSpPr>
          <p:nvPr>
            <p:ph idx="4294967295"/>
          </p:nvPr>
        </p:nvSpPr>
        <p:spPr>
          <a:xfrm>
            <a:off x="501650" y="1131590"/>
            <a:ext cx="8642350" cy="3024038"/>
          </a:xfrm>
          <a:prstGeom prst="rect">
            <a:avLst/>
          </a:prstGeom>
        </p:spPr>
        <p:txBody>
          <a:bodyPr>
            <a:normAutofit fontScale="92500" lnSpcReduction="10000"/>
          </a:bodyPr>
          <a:lstStyle/>
          <a:p>
            <a:pPr marL="514350" indent="-514350">
              <a:spcAft>
                <a:spcPts val="600"/>
              </a:spcAft>
              <a:buFont typeface="Arial" panose="020B0604020202020204" pitchFamily="34" charset="0"/>
              <a:buAutoNum type="romanUcPeriod"/>
            </a:pPr>
            <a:r>
              <a:rPr lang="en-US" sz="3900" dirty="0">
                <a:solidFill>
                  <a:schemeClr val="accent1"/>
                </a:solidFill>
              </a:rPr>
              <a:t>Community Updates</a:t>
            </a:r>
            <a:endParaRPr lang="en-US" sz="3900" i="1" dirty="0">
              <a:solidFill>
                <a:schemeClr val="accent1"/>
              </a:solidFill>
            </a:endParaRPr>
          </a:p>
          <a:p>
            <a:pPr marL="514350" indent="-514350">
              <a:spcAft>
                <a:spcPts val="600"/>
              </a:spcAft>
              <a:buFont typeface="Arial" panose="020B0604020202020204" pitchFamily="34" charset="0"/>
              <a:buAutoNum type="romanUcPeriod"/>
            </a:pPr>
            <a:r>
              <a:rPr lang="en-US" sz="3900" dirty="0">
                <a:solidFill>
                  <a:schemeClr val="accent1"/>
                </a:solidFill>
              </a:rPr>
              <a:t>Action Item Group Updates</a:t>
            </a:r>
          </a:p>
          <a:p>
            <a:pPr marL="514350" indent="-514350">
              <a:spcAft>
                <a:spcPts val="600"/>
              </a:spcAft>
              <a:buFont typeface="Arial" panose="020B0604020202020204" pitchFamily="34" charset="0"/>
              <a:buAutoNum type="romanUcPeriod"/>
            </a:pPr>
            <a:r>
              <a:rPr lang="en-US" sz="3900" dirty="0">
                <a:solidFill>
                  <a:schemeClr val="accent1"/>
                </a:solidFill>
              </a:rPr>
              <a:t>Data Collection links</a:t>
            </a:r>
          </a:p>
          <a:p>
            <a:pPr marL="514350" indent="-514350">
              <a:spcAft>
                <a:spcPts val="600"/>
              </a:spcAft>
              <a:buFont typeface="Arial" panose="020B0604020202020204" pitchFamily="34" charset="0"/>
              <a:buAutoNum type="romanUcPeriod"/>
            </a:pPr>
            <a:r>
              <a:rPr lang="en-US" sz="3900" dirty="0">
                <a:solidFill>
                  <a:schemeClr val="accent1"/>
                </a:solidFill>
              </a:rPr>
              <a:t>CHA survey</a:t>
            </a:r>
          </a:p>
          <a:p>
            <a:pPr marL="514350" lvl="0" indent="-514350">
              <a:spcAft>
                <a:spcPts val="600"/>
              </a:spcAft>
              <a:buAutoNum type="romanUcPeriod"/>
            </a:pPr>
            <a:endParaRPr lang="en-US" sz="4600" dirty="0"/>
          </a:p>
          <a:p>
            <a:pPr marL="514350" lvl="0" indent="-514350">
              <a:spcAft>
                <a:spcPts val="600"/>
              </a:spcAft>
              <a:buAutoNum type="romanUcPeriod"/>
            </a:pPr>
            <a:endParaRPr lang="en-US" sz="2800" dirty="0"/>
          </a:p>
          <a:p>
            <a:endParaRPr lang="en-US" sz="1600" dirty="0"/>
          </a:p>
        </p:txBody>
      </p:sp>
    </p:spTree>
    <p:extLst>
      <p:ext uri="{BB962C8B-B14F-4D97-AF65-F5344CB8AC3E}">
        <p14:creationId xmlns:p14="http://schemas.microsoft.com/office/powerpoint/2010/main" val="193306715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eadlin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0A845BBA-79DB-48B1-B20E-7DB1D9224837}"/>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673E2DB324CB540B98EF010F708FC38" ma:contentTypeVersion="0" ma:contentTypeDescription="Create a new document." ma:contentTypeScope="" ma:versionID="0822968a730c3c25d53e059b748c6fbc">
  <xsd:schema xmlns:xsd="http://www.w3.org/2001/XMLSchema" xmlns:xs="http://www.w3.org/2001/XMLSchema" xmlns:p="http://schemas.microsoft.com/office/2006/metadata/properties" xmlns:ns2="3ed4a573-98f7-402b-b1e5-f426d0893dfb" targetNamespace="http://schemas.microsoft.com/office/2006/metadata/properties" ma:root="true" ma:fieldsID="a50675c1f13e57d07354b21ea06c7681" ns2:_="">
    <xsd:import namespace="3ed4a573-98f7-402b-b1e5-f426d0893dfb"/>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d4a573-98f7-402b-b1e5-f426d0893df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file>

<file path=customXml/itemProps1.xml><?xml version="1.0" encoding="utf-8"?>
<ds:datastoreItem xmlns:ds="http://schemas.openxmlformats.org/officeDocument/2006/customXml" ds:itemID="{E7B89008-0C2E-4CA3-8262-AD24F2101A24}">
  <ds:schemaRefs>
    <ds:schemaRef ds:uri="http://schemas.microsoft.com/sharepoint/v3/contenttype/forms"/>
  </ds:schemaRefs>
</ds:datastoreItem>
</file>

<file path=customXml/itemProps2.xml><?xml version="1.0" encoding="utf-8"?>
<ds:datastoreItem xmlns:ds="http://schemas.openxmlformats.org/officeDocument/2006/customXml" ds:itemID="{57919D76-3F20-46CD-861C-2AFD8FD9B194}">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3ed4a573-98f7-402b-b1e5-f426d0893dfb"/>
    <ds:schemaRef ds:uri="http://www.w3.org/XML/1998/namespace"/>
    <ds:schemaRef ds:uri="http://purl.org/dc/dcmitype/"/>
  </ds:schemaRefs>
</ds:datastoreItem>
</file>

<file path=customXml/itemProps3.xml><?xml version="1.0" encoding="utf-8"?>
<ds:datastoreItem xmlns:ds="http://schemas.openxmlformats.org/officeDocument/2006/customXml" ds:itemID="{6EFA7511-44C2-404C-8C4F-627416F873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d4a573-98f7-402b-b1e5-f426d0893d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596C7F67-7594-4C35-8F5A-6DFF1B598714}">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20982</TotalTime>
  <Words>2119</Words>
  <Application>Microsoft Office PowerPoint</Application>
  <PresentationFormat>On-screen Show (16:9)</PresentationFormat>
  <Paragraphs>223</Paragraphs>
  <Slides>39</Slides>
  <Notes>25</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39</vt:i4>
      </vt:variant>
    </vt:vector>
  </HeadingPairs>
  <TitlesOfParts>
    <vt:vector size="47" baseType="lpstr">
      <vt:lpstr>Arial</vt:lpstr>
      <vt:lpstr>Calibri</vt:lpstr>
      <vt:lpstr>Century Schoolbook</vt:lpstr>
      <vt:lpstr>Corbel</vt:lpstr>
      <vt:lpstr>Wingdings</vt:lpstr>
      <vt:lpstr>Custom Design</vt:lpstr>
      <vt:lpstr>Headlines</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Agenda</vt:lpstr>
      <vt:lpstr> Agenda</vt:lpstr>
      <vt:lpstr>PowerPoint Presentation</vt:lpstr>
      <vt:lpstr>PowerPoint Presentation</vt:lpstr>
      <vt:lpstr>PowerPoint Presentation</vt:lpstr>
      <vt:lpstr>PowerPoint Presentation</vt:lpstr>
      <vt:lpstr>PowerPoint Presentation</vt:lpstr>
      <vt:lpstr>PowerPoint Presentation</vt:lpstr>
      <vt:lpstr>Community Health Action Plan:  Project Updates</vt:lpstr>
      <vt:lpstr>Plan de Acción de Salud Comunitaria: Actualizaciones de Proyectos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Registered User</dc:creator>
  <cp:lastModifiedBy>Servin Medina, Lesli</cp:lastModifiedBy>
  <cp:revision>559</cp:revision>
  <cp:lastPrinted>2021-09-21T15:46:17Z</cp:lastPrinted>
  <dcterms:created xsi:type="dcterms:W3CDTF">2014-04-01T16:27:38Z</dcterms:created>
  <dcterms:modified xsi:type="dcterms:W3CDTF">2022-05-03T16:21:11Z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0x010100F673E2DB324CB540B98EF010F708FC38</vt:lpwstr>
  </property>
</Properties>
</file>