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5"/>
    <p:sldMasterId id="2147483836" r:id="rId6"/>
    <p:sldMasterId id="2147483849" r:id="rId7"/>
  </p:sldMasterIdLst>
  <p:notesMasterIdLst>
    <p:notesMasterId r:id="rId43"/>
  </p:notesMasterIdLst>
  <p:handoutMasterIdLst>
    <p:handoutMasterId r:id="rId44"/>
  </p:handoutMasterIdLst>
  <p:sldIdLst>
    <p:sldId id="256" r:id="rId8"/>
    <p:sldId id="528" r:id="rId9"/>
    <p:sldId id="476" r:id="rId10"/>
    <p:sldId id="296" r:id="rId11"/>
    <p:sldId id="506" r:id="rId12"/>
    <p:sldId id="507" r:id="rId13"/>
    <p:sldId id="518" r:id="rId14"/>
    <p:sldId id="334" r:id="rId15"/>
    <p:sldId id="530" r:id="rId16"/>
    <p:sldId id="535" r:id="rId17"/>
    <p:sldId id="531" r:id="rId18"/>
    <p:sldId id="540" r:id="rId19"/>
    <p:sldId id="486" r:id="rId20"/>
    <p:sldId id="520" r:id="rId21"/>
    <p:sldId id="532" r:id="rId22"/>
    <p:sldId id="533" r:id="rId23"/>
    <p:sldId id="541" r:id="rId24"/>
    <p:sldId id="534" r:id="rId25"/>
    <p:sldId id="538" r:id="rId26"/>
    <p:sldId id="537" r:id="rId27"/>
    <p:sldId id="539" r:id="rId28"/>
    <p:sldId id="503" r:id="rId29"/>
    <p:sldId id="521" r:id="rId30"/>
    <p:sldId id="543" r:id="rId31"/>
    <p:sldId id="449" r:id="rId32"/>
    <p:sldId id="474" r:id="rId33"/>
    <p:sldId id="522" r:id="rId34"/>
    <p:sldId id="510" r:id="rId35"/>
    <p:sldId id="529" r:id="rId36"/>
    <p:sldId id="524" r:id="rId37"/>
    <p:sldId id="517" r:id="rId38"/>
    <p:sldId id="525" r:id="rId39"/>
    <p:sldId id="422" r:id="rId40"/>
    <p:sldId id="416" r:id="rId41"/>
    <p:sldId id="527" r:id="rId42"/>
  </p:sldIdLst>
  <p:sldSz cx="9144000" cy="5143500" type="screen16x9"/>
  <p:notesSz cx="7010400" cy="93964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0000"/>
    <a:srgbClr val="CCFFCC"/>
    <a:srgbClr val="FDFED8"/>
    <a:srgbClr val="FF6600"/>
    <a:srgbClr val="EDF07C"/>
    <a:srgbClr val="E7E74F"/>
    <a:srgbClr val="E3F21A"/>
    <a:srgbClr val="3366FF"/>
    <a:srgbClr val="0066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077" autoAdjust="0"/>
    <p:restoredTop sz="73270" autoAdjust="0"/>
  </p:normalViewPr>
  <p:slideViewPr>
    <p:cSldViewPr>
      <p:cViewPr varScale="1">
        <p:scale>
          <a:sx n="54" d="100"/>
          <a:sy n="54" d="100"/>
        </p:scale>
        <p:origin x="2094" y="6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theme" Target="theme/theme1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71746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71746"/>
          </a:xfrm>
          <a:prstGeom prst="rect">
            <a:avLst/>
          </a:prstGeom>
        </p:spPr>
        <p:txBody>
          <a:bodyPr vert="horz" lIns="92766" tIns="46383" rIns="92766" bIns="46383" rtlCol="0"/>
          <a:lstStyle>
            <a:lvl1pPr algn="r">
              <a:defRPr sz="1200"/>
            </a:lvl1pPr>
          </a:lstStyle>
          <a:p>
            <a:fld id="{60EBDB90-9C73-4689-93B4-8BA00B0F02B8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924668"/>
            <a:ext cx="3038475" cy="471746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924668"/>
            <a:ext cx="3038475" cy="471746"/>
          </a:xfrm>
          <a:prstGeom prst="rect">
            <a:avLst/>
          </a:prstGeom>
        </p:spPr>
        <p:txBody>
          <a:bodyPr vert="horz" lIns="92766" tIns="46383" rIns="92766" bIns="46383" rtlCol="0" anchor="b"/>
          <a:lstStyle>
            <a:lvl1pPr algn="r">
              <a:defRPr sz="1200"/>
            </a:lvl1pPr>
          </a:lstStyle>
          <a:p>
            <a:fld id="{EFC660C2-EDF5-47CE-AC4B-FAAB243619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267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9820"/>
          </a:xfrm>
          <a:prstGeom prst="rect">
            <a:avLst/>
          </a:prstGeom>
        </p:spPr>
        <p:txBody>
          <a:bodyPr vert="horz" lIns="94528" tIns="47265" rIns="94528" bIns="472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9820"/>
          </a:xfrm>
          <a:prstGeom prst="rect">
            <a:avLst/>
          </a:prstGeom>
        </p:spPr>
        <p:txBody>
          <a:bodyPr vert="horz" lIns="94528" tIns="47265" rIns="94528" bIns="47265" rtlCol="0"/>
          <a:lstStyle>
            <a:lvl1pPr algn="r">
              <a:defRPr sz="1200"/>
            </a:lvl1pPr>
          </a:lstStyle>
          <a:p>
            <a:fld id="{E5D00B84-895B-43F8-A770-44AF8C1D7C3E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4650" y="704850"/>
            <a:ext cx="6261100" cy="3522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28" tIns="47265" rIns="94528" bIns="472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63296"/>
            <a:ext cx="5608320" cy="4228385"/>
          </a:xfrm>
          <a:prstGeom prst="rect">
            <a:avLst/>
          </a:prstGeom>
        </p:spPr>
        <p:txBody>
          <a:bodyPr vert="horz" lIns="94528" tIns="47265" rIns="94528" bIns="472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24963"/>
            <a:ext cx="3037840" cy="469820"/>
          </a:xfrm>
          <a:prstGeom prst="rect">
            <a:avLst/>
          </a:prstGeom>
        </p:spPr>
        <p:txBody>
          <a:bodyPr vert="horz" lIns="94528" tIns="47265" rIns="94528" bIns="472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924963"/>
            <a:ext cx="3037840" cy="469820"/>
          </a:xfrm>
          <a:prstGeom prst="rect">
            <a:avLst/>
          </a:prstGeom>
        </p:spPr>
        <p:txBody>
          <a:bodyPr vert="horz" lIns="94528" tIns="47265" rIns="94528" bIns="47265" rtlCol="0" anchor="b"/>
          <a:lstStyle>
            <a:lvl1pPr algn="r">
              <a:defRPr sz="1200"/>
            </a:lvl1pPr>
          </a:lstStyle>
          <a:p>
            <a:fld id="{3790C18A-31AA-4ABE-8106-6AC91B7689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287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0C18A-31AA-4ABE-8106-6AC91B76898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3975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411535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2634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did this person experience the pandemic?</a:t>
            </a:r>
            <a:r>
              <a:rPr lang="en-US" baseline="0" dirty="0" smtClean="0"/>
              <a:t> What was it like for them? How did it change their wants/views?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0C18A-31AA-4ABE-8106-6AC91B76898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436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did this person experience the pandemic?</a:t>
            </a:r>
            <a:r>
              <a:rPr lang="en-US" baseline="0" dirty="0" smtClean="0"/>
              <a:t> What was it like for them? How did it change their wants/views?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0C18A-31AA-4ABE-8106-6AC91B76898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43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Tell me about your experience with distance</a:t>
            </a:r>
            <a:r>
              <a:rPr lang="en-US" baseline="0" dirty="0" smtClean="0"/>
              <a:t> learning, What was hard about that? Is there anything you liked?</a:t>
            </a:r>
          </a:p>
          <a:p>
            <a:r>
              <a:rPr lang="en-US" baseline="0" dirty="0" smtClean="0"/>
              <a:t>Is there an experience you had during the pandemic that was surprising?</a:t>
            </a:r>
          </a:p>
          <a:p>
            <a:r>
              <a:rPr lang="en-US" baseline="0" dirty="0" smtClean="0"/>
              <a:t>How did you stay connected to people during lockdown?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0C18A-31AA-4ABE-8106-6AC91B76898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065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0C18A-31AA-4ABE-8106-6AC91B76898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22946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0C18A-31AA-4ABE-8106-6AC91B768988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13384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Even though we are revisiting these learning</a:t>
            </a:r>
            <a:r>
              <a:rPr lang="en-US" baseline="0" dirty="0" smtClean="0"/>
              <a:t> conversations through the </a:t>
            </a:r>
            <a:r>
              <a:rPr lang="en-US" baseline="0" dirty="0" err="1" smtClean="0"/>
              <a:t>lense</a:t>
            </a:r>
            <a:r>
              <a:rPr lang="en-US" baseline="0" dirty="0" smtClean="0"/>
              <a:t> of the pandemic, our guiding star is the same.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0C18A-31AA-4ABE-8106-6AC91B768988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1702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EN</a:t>
            </a:r>
            <a:r>
              <a:rPr lang="en-US" baseline="0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0C18A-31AA-4ABE-8106-6AC91B768988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1562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action plan should show how we will implement strategies to obtain objectives listed in our CHIP. We</a:t>
            </a:r>
            <a:r>
              <a:rPr lang="en-US" baseline="0" dirty="0" smtClean="0"/>
              <a:t> develop an action plan so we can track details, check for feasibility, increase efficiency and ensure accountability. It’s also a way to articulate our plans clearly to outside partners and potential funders. We should just think about this as our </a:t>
            </a:r>
            <a:r>
              <a:rPr lang="en-US" baseline="0" dirty="0" err="1" smtClean="0"/>
              <a:t>workplan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0C18A-31AA-4ABE-8106-6AC91B76898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79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7872" indent="-347872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en-US" dirty="0"/>
              <a:t>For Spanish Interpretation: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/>
              <a:t>	In your meeting/webinar controls, click </a:t>
            </a:r>
            <a:r>
              <a:rPr lang="en-US" altLang="en-US" b="1" dirty="0"/>
              <a:t>Interpretation</a:t>
            </a:r>
            <a:r>
              <a:rPr lang="en-US" altLang="en-US" dirty="0"/>
              <a:t>    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dirty="0"/>
              <a:t>	 Click the language that you would like to hear.</a:t>
            </a:r>
            <a:br>
              <a:rPr lang="en-US" altLang="en-US" dirty="0"/>
            </a:br>
            <a:r>
              <a:rPr lang="en-US" dirty="0"/>
              <a:t>We will track questions in the chat and reach out with any answers that we can’t answer immediately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0C18A-31AA-4ABE-8106-6AC91B76898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2525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action plan should show how we will implement strategies to obtain objectives listed in our CHIP. We</a:t>
            </a:r>
            <a:r>
              <a:rPr lang="en-US" baseline="0" dirty="0" smtClean="0"/>
              <a:t> develop an action plan so we can track details, check for feasibility, increase efficiency and ensure accountability. It’s also a way to articulate our plans clearly to outside partners and potential funders. We should just think about this as our </a:t>
            </a:r>
            <a:r>
              <a:rPr lang="en-US" baseline="0" dirty="0" err="1" smtClean="0"/>
              <a:t>workplan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7659">
              <a:defRPr/>
            </a:pPr>
            <a:fld id="{3790C18A-31AA-4ABE-8106-6AC91B768988}" type="slidenum">
              <a:rPr lang="en-US">
                <a:solidFill>
                  <a:prstClr val="black"/>
                </a:solidFill>
                <a:latin typeface="Calibri"/>
              </a:rPr>
              <a:pPr defTabSz="927659">
                <a:defRPr/>
              </a:pPr>
              <a:t>27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627860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action plan should show how we will implement strategies to obtain objectives listed in our CHIP. We</a:t>
            </a:r>
            <a:r>
              <a:rPr lang="en-US" baseline="0" dirty="0" smtClean="0"/>
              <a:t> develop an action plan so we can track details, check for feasibility, increase efficiency and ensure accountability. It’s also a way to articulate our plans clearly to outside partners and potential funders. We should just think about this as our </a:t>
            </a:r>
            <a:r>
              <a:rPr lang="en-US" baseline="0" dirty="0" err="1" smtClean="0"/>
              <a:t>workplan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0C18A-31AA-4ABE-8106-6AC91B768988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3787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 action plan should show how we will implement strategies to obtain objectives listed in our CHIP. We</a:t>
            </a:r>
            <a:r>
              <a:rPr lang="en-US" baseline="0" dirty="0" smtClean="0"/>
              <a:t> develop an action plan so we can track details, check for feasibility, increase efficiency and ensure accountability. It’s also a way to articulate our plans clearly to outside partners and potential funders. We should just think about this as our </a:t>
            </a:r>
            <a:r>
              <a:rPr lang="en-US" baseline="0" dirty="0" err="1" smtClean="0"/>
              <a:t>workplan</a:t>
            </a:r>
            <a:r>
              <a:rPr lang="en-US" baseline="0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7659">
              <a:defRPr/>
            </a:pPr>
            <a:fld id="{3790C18A-31AA-4ABE-8106-6AC91B768988}" type="slidenum">
              <a:rPr lang="en-US">
                <a:solidFill>
                  <a:prstClr val="black"/>
                </a:solidFill>
                <a:latin typeface="Calibri"/>
              </a:rPr>
              <a:pPr defTabSz="927659">
                <a:defRPr/>
              </a:pPr>
              <a:t>32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803012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0C18A-31AA-4ABE-8106-6AC91B768988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99320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0C18A-31AA-4ABE-8106-6AC91B768988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18310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7659">
              <a:defRPr/>
            </a:pPr>
            <a:fld id="{3790C18A-31AA-4ABE-8106-6AC91B768988}" type="slidenum">
              <a:rPr lang="en-US">
                <a:solidFill>
                  <a:prstClr val="black"/>
                </a:solidFill>
                <a:latin typeface="Calibri"/>
              </a:rPr>
              <a:pPr defTabSz="927659">
                <a:defRPr/>
              </a:pPr>
              <a:t>35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1343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0C18A-31AA-4ABE-8106-6AC91B76898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806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0C18A-31AA-4ABE-8106-6AC91B76898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8295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90C18A-31AA-4ABE-8106-6AC91B76898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2548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7659">
              <a:defRPr/>
            </a:pPr>
            <a:fld id="{3790C18A-31AA-4ABE-8106-6AC91B768988}" type="slidenum">
              <a:rPr lang="en-US">
                <a:solidFill>
                  <a:prstClr val="black"/>
                </a:solidFill>
                <a:latin typeface="Calibri"/>
              </a:rPr>
              <a:pPr defTabSz="927659">
                <a:defRPr/>
              </a:pPr>
              <a:t>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25668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Briefly</a:t>
            </a:r>
            <a:r>
              <a:rPr lang="en-US" baseline="0" dirty="0" smtClean="0"/>
              <a:t> mention grant/funding for projects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7659">
              <a:defRPr/>
            </a:pPr>
            <a:fld id="{3790C18A-31AA-4ABE-8106-6AC91B768988}" type="slidenum">
              <a:rPr lang="en-US">
                <a:solidFill>
                  <a:prstClr val="black"/>
                </a:solidFill>
                <a:latin typeface="Calibri"/>
              </a:rPr>
              <a:pPr defTabSz="927659">
                <a:defRPr/>
              </a:pPr>
              <a:t>10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969230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7659">
              <a:defRPr/>
            </a:pPr>
            <a:fld id="{3790C18A-31AA-4ABE-8106-6AC91B768988}" type="slidenum">
              <a:rPr lang="en-US">
                <a:solidFill>
                  <a:prstClr val="black"/>
                </a:solidFill>
                <a:latin typeface="Calibri"/>
              </a:rPr>
              <a:pPr defTabSz="927659">
                <a:defRPr/>
              </a:pPr>
              <a:t>11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73872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27659">
              <a:defRPr/>
            </a:pPr>
            <a:fld id="{3790C18A-31AA-4ABE-8106-6AC91B768988}" type="slidenum">
              <a:rPr lang="en-US">
                <a:solidFill>
                  <a:prstClr val="black"/>
                </a:solidFill>
                <a:latin typeface="Calibri"/>
              </a:rPr>
              <a:pPr defTabSz="927659">
                <a:defRPr/>
              </a:pPr>
              <a:t>12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4359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8838008" y="891903"/>
            <a:ext cx="305991" cy="614363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6685" y="857470"/>
            <a:ext cx="5275772" cy="3201724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5775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6685" y="4153444"/>
            <a:ext cx="5275772" cy="529766"/>
          </a:xfrm>
        </p:spPr>
        <p:txBody>
          <a:bodyPr>
            <a:normAutofit/>
          </a:bodyPr>
          <a:lstStyle>
            <a:lvl1pPr marL="0" indent="0" algn="l">
              <a:lnSpc>
                <a:spcPct val="114000"/>
              </a:lnSpc>
              <a:spcBef>
                <a:spcPts val="0"/>
              </a:spcBef>
              <a:buNone/>
              <a:defRPr sz="1500" b="0" i="1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16685" y="4735830"/>
            <a:ext cx="1197467" cy="273844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50444" y="4735830"/>
            <a:ext cx="3842012" cy="273844"/>
          </a:xfrm>
        </p:spPr>
        <p:txBody>
          <a:bodyPr/>
          <a:lstStyle>
            <a:lvl1pPr algn="l">
              <a:defRPr b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062162"/>
            <a:ext cx="305991" cy="273844"/>
          </a:xfrm>
        </p:spPr>
        <p:txBody>
          <a:bodyPr/>
          <a:lstStyle>
            <a:lvl1pPr algn="r"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 title="Verticle Rule Line"/>
          <p:cNvCxnSpPr/>
          <p:nvPr/>
        </p:nvCxnSpPr>
        <p:spPr>
          <a:xfrm>
            <a:off x="580391" y="942975"/>
            <a:ext cx="0" cy="4200525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28247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 mod="1">
    <p:ext uri="{DCECCB84-F9BA-43D5-87BE-67443E8EF086}">
      <p15:sldGuideLst xmlns:p15="http://schemas.microsoft.com/office/powerpoint/2012/main">
        <p15:guide id="1" orient="horz" pos="79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762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 title="Page Number Shape"/>
          <p:cNvSpPr/>
          <p:nvPr/>
        </p:nvSpPr>
        <p:spPr bwMode="auto">
          <a:xfrm>
            <a:off x="8838008" y="1045311"/>
            <a:ext cx="305991" cy="614363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0755" y="1928792"/>
            <a:ext cx="6222491" cy="2464615"/>
          </a:xfrm>
        </p:spPr>
        <p:txBody>
          <a:bodyPr anchor="t">
            <a:normAutofit/>
          </a:bodyPr>
          <a:lstStyle>
            <a:lvl1pPr>
              <a:lnSpc>
                <a:spcPct val="85000"/>
              </a:lnSpc>
              <a:defRPr sz="5775" cap="all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0755" y="1045311"/>
            <a:ext cx="6301072" cy="614363"/>
          </a:xfrm>
        </p:spPr>
        <p:txBody>
          <a:bodyPr anchor="ctr">
            <a:normAutofit/>
          </a:bodyPr>
          <a:lstStyle>
            <a:lvl1pPr marL="0" indent="0" algn="r">
              <a:lnSpc>
                <a:spcPct val="113000"/>
              </a:lnSpc>
              <a:spcBef>
                <a:spcPts val="0"/>
              </a:spcBef>
              <a:buNone/>
              <a:defRPr sz="1500" b="0" i="1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7216" y="4735830"/>
            <a:ext cx="1197467" cy="273844"/>
          </a:xfrm>
        </p:spPr>
        <p:txBody>
          <a:bodyPr/>
          <a:lstStyle>
            <a:lvl1pPr>
              <a:defRPr sz="900">
                <a:solidFill>
                  <a:schemeClr val="accent1"/>
                </a:solidFill>
              </a:defRPr>
            </a:lvl1pPr>
          </a:lstStyle>
          <a:p>
            <a:fld id="{C3DA15B3-215A-45CF-B568-4C88ABA533CA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60755" y="4735830"/>
            <a:ext cx="4860170" cy="273844"/>
          </a:xfrm>
        </p:spPr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1215570"/>
            <a:ext cx="305991" cy="273844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5B4C650-3265-4BD1-9BD0-0AAC9439BF2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 flipH="1">
            <a:off x="1" y="4633625"/>
            <a:ext cx="7683245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587569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0" y="405471"/>
            <a:ext cx="4686300" cy="186671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2784350"/>
            <a:ext cx="4686300" cy="186167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956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418338"/>
            <a:ext cx="2873502" cy="3717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18549"/>
            <a:ext cx="4684014" cy="685800"/>
          </a:xfrm>
        </p:spPr>
        <p:txBody>
          <a:bodyPr anchor="b"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145003"/>
            <a:ext cx="4684014" cy="131673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6200" y="2775620"/>
            <a:ext cx="4686300" cy="685800"/>
          </a:xfrm>
        </p:spPr>
        <p:txBody>
          <a:bodyPr anchor="b">
            <a:normAutofit/>
          </a:bodyPr>
          <a:lstStyle>
            <a:lvl1pPr marL="0" indent="0">
              <a:buNone/>
              <a:defRPr sz="1800" b="0" i="1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86200" y="3502074"/>
            <a:ext cx="4684014" cy="131673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3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831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6652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416609"/>
            <a:ext cx="2879082" cy="1440767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423110"/>
            <a:ext cx="4686300" cy="4216983"/>
          </a:xfrm>
        </p:spPr>
        <p:txBody>
          <a:bodyPr/>
          <a:lstStyle>
            <a:lvl1pPr>
              <a:lnSpc>
                <a:spcPct val="112000"/>
              </a:lnSpc>
              <a:defRPr sz="1500"/>
            </a:lvl1pPr>
            <a:lvl2pPr>
              <a:lnSpc>
                <a:spcPct val="112000"/>
              </a:lnSpc>
              <a:defRPr sz="1350"/>
            </a:lvl2pPr>
            <a:lvl3pPr>
              <a:lnSpc>
                <a:spcPct val="112000"/>
              </a:lnSpc>
              <a:defRPr sz="1200"/>
            </a:lvl3pPr>
            <a:lvl4pPr>
              <a:lnSpc>
                <a:spcPct val="112000"/>
              </a:lnSpc>
              <a:defRPr sz="1050"/>
            </a:lvl4pPr>
            <a:lvl5pPr>
              <a:lnSpc>
                <a:spcPct val="112000"/>
              </a:lnSpc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" y="1966134"/>
            <a:ext cx="2879082" cy="2429653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408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214" y="417946"/>
            <a:ext cx="2880360" cy="1439429"/>
          </a:xfrm>
        </p:spPr>
        <p:txBody>
          <a:bodyPr anchor="t">
            <a:noAutofit/>
          </a:bodyPr>
          <a:lstStyle>
            <a:lvl1pPr>
              <a:lnSpc>
                <a:spcPct val="93000"/>
              </a:lnSpc>
              <a:defRPr sz="30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43350" y="1"/>
            <a:ext cx="4629150" cy="51434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9214" y="1966134"/>
            <a:ext cx="2880360" cy="2427732"/>
          </a:xfrm>
        </p:spPr>
        <p:txBody>
          <a:bodyPr/>
          <a:lstStyle>
            <a:lvl1pPr marL="0" indent="0" algn="r">
              <a:lnSpc>
                <a:spcPct val="125000"/>
              </a:lnSpc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532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0" y="480060"/>
            <a:ext cx="4686299" cy="418810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6504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 title="Page Number Shape"/>
          <p:cNvSpPr/>
          <p:nvPr/>
        </p:nvSpPr>
        <p:spPr bwMode="auto">
          <a:xfrm>
            <a:off x="8838008" y="4035435"/>
            <a:ext cx="305991" cy="614363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93074" y="482198"/>
            <a:ext cx="1835003" cy="3508580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82199"/>
            <a:ext cx="5303009" cy="350857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902140" y="4445349"/>
            <a:ext cx="2861142" cy="273844"/>
          </a:xfrm>
        </p:spPr>
        <p:txBody>
          <a:bodyPr/>
          <a:lstStyle/>
          <a:p>
            <a:fld id="{1D8BD707-D9CF-40AE-B4C6-C98DA3205C09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02140" y="4736962"/>
            <a:ext cx="2861142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838008" y="4205694"/>
            <a:ext cx="305991" cy="273844"/>
          </a:xfrm>
        </p:spPr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 title="Horizontal Rule Line"/>
          <p:cNvCxnSpPr/>
          <p:nvPr/>
        </p:nvCxnSpPr>
        <p:spPr>
          <a:xfrm>
            <a:off x="1" y="4649798"/>
            <a:ext cx="7695008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1301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45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24000" y="958070"/>
            <a:ext cx="6096000" cy="336118"/>
          </a:xfrm>
        </p:spPr>
        <p:txBody>
          <a:bodyPr lIns="0" tIns="0" rIns="0" bIns="0"/>
          <a:lstStyle>
            <a:lvl1pPr>
              <a:defRPr sz="2184" b="1" i="1">
                <a:solidFill>
                  <a:schemeClr val="tx1"/>
                </a:solidFill>
                <a:latin typeface="Palatino Linotype"/>
                <a:cs typeface="Palatino Linotyp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183005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9/21/2021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00400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203598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80269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altLang="ko-KR" dirty="0" smtClean="0"/>
              <a:t> Click to edit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4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9252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990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9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19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0265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1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951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70063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990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6063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9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7442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1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66583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776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6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6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8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reeform 6" title="Page Number Shape"/>
          <p:cNvSpPr/>
          <p:nvPr/>
        </p:nvSpPr>
        <p:spPr bwMode="auto">
          <a:xfrm>
            <a:off x="8838008" y="4035435"/>
            <a:ext cx="305991" cy="614363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1500" y="419759"/>
            <a:ext cx="2875430" cy="37143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26800"/>
            <a:ext cx="4686299" cy="42413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1" y="4447545"/>
            <a:ext cx="2861142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fld id="{63937D59-5EDB-4C39-B697-625748F703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1501" y="4735830"/>
            <a:ext cx="2861142" cy="273844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900" b="1" i="1" baseline="0">
                <a:solidFill>
                  <a:schemeClr val="accent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38008" y="4205694"/>
            <a:ext cx="305991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0" i="1" baseline="0">
                <a:solidFill>
                  <a:schemeClr val="bg2"/>
                </a:solidFill>
                <a:latin typeface="+mj-lt"/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 title="Horizontal Rule Line"/>
          <p:cNvCxnSpPr/>
          <p:nvPr/>
        </p:nvCxnSpPr>
        <p:spPr>
          <a:xfrm>
            <a:off x="0" y="4649798"/>
            <a:ext cx="3371850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2632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649" r:id="rId13"/>
    <p:sldLayoutId id="2147483650" r:id="rId14"/>
    <p:sldLayoutId id="2147483660" r:id="rId15"/>
  </p:sldLayoutIdLst>
  <p:txStyles>
    <p:titleStyle>
      <a:lvl1pPr algn="r" defTabSz="685800" rtl="0" eaLnBrk="1" latinLnBrk="0" hangingPunct="1">
        <a:lnSpc>
          <a:spcPct val="90000"/>
        </a:lnSpc>
        <a:spcBef>
          <a:spcPct val="0"/>
        </a:spcBef>
        <a:buNone/>
        <a:defRPr sz="3750" b="0" i="1" kern="120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12598" indent="-212598" algn="l" defTabSz="685800" rtl="0" eaLnBrk="1" latinLnBrk="0" hangingPunct="1">
        <a:lnSpc>
          <a:spcPct val="112000"/>
        </a:lnSpc>
        <a:spcBef>
          <a:spcPts val="675"/>
        </a:spcBef>
        <a:buFont typeface="Arial" panose="020B0604020202020204" pitchFamily="34" charset="0"/>
        <a:buChar char="•"/>
        <a:defRPr sz="15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514350" indent="-212598" algn="l" defTabSz="685800" rtl="0" eaLnBrk="1" latinLnBrk="0" hangingPunct="1">
        <a:lnSpc>
          <a:spcPct val="112000"/>
        </a:lnSpc>
        <a:spcBef>
          <a:spcPts val="675"/>
        </a:spcBef>
        <a:buFont typeface="Corbel" panose="020B0503020204020204" pitchFamily="34" charset="0"/>
        <a:buChar char="–"/>
        <a:defRPr sz="135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857250" indent="-212598" algn="l" defTabSz="685800" rtl="0" eaLnBrk="1" latinLnBrk="0" hangingPunct="1">
        <a:lnSpc>
          <a:spcPct val="112000"/>
        </a:lnSpc>
        <a:spcBef>
          <a:spcPts val="675"/>
        </a:spcBef>
        <a:buFont typeface="Arial" panose="020B0604020202020204" pitchFamily="34" charset="0"/>
        <a:buChar char="•"/>
        <a:defRPr sz="120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200150" indent="-212598" algn="l" defTabSz="685800" rtl="0" eaLnBrk="1" latinLnBrk="0" hangingPunct="1">
        <a:lnSpc>
          <a:spcPct val="112000"/>
        </a:lnSpc>
        <a:spcBef>
          <a:spcPts val="675"/>
        </a:spcBef>
        <a:buFont typeface="Corbel" panose="020B0503020204020204" pitchFamily="34" charset="0"/>
        <a:buChar char="–"/>
        <a:defRPr sz="1050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543050" indent="-212598" algn="l" defTabSz="685800" rtl="0" eaLnBrk="1" latinLnBrk="0" hangingPunct="1">
        <a:lnSpc>
          <a:spcPct val="112000"/>
        </a:lnSpc>
        <a:spcBef>
          <a:spcPts val="6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885950" indent="-212598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228850" indent="-212598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05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571750" indent="-212598" algn="l" defTabSz="685800" rtl="0" eaLnBrk="1" latinLnBrk="0" hangingPunct="1">
        <a:lnSpc>
          <a:spcPct val="112000"/>
        </a:lnSpc>
        <a:spcBef>
          <a:spcPts val="975"/>
        </a:spcBef>
        <a:buFont typeface="Corbel" panose="020B0503020204020204" pitchFamily="34" charset="0"/>
        <a:buChar char="–"/>
        <a:defRPr sz="10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914650" indent="-212598" algn="l" defTabSz="685800" rtl="0" eaLnBrk="1" latinLnBrk="0" hangingPunct="1">
        <a:lnSpc>
          <a:spcPct val="112000"/>
        </a:lnSpc>
        <a:spcBef>
          <a:spcPts val="975"/>
        </a:spcBef>
        <a:buFont typeface="Arial" panose="020B0604020202020204" pitchFamily="34" charset="0"/>
        <a:buChar char="•"/>
        <a:defRPr sz="1050" i="1" kern="1200" baseline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832">
          <p15:clr>
            <a:srgbClr val="F26B43"/>
          </p15:clr>
        </p15:guide>
        <p15:guide id="2" pos="480">
          <p15:clr>
            <a:srgbClr val="F26B43"/>
          </p15:clr>
        </p15:guide>
        <p15:guide id="3" orient="horz" pos="432">
          <p15:clr>
            <a:srgbClr val="F26B43"/>
          </p15:clr>
        </p15:guide>
        <p15:guide id="4" pos="7200">
          <p15:clr>
            <a:srgbClr val="F26B43"/>
          </p15:clr>
        </p15:guide>
        <p15:guide id="5" pos="326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9/21/2021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43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ctr" defTabSz="914378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5.jpe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healthynapacounty.org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vehealthynapacounty.org/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div%20style='position:%20relative;%20padding-bottom:%2056.25%25;%20padding-top:%2035px;%20height:%200;%20overflow:%20hidden;'%3e%3ciframe%20sandbox='allow-scripts%20allow-same-origin%20allow-presentation'%20allowfullscreen='true'%20allowtransparency='true'%20frameborder='0'%20height='315'%20src='https:/www.mentimeter.com/embed/b53d5dab401d973f1c2d79848385835f/643383ad8241'%20style='position:%20absolute;%20top:%200;%20left:%200;%20width:%20100%25;%20height:%20100%25;'%20width='420'%3e%3c/iframe%3e%3c/div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LHNCBilingualTransp draf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275606"/>
            <a:ext cx="4286696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763688" y="3219822"/>
            <a:ext cx="5275772" cy="529766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Welcome!</a:t>
            </a:r>
          </a:p>
          <a:p>
            <a:pPr algn="ctr"/>
            <a:r>
              <a:rPr lang="en-US" sz="2800" dirty="0" smtClean="0"/>
              <a:t>¡</a:t>
            </a:r>
            <a:r>
              <a:rPr lang="en-US" sz="2800" dirty="0" err="1" smtClean="0"/>
              <a:t>Bienvenidos</a:t>
            </a:r>
            <a:r>
              <a:rPr lang="en-US" sz="2800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131926" y="1062935"/>
            <a:ext cx="6476286" cy="720725"/>
          </a:xfrm>
        </p:spPr>
        <p:txBody>
          <a:bodyPr>
            <a:normAutofit fontScale="90000"/>
          </a:bodyPr>
          <a:lstStyle/>
          <a:p>
            <a:r>
              <a:rPr lang="es-ES" dirty="0">
                <a:latin typeface="+mn-lt"/>
              </a:rPr>
              <a:t/>
            </a:r>
            <a:br>
              <a:rPr lang="es-ES" dirty="0">
                <a:latin typeface="+mn-lt"/>
              </a:rPr>
            </a:br>
            <a:r>
              <a:rPr lang="es-ES" dirty="0">
                <a:latin typeface="+mn-lt"/>
              </a:rPr>
              <a:t>Alineado a través </a:t>
            </a:r>
            <a:r>
              <a:rPr lang="es-ES" dirty="0" smtClean="0">
                <a:latin typeface="+mn-lt"/>
              </a:rPr>
              <a:t>de </a:t>
            </a:r>
            <a:r>
              <a:rPr lang="es-ES" dirty="0">
                <a:latin typeface="+mn-lt"/>
              </a:rPr>
              <a:t>diseño</a:t>
            </a:r>
            <a:endParaRPr lang="en-US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4294967295"/>
          </p:nvPr>
        </p:nvSpPr>
        <p:spPr>
          <a:xfrm>
            <a:off x="649763" y="2169942"/>
            <a:ext cx="7440613" cy="5302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s-ES" sz="2800" dirty="0"/>
              <a:t>Mejorar la equidad en la salud en el condado de Napa a través de datos compartidos y estrategias centradas en el ser humano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104" y="4146716"/>
            <a:ext cx="1280271" cy="6858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9556" y="3904380"/>
            <a:ext cx="937341" cy="11522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3519" y="4011831"/>
            <a:ext cx="781880" cy="10242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57662" y="4181009"/>
            <a:ext cx="1582049" cy="5989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89470" y="3922669"/>
            <a:ext cx="905335" cy="113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555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4114" y="267494"/>
            <a:ext cx="4788024" cy="1360562"/>
          </a:xfrm>
        </p:spPr>
        <p:txBody>
          <a:bodyPr/>
          <a:lstStyle/>
          <a:p>
            <a:pPr algn="l"/>
            <a:r>
              <a:rPr lang="en-US" b="1" dirty="0" smtClean="0">
                <a:latin typeface="+mn-lt"/>
              </a:rPr>
              <a:t>CSII Grant Objectives</a:t>
            </a:r>
            <a:endParaRPr lang="en-US" b="1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251520" y="947775"/>
            <a:ext cx="8892480" cy="4241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We have shared priority of addressing health inequities through increasing </a:t>
            </a:r>
            <a:r>
              <a:rPr lang="en-US" sz="2400" b="1" dirty="0" smtClean="0"/>
              <a:t>respect and social inclusion </a:t>
            </a:r>
            <a:r>
              <a:rPr lang="en-US" sz="2400" dirty="0" smtClean="0"/>
              <a:t>in our community.</a:t>
            </a:r>
          </a:p>
          <a:p>
            <a:r>
              <a:rPr lang="en-US" sz="2400" dirty="0" smtClean="0"/>
              <a:t>Our project expands the use of </a:t>
            </a:r>
            <a:r>
              <a:rPr lang="en-US" sz="2400" b="1" dirty="0" smtClean="0"/>
              <a:t>human-centered design </a:t>
            </a:r>
            <a:r>
              <a:rPr lang="en-US" sz="2400" dirty="0" smtClean="0"/>
              <a:t>as a tool for engaging community in the planning and implementation of solutions to health-related challenges.</a:t>
            </a:r>
          </a:p>
          <a:p>
            <a:r>
              <a:rPr lang="en-US" sz="2400" dirty="0" smtClean="0"/>
              <a:t>We seek to </a:t>
            </a:r>
            <a:r>
              <a:rPr lang="en-US" sz="2400" b="1" dirty="0" smtClean="0"/>
              <a:t>align</a:t>
            </a:r>
            <a:r>
              <a:rPr lang="en-US" sz="2400" dirty="0" smtClean="0"/>
              <a:t> outcomes, data and measurement across sectors, with a specific focus on the qualitative data captured through the use of human-centered design.</a:t>
            </a:r>
            <a:endParaRPr lang="en-US" sz="2400" b="1" dirty="0" smtClean="0"/>
          </a:p>
          <a:p>
            <a:endParaRPr lang="en-US" b="1" dirty="0"/>
          </a:p>
        </p:txBody>
      </p:sp>
      <p:sp>
        <p:nvSpPr>
          <p:cNvPr id="2" name="Rectangle 1"/>
          <p:cNvSpPr/>
          <p:nvPr/>
        </p:nvSpPr>
        <p:spPr>
          <a:xfrm>
            <a:off x="-252536" y="4515966"/>
            <a:ext cx="4104456" cy="3600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918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>
          <a:xfrm>
            <a:off x="14114" y="267494"/>
            <a:ext cx="6718126" cy="1360562"/>
          </a:xfrm>
        </p:spPr>
        <p:txBody>
          <a:bodyPr/>
          <a:lstStyle/>
          <a:p>
            <a:pPr algn="l"/>
            <a:r>
              <a:rPr lang="es-ES" b="1" dirty="0">
                <a:latin typeface="+mn-lt"/>
              </a:rPr>
              <a:t>Objetivos de la subvención CSII</a:t>
            </a:r>
            <a:endParaRPr lang="en-US" b="1" dirty="0">
              <a:latin typeface="+mn-lt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4294967295"/>
          </p:nvPr>
        </p:nvSpPr>
        <p:spPr>
          <a:xfrm>
            <a:off x="245713" y="1131590"/>
            <a:ext cx="8892480" cy="4241800"/>
          </a:xfrm>
        </p:spPr>
        <p:txBody>
          <a:bodyPr>
            <a:normAutofit/>
          </a:bodyPr>
          <a:lstStyle/>
          <a:p>
            <a:r>
              <a:rPr lang="es-ES" sz="2200" dirty="0"/>
              <a:t>Hemos compartido la prioridad de </a:t>
            </a:r>
            <a:r>
              <a:rPr lang="es-ES" sz="2200" dirty="0" smtClean="0"/>
              <a:t>examinar </a:t>
            </a:r>
            <a:r>
              <a:rPr lang="es-ES" sz="2200" dirty="0"/>
              <a:t>las inequidades en salud a través de un mayor </a:t>
            </a:r>
            <a:r>
              <a:rPr lang="es-ES" sz="2200" b="1" dirty="0"/>
              <a:t>respeto e inclusión social </a:t>
            </a:r>
            <a:r>
              <a:rPr lang="es-ES" sz="2200" dirty="0"/>
              <a:t>en nuestra comunidad.</a:t>
            </a:r>
          </a:p>
          <a:p>
            <a:r>
              <a:rPr lang="es-ES" sz="2200" dirty="0"/>
              <a:t>Nuestro proyecto expande el uso del </a:t>
            </a:r>
            <a:r>
              <a:rPr lang="es-ES" sz="2200" b="1" dirty="0"/>
              <a:t>diseño centrado en el ser humano </a:t>
            </a:r>
            <a:r>
              <a:rPr lang="es-ES" sz="2200" dirty="0"/>
              <a:t>como una herramienta para involucrar a la comunidad en la planificación e implementación de soluciones a los desafíos relacionados con la salud.</a:t>
            </a:r>
          </a:p>
          <a:p>
            <a:r>
              <a:rPr lang="es-ES" sz="2200" dirty="0"/>
              <a:t>Buscamos </a:t>
            </a:r>
            <a:r>
              <a:rPr lang="es-ES" sz="2200" b="1" dirty="0"/>
              <a:t>alinear</a:t>
            </a:r>
            <a:r>
              <a:rPr lang="es-ES" sz="2200" dirty="0"/>
              <a:t> los resultados, los datos y la medición en todos los sectores, con un enfoque específico en los datos cualitativos capturados mediante el </a:t>
            </a:r>
            <a:r>
              <a:rPr lang="es-ES" sz="2200" dirty="0" smtClean="0"/>
              <a:t>diseño </a:t>
            </a:r>
            <a:r>
              <a:rPr lang="es-ES" sz="2200" dirty="0"/>
              <a:t>centrado en el ser humano.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308497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19717" y="1762543"/>
            <a:ext cx="1097712" cy="920601"/>
          </a:xfrm>
          <a:custGeom>
            <a:avLst/>
            <a:gdLst/>
            <a:ahLst/>
            <a:cxnLst/>
            <a:rect l="l" t="t" r="r" b="b"/>
            <a:pathLst>
              <a:path w="1124585" h="974725">
                <a:moveTo>
                  <a:pt x="843026" y="0"/>
                </a:moveTo>
                <a:lnTo>
                  <a:pt x="281012" y="0"/>
                </a:lnTo>
                <a:lnTo>
                  <a:pt x="0" y="487260"/>
                </a:lnTo>
                <a:lnTo>
                  <a:pt x="281012" y="974534"/>
                </a:lnTo>
                <a:lnTo>
                  <a:pt x="843026" y="974534"/>
                </a:lnTo>
                <a:lnTo>
                  <a:pt x="1124038" y="487260"/>
                </a:lnTo>
                <a:lnTo>
                  <a:pt x="843026" y="0"/>
                </a:lnTo>
                <a:close/>
              </a:path>
            </a:pathLst>
          </a:custGeom>
          <a:solidFill>
            <a:srgbClr val="659BE5"/>
          </a:solidFill>
        </p:spPr>
        <p:txBody>
          <a:bodyPr wrap="square" lIns="0" tIns="0" rIns="0" bIns="0" rtlCol="0"/>
          <a:lstStyle/>
          <a:p>
            <a:pPr defTabSz="605150" latinLnBrk="0"/>
            <a:endParaRPr sz="119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55662" y="2099733"/>
            <a:ext cx="111606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5" defTabSz="605150" latinLnBrk="0"/>
            <a:r>
              <a:rPr sz="1600" b="1" spc="-106" dirty="0">
                <a:solidFill>
                  <a:srgbClr val="FFFFFF"/>
                </a:solidFill>
                <a:latin typeface="Bookman Old Style"/>
                <a:cs typeface="Bookman Old Style"/>
              </a:rPr>
              <a:t>E</a:t>
            </a:r>
            <a:r>
              <a:rPr sz="1600" b="1" spc="-222" dirty="0">
                <a:solidFill>
                  <a:srgbClr val="FFFFFF"/>
                </a:solidFill>
                <a:latin typeface="Bookman Old Style"/>
                <a:cs typeface="Bookman Old Style"/>
              </a:rPr>
              <a:t>m</a:t>
            </a:r>
            <a:r>
              <a:rPr sz="1600" b="1" spc="-185" dirty="0">
                <a:solidFill>
                  <a:srgbClr val="FFFFFF"/>
                </a:solidFill>
                <a:latin typeface="Bookman Old Style"/>
                <a:cs typeface="Bookman Old Style"/>
              </a:rPr>
              <a:t>p</a:t>
            </a:r>
            <a:r>
              <a:rPr sz="1600" b="1" spc="-96" dirty="0">
                <a:solidFill>
                  <a:srgbClr val="FFFFFF"/>
                </a:solidFill>
                <a:latin typeface="Bookman Old Style"/>
                <a:cs typeface="Bookman Old Style"/>
              </a:rPr>
              <a:t>a</a:t>
            </a:r>
            <a:r>
              <a:rPr sz="1600" b="1" spc="-53" dirty="0">
                <a:solidFill>
                  <a:srgbClr val="FFFFFF"/>
                </a:solidFill>
                <a:latin typeface="Bookman Old Style"/>
                <a:cs typeface="Bookman Old Style"/>
              </a:rPr>
              <a:t>thize</a:t>
            </a:r>
            <a:endParaRPr sz="1100" dirty="0">
              <a:solidFill>
                <a:prstClr val="black"/>
              </a:solidFill>
              <a:latin typeface="Bookman Old Style"/>
              <a:cs typeface="Bookman Old Style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27830" y="2248004"/>
            <a:ext cx="1103165" cy="885392"/>
          </a:xfrm>
          <a:custGeom>
            <a:avLst/>
            <a:gdLst/>
            <a:ahLst/>
            <a:cxnLst/>
            <a:rect l="l" t="t" r="r" b="b"/>
            <a:pathLst>
              <a:path w="1124585" h="974725">
                <a:moveTo>
                  <a:pt x="843026" y="0"/>
                </a:moveTo>
                <a:lnTo>
                  <a:pt x="281012" y="0"/>
                </a:lnTo>
                <a:lnTo>
                  <a:pt x="0" y="487260"/>
                </a:lnTo>
                <a:lnTo>
                  <a:pt x="281012" y="974534"/>
                </a:lnTo>
                <a:lnTo>
                  <a:pt x="843026" y="974534"/>
                </a:lnTo>
                <a:lnTo>
                  <a:pt x="1124038" y="487260"/>
                </a:lnTo>
                <a:lnTo>
                  <a:pt x="843026" y="0"/>
                </a:lnTo>
                <a:close/>
              </a:path>
            </a:pathLst>
          </a:custGeom>
          <a:solidFill>
            <a:srgbClr val="34AA5C"/>
          </a:solidFill>
        </p:spPr>
        <p:txBody>
          <a:bodyPr wrap="square" lIns="0" tIns="0" rIns="0" bIns="0" rtlCol="0"/>
          <a:lstStyle/>
          <a:p>
            <a:pPr defTabSz="605150" latinLnBrk="0"/>
            <a:endParaRPr sz="119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52273" y="2573945"/>
            <a:ext cx="66201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5" defTabSz="605150" latinLnBrk="0"/>
            <a:r>
              <a:rPr sz="1600" b="1" spc="-63" dirty="0">
                <a:solidFill>
                  <a:srgbClr val="FFFFFF"/>
                </a:solidFill>
                <a:latin typeface="Bookman Old Style"/>
                <a:cs typeface="Bookman Old Style"/>
              </a:rPr>
              <a:t>Define</a:t>
            </a:r>
            <a:endParaRPr sz="1600" dirty="0">
              <a:solidFill>
                <a:prstClr val="black"/>
              </a:solidFill>
              <a:latin typeface="Bookman Old Style"/>
              <a:cs typeface="Bookman Old Style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81782" y="2248004"/>
            <a:ext cx="1073373" cy="911216"/>
          </a:xfrm>
          <a:custGeom>
            <a:avLst/>
            <a:gdLst/>
            <a:ahLst/>
            <a:cxnLst/>
            <a:rect l="l" t="t" r="r" b="b"/>
            <a:pathLst>
              <a:path w="1124585" h="974725">
                <a:moveTo>
                  <a:pt x="843026" y="0"/>
                </a:moveTo>
                <a:lnTo>
                  <a:pt x="281012" y="0"/>
                </a:lnTo>
                <a:lnTo>
                  <a:pt x="0" y="487260"/>
                </a:lnTo>
                <a:lnTo>
                  <a:pt x="281012" y="974534"/>
                </a:lnTo>
                <a:lnTo>
                  <a:pt x="843026" y="974534"/>
                </a:lnTo>
                <a:lnTo>
                  <a:pt x="1124038" y="487260"/>
                </a:lnTo>
                <a:lnTo>
                  <a:pt x="843026" y="0"/>
                </a:lnTo>
                <a:close/>
              </a:path>
            </a:pathLst>
          </a:custGeom>
          <a:solidFill>
            <a:srgbClr val="FF632B"/>
          </a:solidFill>
        </p:spPr>
        <p:txBody>
          <a:bodyPr wrap="square" lIns="0" tIns="0" rIns="0" bIns="0" rtlCol="0"/>
          <a:lstStyle/>
          <a:p>
            <a:pPr defTabSz="605150" latinLnBrk="0"/>
            <a:endParaRPr sz="119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81782" y="2605809"/>
            <a:ext cx="1428245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5" defTabSz="605150" latinLnBrk="0"/>
            <a:r>
              <a:rPr sz="1600" b="1" spc="-43" dirty="0">
                <a:solidFill>
                  <a:srgbClr val="FFFFFF"/>
                </a:solidFill>
                <a:latin typeface="Bookman Old Style"/>
                <a:cs typeface="Bookman Old Style"/>
              </a:rPr>
              <a:t>P</a:t>
            </a:r>
            <a:r>
              <a:rPr sz="1600" b="1" spc="26" dirty="0">
                <a:solidFill>
                  <a:srgbClr val="FFFFFF"/>
                </a:solidFill>
                <a:latin typeface="Bookman Old Style"/>
                <a:cs typeface="Bookman Old Style"/>
              </a:rPr>
              <a:t>r</a:t>
            </a:r>
            <a:r>
              <a:rPr sz="1600" b="1" spc="13" dirty="0">
                <a:solidFill>
                  <a:srgbClr val="FFFFFF"/>
                </a:solidFill>
                <a:latin typeface="Bookman Old Style"/>
                <a:cs typeface="Bookman Old Style"/>
              </a:rPr>
              <a:t>o</a:t>
            </a:r>
            <a:r>
              <a:rPr sz="1600" b="1" spc="10" dirty="0">
                <a:solidFill>
                  <a:srgbClr val="FFFFFF"/>
                </a:solidFill>
                <a:latin typeface="Bookman Old Style"/>
                <a:cs typeface="Bookman Old Style"/>
              </a:rPr>
              <a:t>t</a:t>
            </a:r>
            <a:r>
              <a:rPr sz="1600" b="1" spc="-7" dirty="0">
                <a:solidFill>
                  <a:srgbClr val="FFFFFF"/>
                </a:solidFill>
                <a:latin typeface="Bookman Old Style"/>
                <a:cs typeface="Bookman Old Style"/>
              </a:rPr>
              <a:t>o</a:t>
            </a:r>
            <a:r>
              <a:rPr sz="1600" b="1" spc="36" dirty="0">
                <a:solidFill>
                  <a:srgbClr val="FFFFFF"/>
                </a:solidFill>
                <a:latin typeface="Bookman Old Style"/>
                <a:cs typeface="Bookman Old Style"/>
              </a:rPr>
              <a:t>t</a:t>
            </a:r>
            <a:r>
              <a:rPr sz="1600" b="1" spc="-79" dirty="0">
                <a:solidFill>
                  <a:srgbClr val="FFFFFF"/>
                </a:solidFill>
                <a:latin typeface="Bookman Old Style"/>
                <a:cs typeface="Bookman Old Style"/>
              </a:rPr>
              <a:t>ype</a:t>
            </a:r>
            <a:endParaRPr sz="1600" dirty="0">
              <a:solidFill>
                <a:prstClr val="black"/>
              </a:solidFill>
              <a:latin typeface="Bookman Old Style"/>
              <a:cs typeface="Bookman Old Style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77972" y="2723397"/>
            <a:ext cx="1082842" cy="877729"/>
          </a:xfrm>
          <a:custGeom>
            <a:avLst/>
            <a:gdLst/>
            <a:ahLst/>
            <a:cxnLst/>
            <a:rect l="l" t="t" r="r" b="b"/>
            <a:pathLst>
              <a:path w="1124584" h="974725">
                <a:moveTo>
                  <a:pt x="843026" y="0"/>
                </a:moveTo>
                <a:lnTo>
                  <a:pt x="281012" y="0"/>
                </a:lnTo>
                <a:lnTo>
                  <a:pt x="0" y="487260"/>
                </a:lnTo>
                <a:lnTo>
                  <a:pt x="281012" y="974534"/>
                </a:lnTo>
                <a:lnTo>
                  <a:pt x="843026" y="974534"/>
                </a:lnTo>
                <a:lnTo>
                  <a:pt x="1124038" y="487260"/>
                </a:lnTo>
                <a:lnTo>
                  <a:pt x="843026" y="0"/>
                </a:lnTo>
                <a:close/>
              </a:path>
            </a:pathLst>
          </a:custGeom>
          <a:solidFill>
            <a:srgbClr val="941100"/>
          </a:solidFill>
        </p:spPr>
        <p:txBody>
          <a:bodyPr wrap="square" lIns="0" tIns="0" rIns="0" bIns="0" rtlCol="0"/>
          <a:lstStyle/>
          <a:p>
            <a:pPr defTabSz="605150" latinLnBrk="0"/>
            <a:endParaRPr sz="119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861689" y="2990305"/>
            <a:ext cx="8322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5" defTabSz="605150" latinLnBrk="0"/>
            <a:r>
              <a:rPr b="1" spc="-116" dirty="0">
                <a:solidFill>
                  <a:srgbClr val="FFFFFF"/>
                </a:solidFill>
                <a:latin typeface="Bookman Old Style"/>
                <a:cs typeface="Bookman Old Style"/>
              </a:rPr>
              <a:t>T</a:t>
            </a:r>
            <a:r>
              <a:rPr b="1" spc="-69" dirty="0">
                <a:solidFill>
                  <a:srgbClr val="FFFFFF"/>
                </a:solidFill>
                <a:latin typeface="Bookman Old Style"/>
                <a:cs typeface="Bookman Old Style"/>
              </a:rPr>
              <a:t>es</a:t>
            </a:r>
            <a:r>
              <a:rPr b="1" spc="33" dirty="0">
                <a:solidFill>
                  <a:srgbClr val="FFFFFF"/>
                </a:solidFill>
                <a:latin typeface="Bookman Old Style"/>
                <a:cs typeface="Bookman Old Style"/>
              </a:rPr>
              <a:t>t</a:t>
            </a:r>
            <a:endParaRPr dirty="0">
              <a:solidFill>
                <a:prstClr val="black"/>
              </a:solidFill>
              <a:latin typeface="Bookman Old Style"/>
              <a:cs typeface="Bookman Old Styl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039359" y="1832045"/>
            <a:ext cx="1040332" cy="859735"/>
          </a:xfrm>
          <a:custGeom>
            <a:avLst/>
            <a:gdLst/>
            <a:ahLst/>
            <a:cxnLst/>
            <a:rect l="l" t="t" r="r" b="b"/>
            <a:pathLst>
              <a:path w="1124585" h="974725">
                <a:moveTo>
                  <a:pt x="843026" y="0"/>
                </a:moveTo>
                <a:lnTo>
                  <a:pt x="281012" y="0"/>
                </a:lnTo>
                <a:lnTo>
                  <a:pt x="0" y="487273"/>
                </a:lnTo>
                <a:lnTo>
                  <a:pt x="281012" y="974534"/>
                </a:lnTo>
                <a:lnTo>
                  <a:pt x="843026" y="974534"/>
                </a:lnTo>
                <a:lnTo>
                  <a:pt x="1124038" y="487273"/>
                </a:lnTo>
                <a:lnTo>
                  <a:pt x="843026" y="0"/>
                </a:lnTo>
                <a:close/>
              </a:path>
            </a:pathLst>
          </a:custGeom>
          <a:solidFill>
            <a:srgbClr val="FF9300"/>
          </a:solidFill>
        </p:spPr>
        <p:txBody>
          <a:bodyPr wrap="square" lIns="0" tIns="0" rIns="0" bIns="0" rtlCol="0"/>
          <a:lstStyle/>
          <a:p>
            <a:pPr defTabSz="605150" latinLnBrk="0"/>
            <a:endParaRPr sz="119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173572" y="2084605"/>
            <a:ext cx="107142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5" defTabSz="605150" latinLnBrk="0"/>
            <a:r>
              <a:rPr b="1" spc="-63" dirty="0">
                <a:solidFill>
                  <a:srgbClr val="FFFFFF"/>
                </a:solidFill>
                <a:latin typeface="Bookman Old Style"/>
                <a:cs typeface="Bookman Old Style"/>
              </a:rPr>
              <a:t>Ide</a:t>
            </a:r>
            <a:r>
              <a:rPr b="1" spc="-129" dirty="0">
                <a:solidFill>
                  <a:srgbClr val="FFFFFF"/>
                </a:solidFill>
                <a:latin typeface="Bookman Old Style"/>
                <a:cs typeface="Bookman Old Style"/>
              </a:rPr>
              <a:t>a</a:t>
            </a:r>
            <a:r>
              <a:rPr b="1" spc="-20" dirty="0">
                <a:solidFill>
                  <a:srgbClr val="FFFFFF"/>
                </a:solidFill>
                <a:latin typeface="Bookman Old Style"/>
                <a:cs typeface="Bookman Old Style"/>
              </a:rPr>
              <a:t>te</a:t>
            </a:r>
            <a:endParaRPr sz="761" dirty="0">
              <a:solidFill>
                <a:prstClr val="black"/>
              </a:solidFill>
              <a:latin typeface="Bookman Old Style"/>
              <a:cs typeface="Bookman Old Style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87824" y="2751066"/>
            <a:ext cx="0" cy="744631"/>
          </a:xfrm>
          <a:custGeom>
            <a:avLst/>
            <a:gdLst/>
            <a:ahLst/>
            <a:cxnLst/>
            <a:rect l="l" t="t" r="r" b="b"/>
            <a:pathLst>
              <a:path h="1125220">
                <a:moveTo>
                  <a:pt x="0" y="1124800"/>
                </a:moveTo>
                <a:lnTo>
                  <a:pt x="0" y="0"/>
                </a:lnTo>
              </a:path>
            </a:pathLst>
          </a:custGeom>
          <a:ln w="26223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pPr defTabSz="605150" latinLnBrk="0"/>
            <a:endParaRPr sz="119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06121" y="3495697"/>
            <a:ext cx="1023657" cy="234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5" defTabSz="605150" latinLnBrk="0"/>
            <a:r>
              <a:rPr sz="1522" b="1" spc="-75" dirty="0">
                <a:solidFill>
                  <a:prstClr val="black"/>
                </a:solidFill>
                <a:latin typeface="Arial"/>
                <a:cs typeface="Arial"/>
              </a:rPr>
              <a:t>U</a:t>
            </a:r>
            <a:r>
              <a:rPr sz="1522" b="1" spc="-79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1522" b="1" spc="-36" dirty="0">
                <a:solidFill>
                  <a:prstClr val="black"/>
                </a:solidFill>
                <a:latin typeface="Arial"/>
                <a:cs typeface="Arial"/>
              </a:rPr>
              <a:t>de</a:t>
            </a:r>
            <a:r>
              <a:rPr sz="1522" b="1" spc="-43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22" b="1" spc="-53" dirty="0">
                <a:solidFill>
                  <a:prstClr val="black"/>
                </a:solidFill>
                <a:latin typeface="Arial"/>
                <a:cs typeface="Arial"/>
              </a:rPr>
              <a:t>sta</a:t>
            </a:r>
            <a:r>
              <a:rPr sz="1522" b="1" spc="-79" dirty="0">
                <a:solidFill>
                  <a:prstClr val="black"/>
                </a:solidFill>
                <a:latin typeface="Arial"/>
                <a:cs typeface="Arial"/>
              </a:rPr>
              <a:t>n</a:t>
            </a:r>
            <a:r>
              <a:rPr sz="1522" b="1" spc="-7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endParaRPr sz="1522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15983" y="3729928"/>
            <a:ext cx="1203932" cy="234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5" defTabSz="605150" latinLnBrk="0"/>
            <a:r>
              <a:rPr sz="1522" b="1" spc="-75" dirty="0">
                <a:solidFill>
                  <a:prstClr val="black"/>
                </a:solidFill>
                <a:latin typeface="Arial"/>
                <a:cs typeface="Arial"/>
              </a:rPr>
              <a:t>people</a:t>
            </a:r>
            <a:r>
              <a:rPr sz="1522" b="1" spc="-8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522" b="1" spc="-73" dirty="0">
                <a:solidFill>
                  <a:prstClr val="black"/>
                </a:solidFill>
                <a:latin typeface="Arial"/>
                <a:cs typeface="Arial"/>
              </a:rPr>
              <a:t>deep</a:t>
            </a:r>
            <a:r>
              <a:rPr sz="1522" b="1" spc="-43" dirty="0">
                <a:solidFill>
                  <a:prstClr val="black"/>
                </a:solidFill>
                <a:latin typeface="Arial"/>
                <a:cs typeface="Arial"/>
              </a:rPr>
              <a:t>l</a:t>
            </a:r>
            <a:r>
              <a:rPr sz="1522" b="1" spc="-36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endParaRPr sz="1522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314522" y="3213350"/>
            <a:ext cx="0" cy="633693"/>
          </a:xfrm>
          <a:custGeom>
            <a:avLst/>
            <a:gdLst/>
            <a:ahLst/>
            <a:cxnLst/>
            <a:rect l="l" t="t" r="r" b="b"/>
            <a:pathLst>
              <a:path h="957579">
                <a:moveTo>
                  <a:pt x="0" y="957066"/>
                </a:moveTo>
                <a:lnTo>
                  <a:pt x="0" y="0"/>
                </a:lnTo>
              </a:path>
            </a:pathLst>
          </a:custGeom>
          <a:ln w="26223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pPr defTabSz="605150" latinLnBrk="0"/>
            <a:endParaRPr sz="119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86078" y="3851915"/>
            <a:ext cx="1462788" cy="234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5" defTabSz="605150" latinLnBrk="0"/>
            <a:r>
              <a:rPr sz="1522" b="1" spc="-40" dirty="0">
                <a:solidFill>
                  <a:prstClr val="black"/>
                </a:solidFill>
                <a:latin typeface="Arial"/>
                <a:cs typeface="Arial"/>
              </a:rPr>
              <a:t>Experi</a:t>
            </a:r>
            <a:r>
              <a:rPr sz="1522" b="1" spc="-83" dirty="0">
                <a:solidFill>
                  <a:prstClr val="black"/>
                </a:solidFill>
                <a:latin typeface="Arial"/>
                <a:cs typeface="Arial"/>
              </a:rPr>
              <a:t>m</a:t>
            </a:r>
            <a:r>
              <a:rPr sz="1522" b="1" spc="-33" dirty="0">
                <a:solidFill>
                  <a:prstClr val="black"/>
                </a:solidFill>
                <a:latin typeface="Arial"/>
                <a:cs typeface="Arial"/>
              </a:rPr>
              <a:t>ent</a:t>
            </a:r>
            <a:r>
              <a:rPr sz="1522" b="1" spc="-8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522" b="1" spc="-60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sz="1522" b="1" spc="-135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1522" b="1" dirty="0">
                <a:solidFill>
                  <a:prstClr val="black"/>
                </a:solidFill>
                <a:latin typeface="Arial"/>
                <a:cs typeface="Arial"/>
              </a:rPr>
              <a:t>ur</a:t>
            </a:r>
            <a:endParaRPr sz="1522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709287" y="4055737"/>
            <a:ext cx="1078286" cy="234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5" defTabSz="605150" latinLnBrk="0"/>
            <a:r>
              <a:rPr sz="1522" b="1" spc="-103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sz="1522" b="1" spc="-106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22" b="1" spc="-36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r>
              <a:rPr sz="1522" b="1" spc="-8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522" b="1" spc="-3" dirty="0">
                <a:solidFill>
                  <a:prstClr val="black"/>
                </a:solidFill>
                <a:latin typeface="Arial"/>
                <a:cs typeface="Arial"/>
              </a:rPr>
              <a:t>f</a:t>
            </a:r>
            <a:r>
              <a:rPr sz="1522" b="1" spc="-40" dirty="0">
                <a:solidFill>
                  <a:prstClr val="black"/>
                </a:solidFill>
                <a:latin typeface="Arial"/>
                <a:cs typeface="Arial"/>
              </a:rPr>
              <a:t>or</a:t>
            </a:r>
            <a:r>
              <a:rPr sz="1522" b="1" spc="-75" dirty="0">
                <a:solidFill>
                  <a:prstClr val="black"/>
                </a:solidFill>
                <a:latin typeface="Arial"/>
                <a:cs typeface="Arial"/>
              </a:rPr>
              <a:t>w</a:t>
            </a:r>
            <a:r>
              <a:rPr sz="1522" b="1" dirty="0">
                <a:solidFill>
                  <a:prstClr val="black"/>
                </a:solidFill>
                <a:latin typeface="Arial"/>
                <a:cs typeface="Arial"/>
              </a:rPr>
              <a:t>a</a:t>
            </a:r>
            <a:r>
              <a:rPr sz="1522" b="1" spc="-23" dirty="0">
                <a:solidFill>
                  <a:prstClr val="black"/>
                </a:solidFill>
                <a:latin typeface="Arial"/>
                <a:cs typeface="Arial"/>
              </a:rPr>
              <a:t>r</a:t>
            </a:r>
            <a:r>
              <a:rPr sz="1522" b="1" spc="-75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endParaRPr sz="1522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32695" y="1503373"/>
            <a:ext cx="0" cy="744631"/>
          </a:xfrm>
          <a:custGeom>
            <a:avLst/>
            <a:gdLst/>
            <a:ahLst/>
            <a:cxnLst/>
            <a:rect l="l" t="t" r="r" b="b"/>
            <a:pathLst>
              <a:path h="1125220">
                <a:moveTo>
                  <a:pt x="0" y="1124800"/>
                </a:moveTo>
                <a:lnTo>
                  <a:pt x="0" y="0"/>
                </a:lnTo>
              </a:path>
            </a:pathLst>
          </a:custGeom>
          <a:ln w="26223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pPr defTabSz="605150" latinLnBrk="0"/>
            <a:endParaRPr sz="1191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16884" y="1077442"/>
            <a:ext cx="1100978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5" marR="3362" defTabSz="605150" latinLnBrk="0">
              <a:lnSpc>
                <a:spcPts val="1787"/>
              </a:lnSpc>
            </a:pPr>
            <a:r>
              <a:rPr sz="1522" b="1" spc="20" dirty="0">
                <a:solidFill>
                  <a:prstClr val="black"/>
                </a:solidFill>
                <a:latin typeface="Arial"/>
                <a:cs typeface="Arial"/>
              </a:rPr>
              <a:t>D</a:t>
            </a:r>
            <a:r>
              <a:rPr sz="1522" b="1" spc="-7" dirty="0">
                <a:solidFill>
                  <a:prstClr val="black"/>
                </a:solidFill>
                <a:latin typeface="Arial"/>
                <a:cs typeface="Arial"/>
              </a:rPr>
              <a:t>i</a:t>
            </a:r>
            <a:r>
              <a:rPr sz="1522" b="1" spc="-162" dirty="0">
                <a:solidFill>
                  <a:prstClr val="black"/>
                </a:solidFill>
                <a:latin typeface="Arial"/>
                <a:cs typeface="Arial"/>
              </a:rPr>
              <a:t>s</a:t>
            </a:r>
            <a:r>
              <a:rPr sz="1522" b="1" spc="-99" dirty="0">
                <a:solidFill>
                  <a:prstClr val="black"/>
                </a:solidFill>
                <a:latin typeface="Arial"/>
                <a:cs typeface="Arial"/>
              </a:rPr>
              <a:t>c</a:t>
            </a:r>
            <a:r>
              <a:rPr sz="1522" b="1" spc="-146" dirty="0">
                <a:solidFill>
                  <a:prstClr val="black"/>
                </a:solidFill>
                <a:latin typeface="Arial"/>
                <a:cs typeface="Arial"/>
              </a:rPr>
              <a:t>o</a:t>
            </a:r>
            <a:r>
              <a:rPr sz="1522" b="1" spc="-50" dirty="0">
                <a:solidFill>
                  <a:prstClr val="black"/>
                </a:solidFill>
                <a:latin typeface="Arial"/>
                <a:cs typeface="Arial"/>
              </a:rPr>
              <a:t>v</a:t>
            </a:r>
            <a:r>
              <a:rPr sz="1522" b="1" spc="-10" dirty="0">
                <a:solidFill>
                  <a:prstClr val="black"/>
                </a:solidFill>
                <a:latin typeface="Arial"/>
                <a:cs typeface="Arial"/>
              </a:rPr>
              <a:t>er</a:t>
            </a:r>
            <a:r>
              <a:rPr sz="1522" b="1" spc="-89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522" b="1" spc="-7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1522" b="1" spc="-23" dirty="0">
                <a:solidFill>
                  <a:prstClr val="black"/>
                </a:solidFill>
                <a:latin typeface="Arial"/>
                <a:cs typeface="Arial"/>
              </a:rPr>
              <a:t>h</a:t>
            </a:r>
            <a:r>
              <a:rPr sz="1522" b="1" spc="-86" dirty="0">
                <a:solidFill>
                  <a:prstClr val="black"/>
                </a:solidFill>
                <a:latin typeface="Arial"/>
                <a:cs typeface="Arial"/>
              </a:rPr>
              <a:t>e</a:t>
            </a:r>
            <a:r>
              <a:rPr sz="1522" b="1" spc="-43" dirty="0">
                <a:solidFill>
                  <a:prstClr val="black"/>
                </a:solidFill>
                <a:latin typeface="Arial"/>
                <a:cs typeface="Arial"/>
              </a:rPr>
              <a:t> </a:t>
            </a:r>
            <a:r>
              <a:rPr sz="1522" b="1" spc="-33" dirty="0">
                <a:solidFill>
                  <a:prstClr val="black"/>
                </a:solidFill>
                <a:latin typeface="Arial"/>
                <a:cs typeface="Arial"/>
              </a:rPr>
              <a:t>opportuni</a:t>
            </a:r>
            <a:r>
              <a:rPr sz="1522" b="1" spc="-40" dirty="0">
                <a:solidFill>
                  <a:prstClr val="black"/>
                </a:solidFill>
                <a:latin typeface="Arial"/>
                <a:cs typeface="Arial"/>
              </a:rPr>
              <a:t>t</a:t>
            </a:r>
            <a:r>
              <a:rPr sz="1522" b="1" spc="-36" dirty="0">
                <a:solidFill>
                  <a:prstClr val="black"/>
                </a:solidFill>
                <a:latin typeface="Arial"/>
                <a:cs typeface="Arial"/>
              </a:rPr>
              <a:t>y</a:t>
            </a:r>
            <a:endParaRPr sz="1522" dirty="0">
              <a:solidFill>
                <a:prstClr val="black"/>
              </a:solidFill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37154" y="174242"/>
            <a:ext cx="6202456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05150" latinLnBrk="0"/>
            <a:r>
              <a:rPr lang="en-US" sz="3750" b="1" dirty="0">
                <a:solidFill>
                  <a:prstClr val="black"/>
                </a:solidFill>
              </a:rPr>
              <a:t>Human-Centered Design</a:t>
            </a:r>
          </a:p>
        </p:txBody>
      </p:sp>
    </p:spTree>
    <p:extLst>
      <p:ext uri="{BB962C8B-B14F-4D97-AF65-F5344CB8AC3E}">
        <p14:creationId xmlns:p14="http://schemas.microsoft.com/office/powerpoint/2010/main" val="35467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19717" y="1762543"/>
            <a:ext cx="1097712" cy="920601"/>
          </a:xfrm>
          <a:custGeom>
            <a:avLst/>
            <a:gdLst/>
            <a:ahLst/>
            <a:cxnLst/>
            <a:rect l="l" t="t" r="r" b="b"/>
            <a:pathLst>
              <a:path w="1124585" h="974725">
                <a:moveTo>
                  <a:pt x="843026" y="0"/>
                </a:moveTo>
                <a:lnTo>
                  <a:pt x="281012" y="0"/>
                </a:lnTo>
                <a:lnTo>
                  <a:pt x="0" y="487260"/>
                </a:lnTo>
                <a:lnTo>
                  <a:pt x="281012" y="974534"/>
                </a:lnTo>
                <a:lnTo>
                  <a:pt x="843026" y="974534"/>
                </a:lnTo>
                <a:lnTo>
                  <a:pt x="1124038" y="487260"/>
                </a:lnTo>
                <a:lnTo>
                  <a:pt x="843026" y="0"/>
                </a:lnTo>
                <a:close/>
              </a:path>
            </a:pathLst>
          </a:custGeom>
          <a:solidFill>
            <a:srgbClr val="659BE5"/>
          </a:solidFill>
        </p:spPr>
        <p:txBody>
          <a:bodyPr wrap="square" lIns="0" tIns="0" rIns="0" bIns="0" rtlCol="0"/>
          <a:lstStyle/>
          <a:p>
            <a:pPr marL="0" marR="0" lvl="0" indent="0" algn="l" defTabSz="6051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19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455662" y="2099733"/>
            <a:ext cx="1116068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5" marR="0" lvl="0" indent="0" algn="l" defTabSz="6051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106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/>
                <a:ea typeface="+mn-ea"/>
                <a:cs typeface="Bookman Old Style"/>
              </a:rPr>
              <a:t>Empatizar</a:t>
            </a:r>
            <a:endParaRPr kumimoji="0" sz="11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/>
              <a:ea typeface="+mn-ea"/>
              <a:cs typeface="Bookman Old Style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227830" y="2248004"/>
            <a:ext cx="1103165" cy="885392"/>
          </a:xfrm>
          <a:custGeom>
            <a:avLst/>
            <a:gdLst/>
            <a:ahLst/>
            <a:cxnLst/>
            <a:rect l="l" t="t" r="r" b="b"/>
            <a:pathLst>
              <a:path w="1124585" h="974725">
                <a:moveTo>
                  <a:pt x="843026" y="0"/>
                </a:moveTo>
                <a:lnTo>
                  <a:pt x="281012" y="0"/>
                </a:lnTo>
                <a:lnTo>
                  <a:pt x="0" y="487260"/>
                </a:lnTo>
                <a:lnTo>
                  <a:pt x="281012" y="974534"/>
                </a:lnTo>
                <a:lnTo>
                  <a:pt x="843026" y="974534"/>
                </a:lnTo>
                <a:lnTo>
                  <a:pt x="1124038" y="487260"/>
                </a:lnTo>
                <a:lnTo>
                  <a:pt x="843026" y="0"/>
                </a:lnTo>
                <a:close/>
              </a:path>
            </a:pathLst>
          </a:custGeom>
          <a:solidFill>
            <a:srgbClr val="34AA5C"/>
          </a:solidFill>
        </p:spPr>
        <p:txBody>
          <a:bodyPr wrap="square" lIns="0" tIns="0" rIns="0" bIns="0" rtlCol="0"/>
          <a:lstStyle/>
          <a:p>
            <a:pPr marL="0" marR="0" lvl="0" indent="0" algn="l" defTabSz="6051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19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52272" y="2573945"/>
            <a:ext cx="725047" cy="2462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5" marR="0" lvl="0" indent="0" algn="l" defTabSz="6051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600" b="1" i="0" u="none" strike="noStrike" kern="1200" cap="none" spc="-63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/>
                <a:ea typeface="+mn-ea"/>
                <a:cs typeface="Bookman Old Style"/>
              </a:rPr>
              <a:t>Defin</a:t>
            </a:r>
            <a:r>
              <a:rPr kumimoji="0" lang="en-US" sz="1600" b="1" i="0" u="none" strike="noStrike" kern="1200" cap="none" spc="-63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/>
                <a:ea typeface="+mn-ea"/>
                <a:cs typeface="Bookman Old Style"/>
              </a:rPr>
              <a:t>ir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/>
              <a:ea typeface="+mn-ea"/>
              <a:cs typeface="Bookman Old Style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764406" y="2248004"/>
            <a:ext cx="1073373" cy="911216"/>
          </a:xfrm>
          <a:custGeom>
            <a:avLst/>
            <a:gdLst/>
            <a:ahLst/>
            <a:cxnLst/>
            <a:rect l="l" t="t" r="r" b="b"/>
            <a:pathLst>
              <a:path w="1124585" h="974725">
                <a:moveTo>
                  <a:pt x="843026" y="0"/>
                </a:moveTo>
                <a:lnTo>
                  <a:pt x="281012" y="0"/>
                </a:lnTo>
                <a:lnTo>
                  <a:pt x="0" y="487260"/>
                </a:lnTo>
                <a:lnTo>
                  <a:pt x="281012" y="974534"/>
                </a:lnTo>
                <a:lnTo>
                  <a:pt x="843026" y="974534"/>
                </a:lnTo>
                <a:lnTo>
                  <a:pt x="1124038" y="487260"/>
                </a:lnTo>
                <a:lnTo>
                  <a:pt x="843026" y="0"/>
                </a:lnTo>
                <a:close/>
              </a:path>
            </a:pathLst>
          </a:custGeom>
          <a:solidFill>
            <a:srgbClr val="FF632B"/>
          </a:solidFill>
        </p:spPr>
        <p:txBody>
          <a:bodyPr wrap="square" lIns="0" tIns="0" rIns="0" bIns="0" rtlCol="0"/>
          <a:lstStyle/>
          <a:p>
            <a:pPr marL="0" marR="0" lvl="0" indent="0" algn="l" defTabSz="6051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19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77972" y="2723397"/>
            <a:ext cx="1082842" cy="877729"/>
          </a:xfrm>
          <a:custGeom>
            <a:avLst/>
            <a:gdLst/>
            <a:ahLst/>
            <a:cxnLst/>
            <a:rect l="l" t="t" r="r" b="b"/>
            <a:pathLst>
              <a:path w="1124584" h="974725">
                <a:moveTo>
                  <a:pt x="843026" y="0"/>
                </a:moveTo>
                <a:lnTo>
                  <a:pt x="281012" y="0"/>
                </a:lnTo>
                <a:lnTo>
                  <a:pt x="0" y="487260"/>
                </a:lnTo>
                <a:lnTo>
                  <a:pt x="281012" y="974534"/>
                </a:lnTo>
                <a:lnTo>
                  <a:pt x="843026" y="974534"/>
                </a:lnTo>
                <a:lnTo>
                  <a:pt x="1124038" y="487260"/>
                </a:lnTo>
                <a:lnTo>
                  <a:pt x="843026" y="0"/>
                </a:lnTo>
                <a:close/>
              </a:path>
            </a:pathLst>
          </a:custGeom>
          <a:solidFill>
            <a:srgbClr val="941100"/>
          </a:solidFill>
        </p:spPr>
        <p:txBody>
          <a:bodyPr wrap="square" lIns="0" tIns="0" rIns="0" bIns="0" rtlCol="0"/>
          <a:lstStyle/>
          <a:p>
            <a:pPr marL="0" marR="0" lvl="0" indent="0" algn="l" defTabSz="6051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19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787573" y="3020719"/>
            <a:ext cx="832206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5" marR="0" lvl="0" indent="0" algn="l" defTabSz="6051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-116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/>
                <a:ea typeface="+mn-ea"/>
                <a:cs typeface="Bookman Old Style"/>
              </a:rPr>
              <a:t>Probar</a:t>
            </a:r>
            <a:endParaRPr kumimoji="0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/>
              <a:ea typeface="+mn-ea"/>
              <a:cs typeface="Bookman Old Style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039359" y="1832045"/>
            <a:ext cx="1040332" cy="859735"/>
          </a:xfrm>
          <a:custGeom>
            <a:avLst/>
            <a:gdLst/>
            <a:ahLst/>
            <a:cxnLst/>
            <a:rect l="l" t="t" r="r" b="b"/>
            <a:pathLst>
              <a:path w="1124585" h="974725">
                <a:moveTo>
                  <a:pt x="843026" y="0"/>
                </a:moveTo>
                <a:lnTo>
                  <a:pt x="281012" y="0"/>
                </a:lnTo>
                <a:lnTo>
                  <a:pt x="0" y="487273"/>
                </a:lnTo>
                <a:lnTo>
                  <a:pt x="281012" y="974534"/>
                </a:lnTo>
                <a:lnTo>
                  <a:pt x="843026" y="974534"/>
                </a:lnTo>
                <a:lnTo>
                  <a:pt x="1124038" y="487273"/>
                </a:lnTo>
                <a:lnTo>
                  <a:pt x="843026" y="0"/>
                </a:lnTo>
                <a:close/>
              </a:path>
            </a:pathLst>
          </a:custGeom>
          <a:solidFill>
            <a:srgbClr val="FF9300"/>
          </a:solidFill>
        </p:spPr>
        <p:txBody>
          <a:bodyPr wrap="square" lIns="0" tIns="0" rIns="0" bIns="0" rtlCol="0"/>
          <a:lstStyle/>
          <a:p>
            <a:pPr marL="0" marR="0" lvl="0" indent="0" algn="l" defTabSz="6051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19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236938" y="2099733"/>
            <a:ext cx="1071429" cy="2769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5" marR="0" lvl="0" indent="0" algn="l" defTabSz="6051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sz="1800" b="1" i="0" u="none" strike="noStrike" kern="1200" cap="none" spc="-63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/>
                <a:ea typeface="+mn-ea"/>
                <a:cs typeface="Bookman Old Style"/>
              </a:rPr>
              <a:t>Ide</a:t>
            </a:r>
            <a:r>
              <a:rPr kumimoji="0" sz="1800" b="1" i="0" u="none" strike="noStrike" kern="1200" cap="none" spc="-129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/>
                <a:ea typeface="+mn-ea"/>
                <a:cs typeface="Bookman Old Style"/>
              </a:rPr>
              <a:t>a</a:t>
            </a:r>
            <a:r>
              <a:rPr kumimoji="0" lang="en-US" sz="1800" b="1" i="0" u="none" strike="noStrike" kern="1200" cap="none" spc="-2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/>
                <a:ea typeface="+mn-ea"/>
                <a:cs typeface="Bookman Old Style"/>
              </a:rPr>
              <a:t>r</a:t>
            </a:r>
            <a:endParaRPr kumimoji="0" sz="76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/>
              <a:ea typeface="+mn-ea"/>
              <a:cs typeface="Bookman Old Style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2987824" y="2751066"/>
            <a:ext cx="0" cy="744631"/>
          </a:xfrm>
          <a:custGeom>
            <a:avLst/>
            <a:gdLst/>
            <a:ahLst/>
            <a:cxnLst/>
            <a:rect l="l" t="t" r="r" b="b"/>
            <a:pathLst>
              <a:path h="1125220">
                <a:moveTo>
                  <a:pt x="0" y="1124800"/>
                </a:moveTo>
                <a:lnTo>
                  <a:pt x="0" y="0"/>
                </a:lnTo>
              </a:path>
            </a:pathLst>
          </a:custGeom>
          <a:ln w="26223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pPr marL="0" marR="0" lvl="0" indent="0" algn="l" defTabSz="6051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19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606121" y="3495697"/>
            <a:ext cx="1023657" cy="234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5" marR="0" lvl="0" indent="0" algn="l" defTabSz="6051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22" b="1" i="0" u="none" strike="noStrike" kern="1200" cap="none" spc="-75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Entender</a:t>
            </a:r>
            <a:endParaRPr kumimoji="0" sz="1522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515983" y="3729928"/>
            <a:ext cx="1203932" cy="234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5" marR="0" lvl="0" indent="0" algn="l" defTabSz="6051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22" b="1" i="0" u="none" strike="noStrike" kern="1200" cap="none" spc="-75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gente</a:t>
            </a:r>
            <a:r>
              <a:rPr kumimoji="0" lang="en-US" sz="1522" b="1" i="0" u="none" strike="noStrike" kern="1200" cap="none" spc="-75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a </a:t>
            </a:r>
            <a:r>
              <a:rPr kumimoji="0" lang="en-US" sz="1522" b="1" i="0" u="none" strike="noStrike" kern="1200" cap="none" spc="-75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fondo</a:t>
            </a:r>
            <a:endParaRPr kumimoji="0" sz="1522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314522" y="3213350"/>
            <a:ext cx="0" cy="633693"/>
          </a:xfrm>
          <a:custGeom>
            <a:avLst/>
            <a:gdLst/>
            <a:ahLst/>
            <a:cxnLst/>
            <a:rect l="l" t="t" r="r" b="b"/>
            <a:pathLst>
              <a:path h="957579">
                <a:moveTo>
                  <a:pt x="0" y="957066"/>
                </a:moveTo>
                <a:lnTo>
                  <a:pt x="0" y="0"/>
                </a:lnTo>
              </a:path>
            </a:pathLst>
          </a:custGeom>
          <a:ln w="26223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pPr marL="0" marR="0" lvl="0" indent="0" algn="l" defTabSz="6051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19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76973" y="3866514"/>
            <a:ext cx="1462788" cy="7026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5" marR="0" lvl="0" indent="0" algn="ctr" defTabSz="6051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522" b="1" i="0" u="none" strike="noStrike" kern="1200" cap="none" spc="-4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Experimente su camino hacia adelante</a:t>
            </a:r>
            <a:endParaRPr kumimoji="0" sz="1522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3832695" y="1503373"/>
            <a:ext cx="0" cy="744631"/>
          </a:xfrm>
          <a:custGeom>
            <a:avLst/>
            <a:gdLst/>
            <a:ahLst/>
            <a:cxnLst/>
            <a:rect l="l" t="t" r="r" b="b"/>
            <a:pathLst>
              <a:path h="1125220">
                <a:moveTo>
                  <a:pt x="0" y="1124800"/>
                </a:moveTo>
                <a:lnTo>
                  <a:pt x="0" y="0"/>
                </a:lnTo>
              </a:path>
            </a:pathLst>
          </a:custGeom>
          <a:ln w="26223">
            <a:solidFill>
              <a:srgbClr val="000000"/>
            </a:solidFill>
            <a:prstDash val="lgDash"/>
          </a:ln>
        </p:spPr>
        <p:txBody>
          <a:bodyPr wrap="square" lIns="0" tIns="0" rIns="0" bIns="0" rtlCol="0"/>
          <a:lstStyle/>
          <a:p>
            <a:pPr marL="0" marR="0" lvl="0" indent="0" algn="l" defTabSz="6051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191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316884" y="1077442"/>
            <a:ext cx="1464898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5" marR="3362" lvl="0" indent="0" algn="l" defTabSz="605150" rtl="0" eaLnBrk="1" fontAlgn="auto" latinLnBrk="0" hangingPunct="1">
              <a:lnSpc>
                <a:spcPts val="1787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522" b="1" i="0" u="none" strike="noStrike" kern="1200" cap="none" spc="2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Descubra</a:t>
            </a:r>
            <a:r>
              <a:rPr kumimoji="0" lang="en-US" sz="1522" b="1" i="0" u="none" strike="noStrike" kern="1200" cap="none" spc="2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  <a:r>
              <a:rPr kumimoji="0" lang="en-US" sz="1522" b="1" i="0" u="none" strike="noStrike" kern="1200" cap="none" spc="2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la </a:t>
            </a:r>
            <a:r>
              <a:rPr kumimoji="0" lang="en-US" sz="1522" b="1" i="0" u="none" strike="noStrike" kern="1200" cap="none" spc="2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oportunidad</a:t>
            </a:r>
            <a:endParaRPr kumimoji="0" sz="1522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93426" y="-317105"/>
            <a:ext cx="784887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6051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ES" sz="37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ctr" defTabSz="6051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7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Diseño centrado en el ser humano</a:t>
            </a:r>
            <a:endParaRPr kumimoji="0" lang="en-US" sz="375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18081" y="2457390"/>
            <a:ext cx="1428245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405" marR="0" lvl="0" indent="0" algn="l" defTabSz="6051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43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/>
                <a:ea typeface="+mn-ea"/>
                <a:cs typeface="Bookman Old Style"/>
              </a:rPr>
              <a:t>Hacer</a:t>
            </a:r>
            <a:r>
              <a:rPr kumimoji="0" lang="en-US" sz="1600" b="1" i="0" u="none" strike="noStrike" kern="1200" cap="none" spc="-43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/>
                <a:ea typeface="+mn-ea"/>
                <a:cs typeface="Bookman Old Style"/>
              </a:rPr>
              <a:t> </a:t>
            </a:r>
            <a:r>
              <a:rPr kumimoji="0" lang="en-US" sz="1600" b="1" i="0" u="none" strike="noStrike" kern="1200" cap="none" spc="-43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Bookman Old Style"/>
                <a:ea typeface="+mn-ea"/>
                <a:cs typeface="Bookman Old Style"/>
              </a:rPr>
              <a:t>un prototipo </a:t>
            </a:r>
            <a:endParaRPr kumimoji="0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okman Old Style"/>
              <a:ea typeface="+mn-ea"/>
              <a:cs typeface="Bookman Old Style"/>
            </a:endParaRPr>
          </a:p>
        </p:txBody>
      </p:sp>
    </p:spTree>
    <p:extLst>
      <p:ext uri="{BB962C8B-B14F-4D97-AF65-F5344CB8AC3E}">
        <p14:creationId xmlns:p14="http://schemas.microsoft.com/office/powerpoint/2010/main" val="152544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624" y="600668"/>
            <a:ext cx="6927950" cy="408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8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experiences, behaviors, dynamics, and beliefs do you want to better understand?</a:t>
            </a:r>
            <a:r>
              <a:rPr lang="es-ES" sz="3600" dirty="0"/>
              <a:t> 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What do you aim to learn about?/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39431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 smtClean="0"/>
              <a:t>¿</a:t>
            </a:r>
            <a:r>
              <a:rPr lang="es-ES" sz="3600" dirty="0"/>
              <a:t>Qué experiencias, comportamientos, dinámicas y creencias desea comprender mejor</a:t>
            </a:r>
            <a:r>
              <a:rPr lang="es-ES" sz="2700" dirty="0"/>
              <a:t>?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sz="2800" dirty="0" smtClean="0"/>
              <a:t>¿Qué </a:t>
            </a:r>
            <a:r>
              <a:rPr lang="es-ES" sz="2800" dirty="0"/>
              <a:t>es lo que desea aprender?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57972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questions can you ask to explore those topics?</a:t>
            </a:r>
            <a:r>
              <a:rPr lang="es-ES" sz="3600" dirty="0"/>
              <a:t> 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to ask</a:t>
            </a:r>
            <a:r>
              <a:rPr lang="en-US" sz="28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12978085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¿Qué preguntas puede hacer para explorar esos temas?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¿</a:t>
            </a:r>
            <a:r>
              <a:rPr lang="en-US" sz="2800" dirty="0" err="1"/>
              <a:t>Cómo</a:t>
            </a:r>
            <a:r>
              <a:rPr lang="en-US" sz="2800" dirty="0"/>
              <a:t> </a:t>
            </a:r>
            <a:r>
              <a:rPr lang="en-US" sz="2800" dirty="0" err="1"/>
              <a:t>preguntar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715486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2962647"/>
            <a:ext cx="8120576" cy="159119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8384" y="3363838"/>
            <a:ext cx="809625" cy="5143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3568" y="1347614"/>
            <a:ext cx="80329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If you need tech help, please message </a:t>
            </a:r>
            <a:r>
              <a:rPr lang="en-US" sz="2000" dirty="0" smtClean="0"/>
              <a:t>Ana Fernandez directly </a:t>
            </a:r>
            <a:r>
              <a:rPr lang="en-US" sz="2000" dirty="0"/>
              <a:t>in the chat</a:t>
            </a:r>
            <a:r>
              <a:rPr lang="en-US" sz="2000" dirty="0" smtClean="0"/>
              <a:t>.</a:t>
            </a:r>
          </a:p>
          <a:p>
            <a:r>
              <a:rPr lang="en-US" sz="2000" i="1" dirty="0" smtClean="0"/>
              <a:t>Si </a:t>
            </a:r>
            <a:r>
              <a:rPr lang="en-US" sz="2000" i="1" dirty="0" err="1"/>
              <a:t>necesitas</a:t>
            </a:r>
            <a:r>
              <a:rPr lang="en-US" sz="2000" i="1" dirty="0"/>
              <a:t> </a:t>
            </a:r>
            <a:r>
              <a:rPr lang="en-US" sz="2000" i="1" dirty="0" err="1"/>
              <a:t>ayuda</a:t>
            </a:r>
            <a:r>
              <a:rPr lang="en-US" sz="2000" i="1" dirty="0"/>
              <a:t> </a:t>
            </a:r>
            <a:r>
              <a:rPr lang="en-US" sz="2000" i="1" dirty="0" err="1"/>
              <a:t>técnica</a:t>
            </a:r>
            <a:r>
              <a:rPr lang="en-US" sz="2000" i="1" dirty="0"/>
              <a:t>, </a:t>
            </a:r>
            <a:r>
              <a:rPr lang="en-US" sz="2000" i="1" dirty="0" err="1" smtClean="0"/>
              <a:t>envíe</a:t>
            </a:r>
            <a:r>
              <a:rPr lang="en-US" sz="2000" i="1" dirty="0" smtClean="0"/>
              <a:t> </a:t>
            </a:r>
            <a:r>
              <a:rPr lang="en-US" sz="2000" i="1" dirty="0"/>
              <a:t>un </a:t>
            </a:r>
            <a:r>
              <a:rPr lang="en-US" sz="2000" i="1" dirty="0" err="1"/>
              <a:t>mensaje</a:t>
            </a:r>
            <a:r>
              <a:rPr lang="en-US" sz="2000" i="1" dirty="0"/>
              <a:t> a </a:t>
            </a:r>
            <a:r>
              <a:rPr lang="en-US" sz="2000" dirty="0"/>
              <a:t>Ana Fernandez </a:t>
            </a:r>
            <a:r>
              <a:rPr lang="en-US" sz="2000" i="1" dirty="0" err="1" smtClean="0"/>
              <a:t>directamente</a:t>
            </a:r>
            <a:r>
              <a:rPr lang="en-US" sz="2000" i="1" dirty="0" smtClean="0"/>
              <a:t> </a:t>
            </a:r>
            <a:endParaRPr lang="en-US" sz="2000" i="1" dirty="0" smtClean="0"/>
          </a:p>
          <a:p>
            <a:r>
              <a:rPr lang="en-US" sz="2000" i="1" dirty="0" err="1" smtClean="0"/>
              <a:t>en</a:t>
            </a:r>
            <a:r>
              <a:rPr lang="en-US" sz="2000" i="1" dirty="0" smtClean="0"/>
              <a:t> </a:t>
            </a:r>
            <a:r>
              <a:rPr lang="en-US" sz="2000" i="1" dirty="0"/>
              <a:t>el chat.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79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71550"/>
            <a:ext cx="9144000" cy="4155926"/>
          </a:xfrm>
        </p:spPr>
        <p:txBody>
          <a:bodyPr>
            <a:noAutofit/>
          </a:bodyPr>
          <a:lstStyle/>
          <a:p>
            <a:pPr algn="l"/>
            <a:r>
              <a:rPr lang="en-US" sz="2400" i="0" dirty="0" smtClean="0">
                <a:sym typeface="Symbol" panose="05050102010706020507" pitchFamily="18" charset="2"/>
              </a:rPr>
              <a:t> </a:t>
            </a:r>
            <a:r>
              <a:rPr lang="en-US" sz="2400" i="0" dirty="0" smtClean="0"/>
              <a:t>Don’t suggest answers to your questions</a:t>
            </a:r>
            <a:br>
              <a:rPr lang="en-US" sz="2400" i="0" dirty="0" smtClean="0"/>
            </a:br>
            <a:r>
              <a:rPr lang="en-US" sz="2400" i="0" dirty="0" smtClean="0"/>
              <a:t/>
            </a:r>
            <a:br>
              <a:rPr lang="en-US" sz="2400" i="0" dirty="0" smtClean="0"/>
            </a:br>
            <a:r>
              <a:rPr lang="en-US" sz="2400" i="0" dirty="0">
                <a:sym typeface="Symbol" panose="05050102010706020507" pitchFamily="18" charset="2"/>
              </a:rPr>
              <a:t> </a:t>
            </a:r>
            <a:r>
              <a:rPr lang="en-US" sz="2400" i="0" dirty="0" smtClean="0"/>
              <a:t>Don’t be afraid of silence</a:t>
            </a:r>
            <a:br>
              <a:rPr lang="en-US" sz="2400" i="0" dirty="0" smtClean="0"/>
            </a:br>
            <a:r>
              <a:rPr lang="en-US" sz="2400" i="0" dirty="0" smtClean="0"/>
              <a:t/>
            </a:r>
            <a:br>
              <a:rPr lang="en-US" sz="2400" i="0" dirty="0" smtClean="0"/>
            </a:br>
            <a:r>
              <a:rPr lang="en-US" sz="2400" i="0" dirty="0">
                <a:sym typeface="Symbol" panose="05050102010706020507" pitchFamily="18" charset="2"/>
              </a:rPr>
              <a:t> </a:t>
            </a:r>
            <a:r>
              <a:rPr lang="en-US" sz="2400" i="0" dirty="0" smtClean="0"/>
              <a:t>look for inconsistencies</a:t>
            </a:r>
            <a:br>
              <a:rPr lang="en-US" sz="2400" i="0" dirty="0" smtClean="0"/>
            </a:br>
            <a:r>
              <a:rPr lang="en-US" sz="2400" i="0" dirty="0" smtClean="0"/>
              <a:t/>
            </a:r>
            <a:br>
              <a:rPr lang="en-US" sz="2400" i="0" dirty="0" smtClean="0"/>
            </a:br>
            <a:r>
              <a:rPr lang="en-US" sz="2400" i="0" dirty="0">
                <a:sym typeface="Symbol" panose="05050102010706020507" pitchFamily="18" charset="2"/>
              </a:rPr>
              <a:t> </a:t>
            </a:r>
            <a:r>
              <a:rPr lang="en-US" sz="2400" i="0" dirty="0" smtClean="0"/>
              <a:t>be aware of nonverbal cues</a:t>
            </a:r>
            <a:br>
              <a:rPr lang="en-US" sz="2400" i="0" dirty="0" smtClean="0"/>
            </a:br>
            <a:r>
              <a:rPr lang="en-US" sz="2400" i="0" dirty="0" smtClean="0"/>
              <a:t/>
            </a:r>
            <a:br>
              <a:rPr lang="en-US" sz="2400" i="0" dirty="0" smtClean="0"/>
            </a:br>
            <a:r>
              <a:rPr lang="en-US" sz="2400" i="0" dirty="0">
                <a:sym typeface="Symbol" panose="05050102010706020507" pitchFamily="18" charset="2"/>
              </a:rPr>
              <a:t> </a:t>
            </a:r>
            <a:r>
              <a:rPr lang="en-US" sz="2400" i="0" dirty="0" smtClean="0"/>
              <a:t>Stay on the same path of a questions</a:t>
            </a:r>
            <a:br>
              <a:rPr lang="en-US" sz="2400" i="0" dirty="0" smtClean="0"/>
            </a:br>
            <a:r>
              <a:rPr lang="en-US" sz="2400" i="0" dirty="0" smtClean="0"/>
              <a:t/>
            </a:r>
            <a:br>
              <a:rPr lang="en-US" sz="2400" i="0" dirty="0" smtClean="0"/>
            </a:br>
            <a:r>
              <a:rPr lang="en-US" sz="2400" i="0" dirty="0">
                <a:sym typeface="Symbol" panose="05050102010706020507" pitchFamily="18" charset="2"/>
              </a:rPr>
              <a:t> </a:t>
            </a:r>
            <a:r>
              <a:rPr lang="en-US" sz="2400" i="0" dirty="0" smtClean="0"/>
              <a:t>Ask “why?”</a:t>
            </a:r>
            <a:endParaRPr lang="en-US" sz="2400" i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" y="14553"/>
            <a:ext cx="6301072" cy="614363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Interview Tips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89313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915566"/>
            <a:ext cx="8748464" cy="3367534"/>
          </a:xfrm>
        </p:spPr>
        <p:txBody>
          <a:bodyPr>
            <a:noAutofit/>
          </a:bodyPr>
          <a:lstStyle/>
          <a:p>
            <a:pPr algn="l"/>
            <a:r>
              <a:rPr lang="es-ES" sz="2200" i="0" dirty="0" smtClean="0"/>
              <a:t>-No </a:t>
            </a:r>
            <a:r>
              <a:rPr lang="es-ES" sz="2200" i="0" dirty="0"/>
              <a:t>sugiera respuestas a sus </a:t>
            </a:r>
            <a:r>
              <a:rPr lang="es-ES" sz="2200" i="0" dirty="0" smtClean="0"/>
              <a:t>preguntas</a:t>
            </a:r>
            <a:br>
              <a:rPr lang="es-ES" sz="2200" i="0" dirty="0" smtClean="0"/>
            </a:br>
            <a:r>
              <a:rPr lang="es-ES" sz="2200" i="0" dirty="0" smtClean="0"/>
              <a:t/>
            </a:r>
            <a:br>
              <a:rPr lang="es-ES" sz="2200" i="0" dirty="0" smtClean="0"/>
            </a:br>
            <a:r>
              <a:rPr lang="es-ES" sz="2200" i="0" dirty="0" smtClean="0"/>
              <a:t>-No </a:t>
            </a:r>
            <a:r>
              <a:rPr lang="es-ES" sz="2200" i="0" dirty="0"/>
              <a:t>tenga miedo al silencio </a:t>
            </a:r>
            <a:r>
              <a:rPr lang="es-ES" sz="2200" i="0" dirty="0" smtClean="0"/>
              <a:t/>
            </a:r>
            <a:br>
              <a:rPr lang="es-ES" sz="2200" i="0" dirty="0" smtClean="0"/>
            </a:br>
            <a:r>
              <a:rPr lang="es-ES" sz="2200" i="0" dirty="0" smtClean="0"/>
              <a:t/>
            </a:r>
            <a:br>
              <a:rPr lang="es-ES" sz="2200" i="0" dirty="0" smtClean="0"/>
            </a:br>
            <a:r>
              <a:rPr lang="es-ES" sz="2200" i="0" dirty="0" smtClean="0"/>
              <a:t>-busque </a:t>
            </a:r>
            <a:r>
              <a:rPr lang="es-ES" sz="2200" i="0" dirty="0"/>
              <a:t>inconsistencias </a:t>
            </a:r>
            <a:r>
              <a:rPr lang="es-ES" sz="2200" i="0" dirty="0" smtClean="0"/>
              <a:t/>
            </a:r>
            <a:br>
              <a:rPr lang="es-ES" sz="2200" i="0" dirty="0" smtClean="0"/>
            </a:br>
            <a:r>
              <a:rPr lang="es-ES" sz="2200" i="0" dirty="0" smtClean="0"/>
              <a:t/>
            </a:r>
            <a:br>
              <a:rPr lang="es-ES" sz="2200" i="0" dirty="0" smtClean="0"/>
            </a:br>
            <a:r>
              <a:rPr lang="es-ES" sz="2200" i="0" dirty="0" smtClean="0"/>
              <a:t>-sea </a:t>
            </a:r>
            <a:r>
              <a:rPr lang="es-ES" sz="2200" i="0" dirty="0"/>
              <a:t>consciente de las señales no verbales </a:t>
            </a:r>
            <a:br>
              <a:rPr lang="es-ES" sz="2200" i="0" dirty="0"/>
            </a:br>
            <a:r>
              <a:rPr lang="es-ES" sz="2200" i="0" dirty="0" smtClean="0"/>
              <a:t/>
            </a:r>
            <a:br>
              <a:rPr lang="es-ES" sz="2200" i="0" dirty="0" smtClean="0"/>
            </a:br>
            <a:r>
              <a:rPr lang="es-ES" sz="2200" i="0" dirty="0" smtClean="0"/>
              <a:t>-Manténgase </a:t>
            </a:r>
            <a:r>
              <a:rPr lang="es-ES" sz="2200" i="0" dirty="0"/>
              <a:t>en el mismo camino de una pregunta </a:t>
            </a:r>
            <a:r>
              <a:rPr lang="es-ES" sz="2200" i="0" dirty="0" smtClean="0"/>
              <a:t/>
            </a:r>
            <a:br>
              <a:rPr lang="es-ES" sz="2200" i="0" dirty="0" smtClean="0"/>
            </a:br>
            <a:r>
              <a:rPr lang="es-ES" sz="2200" i="0" dirty="0" smtClean="0"/>
              <a:t/>
            </a:r>
            <a:br>
              <a:rPr lang="es-ES" sz="2200" i="0" dirty="0" smtClean="0"/>
            </a:br>
            <a:r>
              <a:rPr lang="es-ES" sz="2200" i="0" dirty="0" smtClean="0"/>
              <a:t>-Pregunte </a:t>
            </a:r>
            <a:r>
              <a:rPr lang="es-ES" sz="2200" i="0" dirty="0"/>
              <a:t>"¿por qué?"</a:t>
            </a:r>
            <a:endParaRPr lang="en-US" sz="2200" i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34992"/>
            <a:ext cx="4896408" cy="614363"/>
          </a:xfrm>
        </p:spPr>
        <p:txBody>
          <a:bodyPr>
            <a:normAutofit/>
          </a:bodyPr>
          <a:lstStyle/>
          <a:p>
            <a:r>
              <a:rPr lang="en-US" sz="2800" dirty="0" err="1"/>
              <a:t>Sugerencias</a:t>
            </a:r>
            <a:r>
              <a:rPr lang="en-US" sz="2800" dirty="0"/>
              <a:t> para las </a:t>
            </a:r>
            <a:r>
              <a:rPr lang="en-US" sz="2800" dirty="0" err="1" smtClean="0"/>
              <a:t>entrevistas</a:t>
            </a:r>
            <a:r>
              <a:rPr lang="en-US" sz="2800" dirty="0" smtClean="0"/>
              <a:t>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7346208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95486"/>
            <a:ext cx="5275772" cy="52976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GUIDING STAR</a:t>
            </a:r>
            <a:endParaRPr lang="en-US" sz="2400" dirty="0"/>
          </a:p>
        </p:txBody>
      </p:sp>
      <p:sp>
        <p:nvSpPr>
          <p:cNvPr id="4" name="5-Point Star 3"/>
          <p:cNvSpPr/>
          <p:nvPr/>
        </p:nvSpPr>
        <p:spPr>
          <a:xfrm>
            <a:off x="2015716" y="0"/>
            <a:ext cx="5184576" cy="4948014"/>
          </a:xfrm>
          <a:prstGeom prst="star5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67544" y="750038"/>
            <a:ext cx="288032" cy="4418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8460432" y="483493"/>
            <a:ext cx="1152128" cy="136817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123958" y="2059115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All residents feel</a:t>
            </a:r>
          </a:p>
          <a:p>
            <a:pPr algn="ctr"/>
            <a:r>
              <a:rPr lang="en-US" sz="2400" dirty="0" smtClean="0"/>
              <a:t>respected and </a:t>
            </a:r>
          </a:p>
          <a:p>
            <a:pPr algn="ctr"/>
            <a:r>
              <a:rPr lang="en-US" sz="2400" dirty="0" smtClean="0"/>
              <a:t>included </a:t>
            </a:r>
          </a:p>
          <a:p>
            <a:pPr algn="ctr"/>
            <a:r>
              <a:rPr lang="en-US" sz="2400" dirty="0" smtClean="0"/>
              <a:t>in Napa County</a:t>
            </a:r>
            <a:endParaRPr lang="en-US" sz="2400" dirty="0"/>
          </a:p>
        </p:txBody>
      </p:sp>
      <p:sp>
        <p:nvSpPr>
          <p:cNvPr id="8" name="5-Point Star 7"/>
          <p:cNvSpPr/>
          <p:nvPr/>
        </p:nvSpPr>
        <p:spPr>
          <a:xfrm>
            <a:off x="907976" y="3682631"/>
            <a:ext cx="576064" cy="54004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7194865" y="2347492"/>
            <a:ext cx="576064" cy="54004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5995604" y="681423"/>
            <a:ext cx="576064" cy="54004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6800266" y="527901"/>
            <a:ext cx="221889" cy="23043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8349487" y="4371950"/>
            <a:ext cx="221889" cy="23043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7732141" y="4107461"/>
            <a:ext cx="221889" cy="23043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747256" y="2728729"/>
            <a:ext cx="221889" cy="23043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1904771" y="1052364"/>
            <a:ext cx="221889" cy="23043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95486"/>
            <a:ext cx="5275772" cy="529766"/>
          </a:xfrm>
        </p:spPr>
        <p:txBody>
          <a:bodyPr>
            <a:normAutofit/>
          </a:bodyPr>
          <a:lstStyle/>
          <a:p>
            <a:r>
              <a:rPr lang="en-US" sz="2400" dirty="0"/>
              <a:t>ESTRELLA GUÍA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2061314" y="-23814"/>
            <a:ext cx="5184576" cy="4948014"/>
          </a:xfrm>
          <a:prstGeom prst="star5">
            <a:avLst/>
          </a:prstGeom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750038"/>
            <a:ext cx="288032" cy="4418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6" name="Oval 5"/>
          <p:cNvSpPr/>
          <p:nvPr/>
        </p:nvSpPr>
        <p:spPr>
          <a:xfrm>
            <a:off x="8460432" y="483493"/>
            <a:ext cx="1152128" cy="1368177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36656" y="1851670"/>
            <a:ext cx="317623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Todos los 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residentes se sienten respetados e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i</a:t>
            </a: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ncluidos en 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el </a:t>
            </a:r>
            <a:endParaRPr kumimoji="0" lang="es-ES" sz="2400" b="0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condado </a:t>
            </a: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de </a:t>
            </a:r>
            <a:r>
              <a:rPr kumimoji="0" lang="es-E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Napa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8" name="5-Point Star 7"/>
          <p:cNvSpPr/>
          <p:nvPr/>
        </p:nvSpPr>
        <p:spPr>
          <a:xfrm>
            <a:off x="907976" y="3682631"/>
            <a:ext cx="576064" cy="54004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7194865" y="2347492"/>
            <a:ext cx="576064" cy="54004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5995604" y="681423"/>
            <a:ext cx="576064" cy="540047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1" name="5-Point Star 10"/>
          <p:cNvSpPr/>
          <p:nvPr/>
        </p:nvSpPr>
        <p:spPr>
          <a:xfrm>
            <a:off x="6800266" y="527901"/>
            <a:ext cx="221889" cy="23043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2" name="5-Point Star 11"/>
          <p:cNvSpPr/>
          <p:nvPr/>
        </p:nvSpPr>
        <p:spPr>
          <a:xfrm>
            <a:off x="8349487" y="4371950"/>
            <a:ext cx="221889" cy="23043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3" name="5-Point Star 12"/>
          <p:cNvSpPr/>
          <p:nvPr/>
        </p:nvSpPr>
        <p:spPr>
          <a:xfrm>
            <a:off x="7732141" y="4107461"/>
            <a:ext cx="221889" cy="23043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4" name="5-Point Star 13"/>
          <p:cNvSpPr/>
          <p:nvPr/>
        </p:nvSpPr>
        <p:spPr>
          <a:xfrm>
            <a:off x="747256" y="2728729"/>
            <a:ext cx="221889" cy="23043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15" name="5-Point Star 14"/>
          <p:cNvSpPr/>
          <p:nvPr/>
        </p:nvSpPr>
        <p:spPr>
          <a:xfrm>
            <a:off x="1904771" y="1052364"/>
            <a:ext cx="221889" cy="230433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804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en minutes icon. A black ten minutes ico royalty free illustra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915566"/>
            <a:ext cx="3240360" cy="3240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95536" y="1563638"/>
            <a:ext cx="475252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i="1" cap="all" dirty="0" smtClean="0">
                <a:solidFill>
                  <a:srgbClr val="5B9BD5"/>
                </a:solidFill>
                <a:latin typeface="Century Schoolbook" panose="02040604050505020304"/>
                <a:ea typeface="+mj-ea"/>
                <a:cs typeface="+mj-cs"/>
              </a:rPr>
              <a:t>Break/</a:t>
            </a:r>
          </a:p>
          <a:p>
            <a:r>
              <a:rPr lang="en-US" sz="4800" i="1" cap="all" dirty="0" err="1" smtClean="0">
                <a:solidFill>
                  <a:srgbClr val="5B9BD5"/>
                </a:solidFill>
                <a:latin typeface="Century Schoolbook" panose="02040604050505020304"/>
                <a:ea typeface="+mj-ea"/>
                <a:cs typeface="+mj-cs"/>
              </a:rPr>
              <a:t>descanso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0036979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39552" y="843558"/>
            <a:ext cx="74888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Community Health </a:t>
            </a:r>
          </a:p>
          <a:p>
            <a:r>
              <a:rPr lang="en-US" sz="5000" dirty="0" smtClean="0"/>
              <a:t>Action Plan</a:t>
            </a:r>
            <a:endParaRPr lang="en-US" sz="5000" dirty="0"/>
          </a:p>
        </p:txBody>
      </p:sp>
      <p:sp>
        <p:nvSpPr>
          <p:cNvPr id="4" name="TextBox 3"/>
          <p:cNvSpPr txBox="1"/>
          <p:nvPr/>
        </p:nvSpPr>
        <p:spPr>
          <a:xfrm>
            <a:off x="503897" y="3003798"/>
            <a:ext cx="72728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" dirty="0" smtClean="0"/>
              <a:t>Plan de </a:t>
            </a:r>
            <a:r>
              <a:rPr lang="en-US" sz="5000" dirty="0" err="1" smtClean="0"/>
              <a:t>acción</a:t>
            </a:r>
            <a:r>
              <a:rPr lang="en-US" sz="5000" dirty="0" smtClean="0"/>
              <a:t> de </a:t>
            </a:r>
            <a:r>
              <a:rPr lang="en-US" sz="5000" dirty="0" err="1" smtClean="0"/>
              <a:t>Salud</a:t>
            </a:r>
            <a:r>
              <a:rPr lang="en-US" sz="5000" dirty="0" smtClean="0"/>
              <a:t>  </a:t>
            </a:r>
          </a:p>
          <a:p>
            <a:r>
              <a:rPr lang="en-US" sz="5000" dirty="0" err="1" smtClean="0"/>
              <a:t>Comunitaria</a:t>
            </a:r>
            <a:r>
              <a:rPr lang="en-US" sz="50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0499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600" y="411510"/>
            <a:ext cx="9036050" cy="411163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n-US" dirty="0" smtClean="0">
                <a:latin typeface="+mn-lt"/>
              </a:rPr>
              <a:t>Contents of an action plan</a:t>
            </a:r>
            <a:endParaRPr lang="en-US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1115616" y="1275606"/>
            <a:ext cx="8858250" cy="4176713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b="1" dirty="0"/>
              <a:t>What action or change will occur?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Who will carry it out?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By when (for how long)?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What resources are needed?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Communication (who should know what?)</a:t>
            </a:r>
          </a:p>
          <a:p>
            <a:endParaRPr lang="en-US" sz="3200" dirty="0" smtClean="0"/>
          </a:p>
          <a:p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3183812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600" y="411510"/>
            <a:ext cx="9036050" cy="411163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s-ES" dirty="0" smtClean="0">
                <a:latin typeface="+mn-lt"/>
              </a:rPr>
              <a:t>Contenido </a:t>
            </a:r>
            <a:r>
              <a:rPr lang="es-ES" dirty="0">
                <a:latin typeface="+mn-lt"/>
              </a:rPr>
              <a:t>de un plan de acción</a:t>
            </a:r>
            <a:endParaRPr lang="en-US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1115616" y="1275606"/>
            <a:ext cx="8858250" cy="4176713"/>
          </a:xfrm>
          <a:prstGeom prst="rect">
            <a:avLst/>
          </a:prstGeom>
        </p:spPr>
        <p:txBody>
          <a:bodyPr/>
          <a:lstStyle/>
          <a:p>
            <a:pPr marL="457200" indent="-457200"/>
            <a:r>
              <a:rPr lang="es-ES" altLang="en-US" sz="2800" b="1" dirty="0"/>
              <a:t>¿Qué acción o cambio ocurrirá</a:t>
            </a:r>
            <a:r>
              <a:rPr lang="es-ES" altLang="en-US" sz="2800" b="1" dirty="0" smtClean="0"/>
              <a:t>?</a:t>
            </a:r>
          </a:p>
          <a:p>
            <a:pPr marL="457200" indent="-457200"/>
            <a:r>
              <a:rPr lang="es-ES" altLang="en-US" sz="2800" dirty="0"/>
              <a:t>¿Quién lo llevará a cabo?</a:t>
            </a:r>
          </a:p>
          <a:p>
            <a:pPr marL="457200" indent="-457200"/>
            <a:r>
              <a:rPr lang="es-ES" altLang="en-US" sz="2800" dirty="0"/>
              <a:t>¿Para </a:t>
            </a:r>
            <a:r>
              <a:rPr lang="es-ES" altLang="en-US" sz="2800" dirty="0" smtClean="0"/>
              <a:t>cuándo </a:t>
            </a:r>
            <a:r>
              <a:rPr lang="es-ES" altLang="en-US" sz="2800" dirty="0"/>
              <a:t>(por </a:t>
            </a:r>
            <a:r>
              <a:rPr lang="es-ES" altLang="en-US" sz="2800" dirty="0" smtClean="0"/>
              <a:t>cuánto </a:t>
            </a:r>
            <a:r>
              <a:rPr lang="es-ES" altLang="en-US" sz="2800" dirty="0"/>
              <a:t>tiempo)?</a:t>
            </a:r>
          </a:p>
          <a:p>
            <a:pPr marL="457200" indent="-457200"/>
            <a:r>
              <a:rPr lang="es-ES" altLang="en-US" sz="2800" dirty="0"/>
              <a:t>¿Qué recursos se necesitan?</a:t>
            </a:r>
          </a:p>
          <a:p>
            <a:pPr marL="457200" indent="-457200"/>
            <a:r>
              <a:rPr lang="es-ES" altLang="en-US" sz="2800" dirty="0"/>
              <a:t>Comunicación (¿quién debería saber qué?)</a:t>
            </a:r>
            <a:endParaRPr lang="en-US" sz="3200" dirty="0" smtClean="0"/>
          </a:p>
          <a:p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374104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4499992" cy="25717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Facilitate Youth discussion for the purpose of </a:t>
            </a:r>
            <a:endParaRPr lang="en-US" sz="1600" dirty="0" smtClean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creating accessible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equitable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, free </a:t>
            </a:r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programming 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and activities 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that are youth centered </a:t>
            </a:r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and 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youth </a:t>
            </a:r>
            <a:endParaRPr lang="en-US" sz="1600" dirty="0" smtClean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led. 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In order to provide feedback during this </a:t>
            </a:r>
            <a:endParaRPr lang="en-US" sz="1600" dirty="0" smtClean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discussion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participation 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barriers </a:t>
            </a:r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(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transportation, </a:t>
            </a:r>
            <a:endParaRPr lang="en-US" sz="1600" dirty="0" smtClean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food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, etc.) should be removed and youth should </a:t>
            </a:r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be compensated 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for their time.</a:t>
            </a:r>
          </a:p>
        </p:txBody>
      </p:sp>
      <p:sp>
        <p:nvSpPr>
          <p:cNvPr id="3" name="Rectangle 2"/>
          <p:cNvSpPr/>
          <p:nvPr/>
        </p:nvSpPr>
        <p:spPr>
          <a:xfrm>
            <a:off x="4499992" y="0"/>
            <a:ext cx="4644008" cy="25717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Create a community guide of LGBTQ-friendly </a:t>
            </a:r>
            <a:endParaRPr lang="en-US" sz="1600" dirty="0" smtClean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businesses/resources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. </a:t>
            </a:r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Services 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can advertise their </a:t>
            </a:r>
            <a:endParaRPr lang="en-US" sz="1600" dirty="0" smtClean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status via 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a rainbow icon on their website that links </a:t>
            </a:r>
            <a:endParaRPr lang="en-US" sz="1600" dirty="0" smtClean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to 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the guide, or </a:t>
            </a:r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information 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can be shared via an </a:t>
            </a:r>
            <a:endParaRPr lang="en-US" sz="1600" dirty="0" smtClean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app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.</a:t>
            </a:r>
          </a:p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2571750"/>
            <a:ext cx="4499992" cy="2571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/>
            <a:endParaRPr lang="en-US" sz="1200" dirty="0" smtClean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lvl="0"/>
            <a:endParaRPr lang="en-US" sz="12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lvl="0"/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Collect narratives of residents who 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have accessed mental health services to create a Story Map </a:t>
            </a:r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that </a:t>
            </a:r>
          </a:p>
          <a:p>
            <a:pPr lvl="0"/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highlights 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successes, gaps, </a:t>
            </a:r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lessons 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learned. </a:t>
            </a:r>
            <a:endParaRPr lang="en-US" sz="1600" dirty="0" smtClean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lvl="0"/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Organize 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a summit for mental </a:t>
            </a:r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health 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consumers, </a:t>
            </a:r>
            <a:endParaRPr lang="en-US" sz="1600" dirty="0" smtClean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lvl="0"/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families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, and </a:t>
            </a:r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providers 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in order to identify </a:t>
            </a:r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assets </a:t>
            </a:r>
          </a:p>
          <a:p>
            <a:pPr lvl="0"/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and 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gaps, and allow </a:t>
            </a:r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community 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partners to better </a:t>
            </a:r>
            <a:endParaRPr lang="en-US" sz="1600" dirty="0" smtClean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lvl="0"/>
            <a:r>
              <a:rPr lang="en-US" sz="1600" dirty="0" smtClean="0">
                <a:solidFill>
                  <a:schemeClr val="tx1"/>
                </a:solidFill>
                <a:latin typeface="Corbel" panose="020B0503020204020204" pitchFamily="34" charset="0"/>
              </a:rPr>
              <a:t>share </a:t>
            </a:r>
            <a:r>
              <a:rPr lang="en-US" sz="1600" dirty="0">
                <a:solidFill>
                  <a:schemeClr val="tx1"/>
                </a:solidFill>
                <a:latin typeface="Corbel" panose="020B0503020204020204" pitchFamily="34" charset="0"/>
              </a:rPr>
              <a:t>resources and information.</a:t>
            </a:r>
          </a:p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04357" y="2571750"/>
            <a:ext cx="4644008" cy="257175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lvl="0"/>
            <a:endParaRPr lang="en-US" sz="1100" dirty="0" smtClean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lvl="0"/>
            <a:endParaRPr lang="en-US" sz="1500" dirty="0" smtClean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lvl="0"/>
            <a:endParaRPr lang="en-US" sz="15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pPr lvl="0"/>
            <a:r>
              <a:rPr lang="en-US" sz="1500" dirty="0" smtClean="0">
                <a:solidFill>
                  <a:schemeClr val="tx1"/>
                </a:solidFill>
                <a:latin typeface="Corbel" panose="020B0503020204020204" pitchFamily="34" charset="0"/>
              </a:rPr>
              <a:t>Integrate </a:t>
            </a:r>
            <a:r>
              <a:rPr lang="en-US" sz="1500" dirty="0">
                <a:solidFill>
                  <a:schemeClr val="tx1"/>
                </a:solidFill>
                <a:latin typeface="Corbel" panose="020B0503020204020204" pitchFamily="34" charset="0"/>
              </a:rPr>
              <a:t>cultural and language </a:t>
            </a:r>
            <a:r>
              <a:rPr lang="en-US" sz="1500" dirty="0" smtClean="0">
                <a:solidFill>
                  <a:schemeClr val="tx1"/>
                </a:solidFill>
                <a:latin typeface="Corbel" panose="020B0503020204020204" pitchFamily="34" charset="0"/>
              </a:rPr>
              <a:t>sharing through:</a:t>
            </a:r>
            <a:endParaRPr lang="en-US" sz="1500" dirty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r>
              <a:rPr lang="en-US" sz="1500" dirty="0">
                <a:solidFill>
                  <a:schemeClr val="tx1"/>
                </a:solidFill>
                <a:latin typeface="Corbel" panose="020B0503020204020204" pitchFamily="34" charset="0"/>
              </a:rPr>
              <a:t>-Neighborhood events (potlucks, </a:t>
            </a:r>
            <a:r>
              <a:rPr lang="en-US" sz="1500" dirty="0" smtClean="0">
                <a:solidFill>
                  <a:schemeClr val="tx1"/>
                </a:solidFill>
                <a:latin typeface="Corbel" panose="020B0503020204020204" pitchFamily="34" charset="0"/>
              </a:rPr>
              <a:t>disaster </a:t>
            </a:r>
            <a:r>
              <a:rPr lang="en-US" sz="1500" dirty="0">
                <a:solidFill>
                  <a:schemeClr val="tx1"/>
                </a:solidFill>
                <a:latin typeface="Corbel" panose="020B0503020204020204" pitchFamily="34" charset="0"/>
              </a:rPr>
              <a:t>preparedness, </a:t>
            </a:r>
            <a:endParaRPr lang="en-US" sz="1500" dirty="0" smtClean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r>
              <a:rPr lang="en-US" sz="1500" dirty="0" smtClean="0">
                <a:solidFill>
                  <a:schemeClr val="tx1"/>
                </a:solidFill>
                <a:latin typeface="Corbel" panose="020B0503020204020204" pitchFamily="34" charset="0"/>
              </a:rPr>
              <a:t>gardens</a:t>
            </a:r>
            <a:r>
              <a:rPr lang="en-US" sz="15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1500" dirty="0" smtClean="0">
                <a:solidFill>
                  <a:schemeClr val="tx1"/>
                </a:solidFill>
                <a:latin typeface="Corbel" panose="020B0503020204020204" pitchFamily="34" charset="0"/>
              </a:rPr>
              <a:t>playgroups</a:t>
            </a:r>
            <a:r>
              <a:rPr lang="en-US" sz="1500" dirty="0">
                <a:solidFill>
                  <a:schemeClr val="tx1"/>
                </a:solidFill>
                <a:latin typeface="Corbel" panose="020B0503020204020204" pitchFamily="34" charset="0"/>
              </a:rPr>
              <a:t>, </a:t>
            </a:r>
            <a:r>
              <a:rPr lang="en-US" sz="1500" dirty="0" err="1">
                <a:solidFill>
                  <a:schemeClr val="tx1"/>
                </a:solidFill>
                <a:latin typeface="Corbel" panose="020B0503020204020204" pitchFamily="34" charset="0"/>
              </a:rPr>
              <a:t>tandas</a:t>
            </a:r>
            <a:r>
              <a:rPr lang="en-US" sz="1500" dirty="0">
                <a:solidFill>
                  <a:schemeClr val="tx1"/>
                </a:solidFill>
                <a:latin typeface="Corbel" panose="020B0503020204020204" pitchFamily="34" charset="0"/>
              </a:rPr>
              <a:t>*).</a:t>
            </a:r>
          </a:p>
          <a:p>
            <a:r>
              <a:rPr lang="en-US" sz="1500" dirty="0">
                <a:solidFill>
                  <a:schemeClr val="tx1"/>
                </a:solidFill>
                <a:latin typeface="Corbel" panose="020B0503020204020204" pitchFamily="34" charset="0"/>
              </a:rPr>
              <a:t>-Visual bilingual representation </a:t>
            </a:r>
            <a:r>
              <a:rPr lang="en-US" sz="1500" dirty="0" smtClean="0">
                <a:solidFill>
                  <a:schemeClr val="tx1"/>
                </a:solidFill>
                <a:latin typeface="Corbel" panose="020B0503020204020204" pitchFamily="34" charset="0"/>
              </a:rPr>
              <a:t>(</a:t>
            </a:r>
            <a:r>
              <a:rPr lang="en-US" sz="1500" dirty="0">
                <a:solidFill>
                  <a:schemeClr val="tx1"/>
                </a:solidFill>
                <a:latin typeface="Corbel" panose="020B0503020204020204" pitchFamily="34" charset="0"/>
              </a:rPr>
              <a:t>bilingual signs, menus, </a:t>
            </a:r>
            <a:endParaRPr lang="en-US" sz="1500" dirty="0" smtClean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r>
              <a:rPr lang="en-US" sz="1500" dirty="0" smtClean="0">
                <a:solidFill>
                  <a:schemeClr val="tx1"/>
                </a:solidFill>
                <a:latin typeface="Corbel" panose="020B0503020204020204" pitchFamily="34" charset="0"/>
              </a:rPr>
              <a:t>movies with subtitles</a:t>
            </a:r>
            <a:r>
              <a:rPr lang="en-US" sz="1500" dirty="0">
                <a:solidFill>
                  <a:schemeClr val="tx1"/>
                </a:solidFill>
                <a:latin typeface="Corbel" panose="020B0503020204020204" pitchFamily="34" charset="0"/>
              </a:rPr>
              <a:t>, cultural event calendars, </a:t>
            </a:r>
            <a:r>
              <a:rPr lang="en-US" sz="1500" dirty="0" smtClean="0">
                <a:solidFill>
                  <a:schemeClr val="tx1"/>
                </a:solidFill>
                <a:latin typeface="Corbel" panose="020B0503020204020204" pitchFamily="34" charset="0"/>
              </a:rPr>
              <a:t>and 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rbel" panose="020B0503020204020204" pitchFamily="34" charset="0"/>
              </a:rPr>
              <a:t>media campaign </a:t>
            </a:r>
            <a:r>
              <a:rPr lang="en-US" sz="1500" dirty="0">
                <a:solidFill>
                  <a:schemeClr val="tx1"/>
                </a:solidFill>
                <a:latin typeface="Corbel" panose="020B0503020204020204" pitchFamily="34" charset="0"/>
              </a:rPr>
              <a:t>with weekly </a:t>
            </a:r>
            <a:r>
              <a:rPr lang="en-US" sz="1500" dirty="0" smtClean="0">
                <a:solidFill>
                  <a:schemeClr val="tx1"/>
                </a:solidFill>
                <a:latin typeface="Corbel" panose="020B0503020204020204" pitchFamily="34" charset="0"/>
              </a:rPr>
              <a:t>Spanish/English </a:t>
            </a:r>
            <a:r>
              <a:rPr lang="en-US" sz="1500" dirty="0">
                <a:solidFill>
                  <a:schemeClr val="tx1"/>
                </a:solidFill>
                <a:latin typeface="Corbel" panose="020B0503020204020204" pitchFamily="34" charset="0"/>
              </a:rPr>
              <a:t>words or </a:t>
            </a:r>
            <a:endParaRPr lang="en-US" sz="1500" dirty="0" smtClean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r>
              <a:rPr lang="en-US" sz="1500" dirty="0" smtClean="0">
                <a:solidFill>
                  <a:schemeClr val="tx1"/>
                </a:solidFill>
                <a:latin typeface="Corbel" panose="020B0503020204020204" pitchFamily="34" charset="0"/>
              </a:rPr>
              <a:t>phrases</a:t>
            </a:r>
            <a:r>
              <a:rPr lang="en-US" sz="1500" dirty="0">
                <a:solidFill>
                  <a:schemeClr val="tx1"/>
                </a:solidFill>
                <a:latin typeface="Corbel" panose="020B0503020204020204" pitchFamily="34" charset="0"/>
              </a:rPr>
              <a:t>).</a:t>
            </a:r>
          </a:p>
          <a:p>
            <a:r>
              <a:rPr lang="en-US" sz="1500" dirty="0">
                <a:solidFill>
                  <a:schemeClr val="tx1"/>
                </a:solidFill>
                <a:latin typeface="Corbel" panose="020B0503020204020204" pitchFamily="34" charset="0"/>
              </a:rPr>
              <a:t>-Community </a:t>
            </a:r>
            <a:r>
              <a:rPr lang="en-US" sz="1500" dirty="0" smtClean="0">
                <a:solidFill>
                  <a:schemeClr val="tx1"/>
                </a:solidFill>
                <a:latin typeface="Corbel" panose="020B0503020204020204" pitchFamily="34" charset="0"/>
              </a:rPr>
              <a:t>arts/cultural activities (bilingual </a:t>
            </a:r>
            <a:r>
              <a:rPr lang="en-US" sz="1500" dirty="0">
                <a:solidFill>
                  <a:schemeClr val="tx1"/>
                </a:solidFill>
                <a:latin typeface="Corbel" panose="020B0503020204020204" pitchFamily="34" charset="0"/>
              </a:rPr>
              <a:t>choirs, </a:t>
            </a:r>
            <a:endParaRPr lang="en-US" sz="1500" dirty="0" smtClean="0">
              <a:solidFill>
                <a:schemeClr val="tx1"/>
              </a:solidFill>
              <a:latin typeface="Corbel" panose="020B0503020204020204" pitchFamily="34" charset="0"/>
            </a:endParaRPr>
          </a:p>
          <a:p>
            <a:r>
              <a:rPr lang="en-US" sz="1500" dirty="0" smtClean="0">
                <a:solidFill>
                  <a:schemeClr val="tx1"/>
                </a:solidFill>
                <a:latin typeface="Corbel" panose="020B0503020204020204" pitchFamily="34" charset="0"/>
              </a:rPr>
              <a:t>garden clubs</a:t>
            </a:r>
            <a:r>
              <a:rPr lang="en-US" sz="1500" dirty="0">
                <a:solidFill>
                  <a:schemeClr val="tx1"/>
                </a:solidFill>
                <a:latin typeface="Corbel" panose="020B0503020204020204" pitchFamily="34" charset="0"/>
              </a:rPr>
              <a:t>, cooking /</a:t>
            </a:r>
            <a:r>
              <a:rPr lang="en-US" sz="1500" dirty="0" smtClean="0">
                <a:solidFill>
                  <a:schemeClr val="tx1"/>
                </a:solidFill>
                <a:latin typeface="Corbel" panose="020B0503020204020204" pitchFamily="34" charset="0"/>
              </a:rPr>
              <a:t>music </a:t>
            </a:r>
            <a:r>
              <a:rPr lang="en-US" sz="1500" dirty="0">
                <a:solidFill>
                  <a:schemeClr val="tx1"/>
                </a:solidFill>
                <a:latin typeface="Corbel" panose="020B0503020204020204" pitchFamily="34" charset="0"/>
              </a:rPr>
              <a:t>lessons, </a:t>
            </a:r>
            <a:r>
              <a:rPr lang="en-US" sz="1500" dirty="0" smtClean="0">
                <a:solidFill>
                  <a:schemeClr val="tx1"/>
                </a:solidFill>
                <a:latin typeface="Corbel" panose="020B0503020204020204" pitchFamily="34" charset="0"/>
              </a:rPr>
              <a:t>Zumba, game </a:t>
            </a:r>
          </a:p>
          <a:p>
            <a:r>
              <a:rPr lang="en-US" sz="1500" dirty="0" smtClean="0">
                <a:solidFill>
                  <a:schemeClr val="tx1"/>
                </a:solidFill>
                <a:latin typeface="Corbel" panose="020B0503020204020204" pitchFamily="34" charset="0"/>
              </a:rPr>
              <a:t>nights</a:t>
            </a:r>
            <a:r>
              <a:rPr lang="en-US" sz="1500" dirty="0">
                <a:solidFill>
                  <a:schemeClr val="tx1"/>
                </a:solidFill>
                <a:latin typeface="Corbel" panose="020B0503020204020204" pitchFamily="34" charset="0"/>
              </a:rPr>
              <a:t>).</a:t>
            </a:r>
          </a:p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7624" y="0"/>
            <a:ext cx="1818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PROJECT 1: Youth</a:t>
            </a:r>
            <a:endParaRPr lang="en-US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13570" y="0"/>
            <a:ext cx="3016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PROJECT 2: LGBTQ community</a:t>
            </a:r>
            <a:endParaRPr lang="en-US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37232" y="2571750"/>
            <a:ext cx="2625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3: Mental Health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734550" y="2591369"/>
            <a:ext cx="21748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j-lt"/>
              </a:rPr>
              <a:t>PROJECT 4: Language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7522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" y="0"/>
            <a:ext cx="4495629" cy="25717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Facilitar la discusión de los jóvenes con el propósito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de crear programas accesibles, equitativos,  gratuitos y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actividades que se centran en la juventud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dirigidos por ellos .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Para proporcionar comentarios durante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este discusión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, barreras de participación (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transporte, alimentos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, etc.)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deben sacarse y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los jóvenes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deberían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ser compensados ​​por su tiempo.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99992" y="0"/>
            <a:ext cx="4644008" cy="25717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Crear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una guía comunitaria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de negocios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/ recursos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amistosos a  la comunidad LGBTQ. Los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servicios pueden anunciar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su interés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a través de un icono de arco iris en su sitio web que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enlaza a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la guía, o la información se puede compartir a través de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una aplicación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.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571750"/>
            <a:ext cx="4499992" cy="2571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Recopilar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narrativas de residentes que han accedido a servicios de salud mental para crear un </a:t>
            </a:r>
            <a:r>
              <a:rPr kumimoji="0" lang="es-ES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Story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  </a:t>
            </a:r>
            <a:r>
              <a:rPr kumimoji="0" lang="es-E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Map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que destaque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los éxitos,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los  déficits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y las lecciones aprendidas.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Organizar una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conferencia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para consumidores de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  salud mental, familias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y proveedores para identificar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recursos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y déficits, y permitir que los socios de la comunidad </a:t>
            </a:r>
            <a:r>
              <a:rPr kumimoji="0" lang="es-ES" sz="16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compartan </a:t>
            </a:r>
            <a:r>
              <a:rPr kumimoji="0" lang="es-E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recursos e información.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9992" y="2516678"/>
            <a:ext cx="4644008" cy="262682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rtlCol="0" anchor="ctr"/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Integrar </a:t>
            </a:r>
            <a:r>
              <a:rPr kumimoji="0" lang="es-E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el intercambio cultural y lingüístico a través de: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-Eventos del vecindario (comidas compartidas, preparación para </a:t>
            </a: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desastres, jardines</a:t>
            </a:r>
            <a:r>
              <a:rPr kumimoji="0" lang="es-E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, grupos de juego, tandas *).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-Representación bilingüe visual (carteles bilingües, </a:t>
            </a: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menús, películas </a:t>
            </a:r>
            <a:r>
              <a:rPr kumimoji="0" lang="es-E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con subtítulos, calendarios de eventos culturales </a:t>
            </a: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y campaña </a:t>
            </a:r>
            <a:r>
              <a:rPr kumimoji="0" lang="es-E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de medios con palabras semanales en español / inglés </a:t>
            </a: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o frases</a:t>
            </a:r>
            <a:r>
              <a:rPr kumimoji="0" lang="es-E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).</a:t>
            </a:r>
          </a:p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-Actividades artísticas / culturales comunitarias (coros </a:t>
            </a: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bilingües, clubes </a:t>
            </a:r>
            <a:r>
              <a:rPr kumimoji="0" lang="es-E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de jardinería, clases de cocina / música, Zumba, </a:t>
            </a: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juegos</a:t>
            </a:r>
            <a:r>
              <a:rPr kumimoji="0" lang="es-ES" sz="15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 </a:t>
            </a:r>
            <a:r>
              <a:rPr kumimoji="0" lang="es-ES" sz="15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noches</a:t>
            </a:r>
            <a:r>
              <a:rPr kumimoji="0" lang="es-ES" sz="15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).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7624" y="0"/>
            <a:ext cx="2146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PROJECTO 1: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Jóvenes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13570" y="0"/>
            <a:ext cx="3178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PROJECTO 2: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Comunidad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LGBTQ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7232" y="2571750"/>
            <a:ext cx="2715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PROJECTO 3: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Salud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Mental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66610" y="2539291"/>
            <a:ext cx="2272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PROJECTO 4: </a:t>
            </a:r>
            <a:r>
              <a:rPr kumimoji="0" lang="en-US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Lenguaje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252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51920" y="3003798"/>
            <a:ext cx="4824536" cy="15841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843558"/>
            <a:ext cx="8352928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We would like to begin today by acknowledging that we </a:t>
            </a:r>
            <a:r>
              <a:rPr lang="en-US" sz="2000" b="1" dirty="0" smtClean="0"/>
              <a:t>gather </a:t>
            </a:r>
            <a:r>
              <a:rPr lang="en-US" sz="2000" b="1" dirty="0"/>
              <a:t>as Live </a:t>
            </a:r>
            <a:endParaRPr lang="en-US" sz="2000" b="1" dirty="0" smtClean="0"/>
          </a:p>
          <a:p>
            <a:r>
              <a:rPr lang="en-US" sz="2000" b="1" dirty="0" smtClean="0"/>
              <a:t>Healthy Napa County </a:t>
            </a:r>
            <a:r>
              <a:rPr lang="en-US" sz="2000" b="1" dirty="0"/>
              <a:t>on the </a:t>
            </a:r>
            <a:r>
              <a:rPr lang="en-US" sz="2000" b="1" dirty="0" smtClean="0"/>
              <a:t>ancestral </a:t>
            </a:r>
            <a:r>
              <a:rPr lang="en-US" sz="2000" b="1" dirty="0"/>
              <a:t>and </a:t>
            </a:r>
            <a:r>
              <a:rPr lang="en-US" sz="2000" b="1" dirty="0" smtClean="0"/>
              <a:t>unceded </a:t>
            </a:r>
            <a:r>
              <a:rPr lang="en-US" sz="2000" b="1" dirty="0"/>
              <a:t>territory of the </a:t>
            </a:r>
            <a:endParaRPr lang="en-US" sz="2000" b="1" dirty="0" smtClean="0"/>
          </a:p>
          <a:p>
            <a:r>
              <a:rPr lang="en-US" sz="2000" b="1" dirty="0" smtClean="0"/>
              <a:t>Patwin</a:t>
            </a:r>
            <a:r>
              <a:rPr lang="en-US" sz="2000" b="1" dirty="0"/>
              <a:t>, </a:t>
            </a:r>
            <a:r>
              <a:rPr lang="en-US" sz="2000" b="1" dirty="0" smtClean="0"/>
              <a:t>Onosatis</a:t>
            </a:r>
            <a:r>
              <a:rPr lang="en-US" sz="2000" b="1" dirty="0"/>
              <a:t>, </a:t>
            </a:r>
            <a:r>
              <a:rPr lang="en-US" sz="2000" b="1" dirty="0" smtClean="0"/>
              <a:t>Miwok </a:t>
            </a:r>
            <a:r>
              <a:rPr lang="en-US" sz="2000" b="1" dirty="0"/>
              <a:t>and Pomo </a:t>
            </a:r>
            <a:r>
              <a:rPr lang="en-US" sz="2000" b="1" dirty="0" smtClean="0"/>
              <a:t>Peoples </a:t>
            </a:r>
            <a:r>
              <a:rPr lang="en-US" sz="2000" b="1" dirty="0"/>
              <a:t>past and present, and honor with gratitude the land </a:t>
            </a:r>
            <a:r>
              <a:rPr lang="en-US" sz="2000" b="1" dirty="0" smtClean="0"/>
              <a:t>itself </a:t>
            </a:r>
            <a:r>
              <a:rPr lang="en-US" sz="2000" b="1" dirty="0"/>
              <a:t>and the </a:t>
            </a:r>
            <a:r>
              <a:rPr lang="en-US" sz="2000" b="1" dirty="0" smtClean="0"/>
              <a:t>people </a:t>
            </a:r>
            <a:r>
              <a:rPr lang="en-US" sz="2000" b="1" dirty="0"/>
              <a:t>who have stewarded it </a:t>
            </a:r>
            <a:endParaRPr lang="en-US" sz="2000" b="1" dirty="0" smtClean="0"/>
          </a:p>
          <a:p>
            <a:r>
              <a:rPr lang="en-US" sz="2000" b="1" dirty="0" smtClean="0"/>
              <a:t>throughout </a:t>
            </a:r>
            <a:r>
              <a:rPr lang="en-US" sz="2000" b="1" dirty="0"/>
              <a:t>the </a:t>
            </a:r>
            <a:r>
              <a:rPr lang="en-US" sz="2000" b="1" dirty="0" smtClean="0"/>
              <a:t>generations</a:t>
            </a:r>
            <a:r>
              <a:rPr lang="en-US" sz="2000" b="1" dirty="0"/>
              <a:t>. </a:t>
            </a:r>
            <a:endParaRPr lang="en-US" sz="2000" b="1" dirty="0" smtClean="0"/>
          </a:p>
          <a:p>
            <a:endParaRPr lang="en-US" sz="2000" b="1" dirty="0"/>
          </a:p>
          <a:p>
            <a:r>
              <a:rPr lang="es-ES" sz="2000" b="1" dirty="0">
                <a:solidFill>
                  <a:prstClr val="black"/>
                </a:solidFill>
              </a:rPr>
              <a:t>Queremos comenzar hoy reconociendo que nos </a:t>
            </a:r>
            <a:r>
              <a:rPr lang="es-ES" sz="2000" b="1" dirty="0" smtClean="0">
                <a:solidFill>
                  <a:prstClr val="black"/>
                </a:solidFill>
              </a:rPr>
              <a:t>reunimos </a:t>
            </a:r>
            <a:r>
              <a:rPr lang="es-ES" sz="2000" b="1" dirty="0">
                <a:solidFill>
                  <a:prstClr val="black"/>
                </a:solidFill>
              </a:rPr>
              <a:t>como Vive </a:t>
            </a:r>
            <a:endParaRPr lang="es-ES" sz="2000" b="1" dirty="0" smtClean="0">
              <a:solidFill>
                <a:prstClr val="black"/>
              </a:solidFill>
            </a:endParaRPr>
          </a:p>
          <a:p>
            <a:r>
              <a:rPr lang="es-ES" sz="2000" b="1" dirty="0" smtClean="0">
                <a:solidFill>
                  <a:prstClr val="black"/>
                </a:solidFill>
              </a:rPr>
              <a:t>Saludable Condado </a:t>
            </a:r>
            <a:r>
              <a:rPr lang="es-ES" sz="2000" b="1" dirty="0">
                <a:solidFill>
                  <a:prstClr val="black"/>
                </a:solidFill>
              </a:rPr>
              <a:t>de Napa en el Territorio ancestral e incesante de los </a:t>
            </a:r>
            <a:endParaRPr lang="es-ES" sz="2000" b="1" dirty="0" smtClean="0">
              <a:solidFill>
                <a:prstClr val="black"/>
              </a:solidFill>
            </a:endParaRPr>
          </a:p>
          <a:p>
            <a:r>
              <a:rPr lang="es-ES" sz="2000" b="1" dirty="0" smtClean="0">
                <a:solidFill>
                  <a:prstClr val="black"/>
                </a:solidFill>
              </a:rPr>
              <a:t>pueblos </a:t>
            </a:r>
            <a:r>
              <a:rPr lang="es-ES" sz="2000" b="1" dirty="0">
                <a:solidFill>
                  <a:prstClr val="black"/>
                </a:solidFill>
              </a:rPr>
              <a:t>Patwin, </a:t>
            </a:r>
            <a:r>
              <a:rPr lang="es-ES" sz="2000" b="1" dirty="0" smtClean="0">
                <a:solidFill>
                  <a:prstClr val="black"/>
                </a:solidFill>
              </a:rPr>
              <a:t>Onosatis</a:t>
            </a:r>
            <a:r>
              <a:rPr lang="es-ES" sz="2000" b="1" dirty="0">
                <a:solidFill>
                  <a:prstClr val="black"/>
                </a:solidFill>
              </a:rPr>
              <a:t>, </a:t>
            </a:r>
            <a:r>
              <a:rPr lang="es-ES" sz="2000" b="1" dirty="0" err="1" smtClean="0">
                <a:solidFill>
                  <a:prstClr val="black"/>
                </a:solidFill>
              </a:rPr>
              <a:t>Miwok</a:t>
            </a:r>
            <a:r>
              <a:rPr lang="es-ES" sz="2000" b="1" dirty="0" smtClean="0">
                <a:solidFill>
                  <a:prstClr val="black"/>
                </a:solidFill>
              </a:rPr>
              <a:t> </a:t>
            </a:r>
            <a:r>
              <a:rPr lang="es-ES" sz="2000" b="1" dirty="0">
                <a:solidFill>
                  <a:prstClr val="black"/>
                </a:solidFill>
              </a:rPr>
              <a:t>y Pomo pasados ​​y presentes,  y honrar </a:t>
            </a:r>
            <a:endParaRPr lang="es-ES" sz="2000" b="1" dirty="0" smtClean="0">
              <a:solidFill>
                <a:prstClr val="black"/>
              </a:solidFill>
            </a:endParaRPr>
          </a:p>
          <a:p>
            <a:r>
              <a:rPr lang="es-ES" sz="2000" b="1" dirty="0" smtClean="0">
                <a:solidFill>
                  <a:prstClr val="black"/>
                </a:solidFill>
              </a:rPr>
              <a:t>con </a:t>
            </a:r>
            <a:r>
              <a:rPr lang="es-ES" sz="2000" b="1" dirty="0">
                <a:solidFill>
                  <a:prstClr val="black"/>
                </a:solidFill>
              </a:rPr>
              <a:t>gratitud a la </a:t>
            </a:r>
            <a:r>
              <a:rPr lang="es-ES" sz="2000" b="1" dirty="0" smtClean="0">
                <a:solidFill>
                  <a:prstClr val="black"/>
                </a:solidFill>
              </a:rPr>
              <a:t>tierra </a:t>
            </a:r>
            <a:r>
              <a:rPr lang="es-ES" sz="2000" b="1" dirty="0">
                <a:solidFill>
                  <a:prstClr val="black"/>
                </a:solidFill>
              </a:rPr>
              <a:t>misma y a  las  </a:t>
            </a:r>
            <a:r>
              <a:rPr lang="es-ES" sz="2000" b="1" dirty="0" smtClean="0">
                <a:solidFill>
                  <a:prstClr val="black"/>
                </a:solidFill>
              </a:rPr>
              <a:t>personas </a:t>
            </a:r>
            <a:r>
              <a:rPr lang="es-ES" sz="2000" b="1" dirty="0">
                <a:solidFill>
                  <a:prstClr val="black"/>
                </a:solidFill>
              </a:rPr>
              <a:t>que la han administrado a </a:t>
            </a:r>
            <a:endParaRPr lang="es-ES" sz="2000" b="1" dirty="0" smtClean="0">
              <a:solidFill>
                <a:prstClr val="black"/>
              </a:solidFill>
            </a:endParaRPr>
          </a:p>
          <a:p>
            <a:r>
              <a:rPr lang="es-ES" sz="2000" b="1" dirty="0" smtClean="0">
                <a:solidFill>
                  <a:prstClr val="black"/>
                </a:solidFill>
              </a:rPr>
              <a:t>lo </a:t>
            </a:r>
            <a:r>
              <a:rPr lang="es-ES" sz="2000" b="1" dirty="0">
                <a:solidFill>
                  <a:prstClr val="black"/>
                </a:solidFill>
              </a:rPr>
              <a:t>largo de las </a:t>
            </a:r>
            <a:r>
              <a:rPr lang="es-ES" sz="2000" b="1" dirty="0" smtClean="0">
                <a:solidFill>
                  <a:prstClr val="black"/>
                </a:solidFill>
              </a:rPr>
              <a:t>generaciones</a:t>
            </a:r>
            <a:r>
              <a:rPr lang="es-ES" sz="2000" b="1" dirty="0">
                <a:solidFill>
                  <a:prstClr val="black"/>
                </a:solidFill>
              </a:rPr>
              <a:t>.</a:t>
            </a:r>
            <a:endParaRPr lang="en-US" sz="2000" dirty="0">
              <a:solidFill>
                <a:prstClr val="black"/>
              </a:solidFill>
            </a:endParaRPr>
          </a:p>
          <a:p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57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491630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8">
              <a:defRPr/>
            </a:pPr>
            <a:endParaRPr lang="en-US" b="1" dirty="0">
              <a:solidFill>
                <a:schemeClr val="accent1"/>
              </a:solidFill>
              <a:latin typeface="Corbel" panose="020B0503020204020204" pitchFamily="34" charset="0"/>
            </a:endParaRPr>
          </a:p>
          <a:p>
            <a:pPr defTabSz="914378">
              <a:defRPr/>
            </a:pPr>
            <a:r>
              <a:rPr lang="en-US" sz="2400" dirty="0">
                <a:solidFill>
                  <a:schemeClr val="accent1"/>
                </a:solidFill>
                <a:latin typeface="Corbel" panose="020B0503020204020204" pitchFamily="34" charset="0"/>
              </a:rPr>
              <a:t>Given the impact of COVID-19, does this project need to </a:t>
            </a:r>
            <a:r>
              <a:rPr lang="en-US" sz="2400" dirty="0" smtClean="0">
                <a:solidFill>
                  <a:schemeClr val="accent1"/>
                </a:solidFill>
                <a:latin typeface="Corbel" panose="020B0503020204020204" pitchFamily="34" charset="0"/>
              </a:rPr>
              <a:t>change</a:t>
            </a:r>
            <a:r>
              <a:rPr lang="en-US" sz="2400" dirty="0">
                <a:solidFill>
                  <a:schemeClr val="accent1"/>
                </a:solidFill>
                <a:latin typeface="Corbel" panose="020B0503020204020204" pitchFamily="34" charset="0"/>
              </a:rPr>
              <a:t>? </a:t>
            </a:r>
          </a:p>
          <a:p>
            <a:pPr defTabSz="914378"/>
            <a:r>
              <a:rPr lang="en-US" sz="2400" dirty="0">
                <a:solidFill>
                  <a:schemeClr val="accent1"/>
                </a:solidFill>
                <a:latin typeface="Corbel" panose="020B0503020204020204" pitchFamily="34" charset="0"/>
              </a:rPr>
              <a:t>Dado el </a:t>
            </a:r>
            <a:r>
              <a:rPr lang="en-US" sz="2400" dirty="0" err="1">
                <a:solidFill>
                  <a:schemeClr val="accent1"/>
                </a:solidFill>
                <a:latin typeface="Corbel" panose="020B0503020204020204" pitchFamily="34" charset="0"/>
              </a:rPr>
              <a:t>impacto</a:t>
            </a:r>
            <a:r>
              <a:rPr lang="en-US" sz="2400" dirty="0">
                <a:solidFill>
                  <a:schemeClr val="accent1"/>
                </a:solidFill>
                <a:latin typeface="Corbel" panose="020B0503020204020204" pitchFamily="34" charset="0"/>
              </a:rPr>
              <a:t> de COVID-19, ¿</a:t>
            </a:r>
            <a:r>
              <a:rPr lang="en-US" sz="2400" dirty="0" err="1">
                <a:solidFill>
                  <a:schemeClr val="accent1"/>
                </a:solidFill>
                <a:latin typeface="Corbel" panose="020B0503020204020204" pitchFamily="34" charset="0"/>
              </a:rPr>
              <a:t>es</a:t>
            </a:r>
            <a:r>
              <a:rPr lang="en-US" sz="2400" dirty="0">
                <a:solidFill>
                  <a:schemeClr val="accent1"/>
                </a:solidFill>
                <a:latin typeface="Corbel" panose="020B0503020204020204" pitchFamily="34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Corbel" panose="020B0503020204020204" pitchFamily="34" charset="0"/>
              </a:rPr>
              <a:t>necesario</a:t>
            </a:r>
            <a:r>
              <a:rPr lang="en-US" sz="2400" dirty="0">
                <a:solidFill>
                  <a:schemeClr val="accent1"/>
                </a:solidFill>
                <a:latin typeface="Corbel" panose="020B0503020204020204" pitchFamily="34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Corbel" panose="020B0503020204020204" pitchFamily="34" charset="0"/>
              </a:rPr>
              <a:t>cambiar</a:t>
            </a:r>
            <a:r>
              <a:rPr lang="en-US" sz="2400" dirty="0">
                <a:solidFill>
                  <a:schemeClr val="accent1"/>
                </a:solidFill>
                <a:latin typeface="Corbel" panose="020B0503020204020204" pitchFamily="34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Corbel" panose="020B0503020204020204" pitchFamily="34" charset="0"/>
              </a:rPr>
              <a:t>este</a:t>
            </a:r>
            <a:r>
              <a:rPr lang="en-US" sz="2400" dirty="0">
                <a:solidFill>
                  <a:schemeClr val="accent1"/>
                </a:solidFill>
                <a:latin typeface="Corbel" panose="020B0503020204020204" pitchFamily="34" charset="0"/>
              </a:rPr>
              <a:t> </a:t>
            </a:r>
            <a:r>
              <a:rPr lang="en-US" sz="2400" dirty="0" err="1" smtClean="0">
                <a:solidFill>
                  <a:schemeClr val="accent1"/>
                </a:solidFill>
                <a:latin typeface="Corbel" panose="020B0503020204020204" pitchFamily="34" charset="0"/>
              </a:rPr>
              <a:t>proyecto</a:t>
            </a:r>
            <a:r>
              <a:rPr lang="en-US" sz="2400" dirty="0">
                <a:solidFill>
                  <a:schemeClr val="accent1"/>
                </a:solidFill>
                <a:latin typeface="Corbel" panose="020B0503020204020204" pitchFamily="34" charset="0"/>
              </a:rPr>
              <a:t>? </a:t>
            </a:r>
            <a:endParaRPr lang="en-US" sz="2400" b="1" dirty="0">
              <a:solidFill>
                <a:schemeClr val="accent1"/>
              </a:solidFill>
              <a:latin typeface="Corbel" panose="020B0503020204020204" pitchFamily="34" charset="0"/>
            </a:endParaRPr>
          </a:p>
          <a:p>
            <a:pPr defTabSz="914378">
              <a:defRPr/>
            </a:pPr>
            <a:endParaRPr lang="en-US" sz="2400" b="1" dirty="0">
              <a:solidFill>
                <a:schemeClr val="accent1"/>
              </a:solidFill>
              <a:latin typeface="Corbel" panose="020B0503020204020204" pitchFamily="34" charset="0"/>
            </a:endParaRPr>
          </a:p>
          <a:p>
            <a:pPr defTabSz="914378"/>
            <a:r>
              <a:rPr lang="en-US" sz="2400" dirty="0">
                <a:solidFill>
                  <a:schemeClr val="accent1"/>
                </a:solidFill>
                <a:latin typeface="Corbel" panose="020B0503020204020204" pitchFamily="34" charset="0"/>
              </a:rPr>
              <a:t>If so, how does it need to change? </a:t>
            </a:r>
          </a:p>
          <a:p>
            <a:pPr defTabSz="914378"/>
            <a:r>
              <a:rPr lang="en-US" sz="2400" dirty="0">
                <a:solidFill>
                  <a:schemeClr val="accent1"/>
                </a:solidFill>
                <a:latin typeface="Corbel" panose="020B0503020204020204" pitchFamily="34" charset="0"/>
              </a:rPr>
              <a:t>Si </a:t>
            </a:r>
            <a:r>
              <a:rPr lang="en-US" sz="2400" dirty="0" err="1">
                <a:solidFill>
                  <a:schemeClr val="accent1"/>
                </a:solidFill>
                <a:latin typeface="Corbel" panose="020B0503020204020204" pitchFamily="34" charset="0"/>
              </a:rPr>
              <a:t>es</a:t>
            </a:r>
            <a:r>
              <a:rPr lang="en-US" sz="2400" dirty="0">
                <a:solidFill>
                  <a:schemeClr val="accent1"/>
                </a:solidFill>
                <a:latin typeface="Corbel" panose="020B0503020204020204" pitchFamily="34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Corbel" panose="020B0503020204020204" pitchFamily="34" charset="0"/>
              </a:rPr>
              <a:t>así</a:t>
            </a:r>
            <a:r>
              <a:rPr lang="en-US" sz="2400" dirty="0">
                <a:solidFill>
                  <a:schemeClr val="accent1"/>
                </a:solidFill>
                <a:latin typeface="Corbel" panose="020B0503020204020204" pitchFamily="34" charset="0"/>
              </a:rPr>
              <a:t>, ¿</a:t>
            </a:r>
            <a:r>
              <a:rPr lang="en-US" sz="2400" dirty="0" err="1">
                <a:solidFill>
                  <a:schemeClr val="accent1"/>
                </a:solidFill>
                <a:latin typeface="Corbel" panose="020B0503020204020204" pitchFamily="34" charset="0"/>
              </a:rPr>
              <a:t>cómo</a:t>
            </a:r>
            <a:r>
              <a:rPr lang="en-US" sz="2400" dirty="0">
                <a:solidFill>
                  <a:schemeClr val="accent1"/>
                </a:solidFill>
                <a:latin typeface="Corbel" panose="020B0503020204020204" pitchFamily="34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Corbel" panose="020B0503020204020204" pitchFamily="34" charset="0"/>
              </a:rPr>
              <a:t>debe</a:t>
            </a:r>
            <a:r>
              <a:rPr lang="en-US" sz="2400" dirty="0">
                <a:solidFill>
                  <a:schemeClr val="accent1"/>
                </a:solidFill>
                <a:latin typeface="Corbel" panose="020B0503020204020204" pitchFamily="34" charset="0"/>
              </a:rPr>
              <a:t> </a:t>
            </a:r>
            <a:r>
              <a:rPr lang="en-US" sz="2400" dirty="0" err="1">
                <a:solidFill>
                  <a:schemeClr val="accent1"/>
                </a:solidFill>
                <a:latin typeface="Corbel" panose="020B0503020204020204" pitchFamily="34" charset="0"/>
              </a:rPr>
              <a:t>cambiar</a:t>
            </a:r>
            <a:r>
              <a:rPr lang="en-US" sz="2400" dirty="0">
                <a:solidFill>
                  <a:schemeClr val="accent1"/>
                </a:solidFill>
                <a:latin typeface="Corbel" panose="020B050302020402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823026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600" y="411510"/>
            <a:ext cx="9036050" cy="411163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n-US" dirty="0" smtClean="0">
                <a:latin typeface="+mn-lt"/>
              </a:rPr>
              <a:t>Contents of an action plan</a:t>
            </a:r>
            <a:endParaRPr lang="en-US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1115616" y="1275606"/>
            <a:ext cx="8858250" cy="4176713"/>
          </a:xfrm>
          <a:prstGeom prst="rect">
            <a:avLst/>
          </a:prstGeo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b="1" dirty="0"/>
              <a:t>What action or change will occur?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Who will carry it out?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By when (for how long)?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What resources are needed?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Communication (who should know what?)</a:t>
            </a:r>
          </a:p>
          <a:p>
            <a:endParaRPr lang="en-US" sz="3200" dirty="0" smtClean="0"/>
          </a:p>
          <a:p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72375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28600" y="411510"/>
            <a:ext cx="9036050" cy="411163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s-ES" dirty="0" smtClean="0">
                <a:latin typeface="+mn-lt"/>
              </a:rPr>
              <a:t>Contenido </a:t>
            </a:r>
            <a:r>
              <a:rPr lang="es-ES" dirty="0">
                <a:latin typeface="+mn-lt"/>
              </a:rPr>
              <a:t>de un plan de acción</a:t>
            </a:r>
            <a:endParaRPr lang="en-US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1115616" y="1275606"/>
            <a:ext cx="8858250" cy="4176713"/>
          </a:xfrm>
          <a:prstGeom prst="rect">
            <a:avLst/>
          </a:prstGeom>
        </p:spPr>
        <p:txBody>
          <a:bodyPr/>
          <a:lstStyle/>
          <a:p>
            <a:pPr marL="457200" indent="-457200"/>
            <a:r>
              <a:rPr lang="es-ES" altLang="en-US" sz="2800" b="1" dirty="0"/>
              <a:t>¿Qué acción o cambio ocurrirá</a:t>
            </a:r>
            <a:r>
              <a:rPr lang="es-ES" altLang="en-US" sz="2800" b="1" dirty="0" smtClean="0"/>
              <a:t>?</a:t>
            </a:r>
          </a:p>
          <a:p>
            <a:pPr marL="457200" indent="-457200"/>
            <a:r>
              <a:rPr lang="es-ES" altLang="en-US" sz="2800" dirty="0"/>
              <a:t>¿Quién lo llevará a cabo?</a:t>
            </a:r>
          </a:p>
          <a:p>
            <a:pPr marL="457200" indent="-457200"/>
            <a:r>
              <a:rPr lang="es-ES" altLang="en-US" sz="2800" dirty="0"/>
              <a:t>¿Para </a:t>
            </a:r>
            <a:r>
              <a:rPr lang="es-ES" altLang="en-US" sz="2800" dirty="0" smtClean="0"/>
              <a:t>cuándo </a:t>
            </a:r>
            <a:r>
              <a:rPr lang="es-ES" altLang="en-US" sz="2800" dirty="0"/>
              <a:t>(por </a:t>
            </a:r>
            <a:r>
              <a:rPr lang="es-ES" altLang="en-US" sz="2800" dirty="0" smtClean="0"/>
              <a:t>cuánto </a:t>
            </a:r>
            <a:r>
              <a:rPr lang="es-ES" altLang="en-US" sz="2800" dirty="0"/>
              <a:t>tiempo)?</a:t>
            </a:r>
          </a:p>
          <a:p>
            <a:pPr marL="457200" indent="-457200"/>
            <a:r>
              <a:rPr lang="es-ES" altLang="en-US" sz="2800" dirty="0"/>
              <a:t>¿Qué recursos se necesitan?</a:t>
            </a:r>
          </a:p>
          <a:p>
            <a:pPr marL="457200" indent="-457200"/>
            <a:r>
              <a:rPr lang="es-ES" altLang="en-US" sz="2800" dirty="0"/>
              <a:t>Comunicación (¿quién debería saber qué?)</a:t>
            </a:r>
            <a:endParaRPr lang="en-US" sz="3200" dirty="0" smtClean="0"/>
          </a:p>
          <a:p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1845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4294967295"/>
          </p:nvPr>
        </p:nvSpPr>
        <p:spPr>
          <a:xfrm>
            <a:off x="826232" y="1712416"/>
            <a:ext cx="7472486" cy="17281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solidFill>
                  <a:schemeClr val="accent1"/>
                </a:solidFill>
              </a:rPr>
              <a:t>Questions</a:t>
            </a:r>
            <a:r>
              <a:rPr lang="en-US" sz="5400" dirty="0">
                <a:solidFill>
                  <a:schemeClr val="accent1"/>
                </a:solidFill>
              </a:rPr>
              <a:t>? ¿Preguntas?</a:t>
            </a:r>
          </a:p>
          <a:p>
            <a:pPr marL="0" indent="0" algn="ctr">
              <a:buNone/>
            </a:pPr>
            <a:endParaRPr lang="en-US" sz="5400" dirty="0">
              <a:solidFill>
                <a:schemeClr val="accent1"/>
              </a:solidFill>
            </a:endParaRPr>
          </a:p>
        </p:txBody>
      </p:sp>
      <p:pic>
        <p:nvPicPr>
          <p:cNvPr id="1026" name="Picture 2" descr="C:\Users\jhenn\AppData\Local\Microsoft\Windows\Temporary Internet Files\Content.IE5\9FJJMUFD\blockpage[1]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2475" y="2566987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LHNC Logo Bilingual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795886"/>
            <a:ext cx="2160240" cy="835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021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979712" y="4371950"/>
            <a:ext cx="5275772" cy="52976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b="1" dirty="0" smtClean="0"/>
              <a:t>THANK YOU for participating!</a:t>
            </a:r>
            <a:endParaRPr lang="en-US" sz="2800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755576" y="1316391"/>
            <a:ext cx="8240264" cy="24482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Next Steps:</a:t>
            </a:r>
          </a:p>
          <a:p>
            <a:pPr lvl="2"/>
            <a:r>
              <a:rPr lang="en-US" sz="2400" dirty="0" smtClean="0"/>
              <a:t>We will share meeting outcomes through email and website: </a:t>
            </a: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://www.livehealthynapacounty.org/</a:t>
            </a:r>
            <a:r>
              <a:rPr lang="en-US" sz="2400" dirty="0"/>
              <a:t> </a:t>
            </a:r>
            <a:endParaRPr lang="en-US" sz="2400" dirty="0" smtClean="0"/>
          </a:p>
          <a:p>
            <a:pPr lvl="2"/>
            <a:r>
              <a:rPr lang="en-US" sz="2400" dirty="0" smtClean="0"/>
              <a:t>Next LHNC meeting will be in 2022, action item groups will meet individually in the interim</a:t>
            </a:r>
          </a:p>
          <a:p>
            <a:pPr lvl="2"/>
            <a:r>
              <a:rPr lang="en-US" sz="2400" dirty="0" smtClean="0"/>
              <a:t>Please complete survey, link is in the chat.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-581" y="42039"/>
            <a:ext cx="475252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750" i="1" dirty="0" smtClean="0"/>
              <a:t>Closing</a:t>
            </a:r>
            <a:endParaRPr lang="en-US" sz="3750" i="1" dirty="0"/>
          </a:p>
        </p:txBody>
      </p:sp>
    </p:spTree>
    <p:extLst>
      <p:ext uri="{BB962C8B-B14F-4D97-AF65-F5344CB8AC3E}">
        <p14:creationId xmlns:p14="http://schemas.microsoft.com/office/powerpoint/2010/main" val="167048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>
            <a:off x="1979712" y="4371950"/>
            <a:ext cx="5275772" cy="529766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800" b="1" dirty="0" smtClean="0"/>
              <a:t>¡Gracias </a:t>
            </a:r>
            <a:r>
              <a:rPr lang="en-US" sz="2800" b="1" dirty="0" err="1"/>
              <a:t>por</a:t>
            </a:r>
            <a:r>
              <a:rPr lang="en-US" sz="2800" b="1" dirty="0"/>
              <a:t> </a:t>
            </a:r>
            <a:r>
              <a:rPr lang="en-US" sz="2800" b="1" dirty="0" err="1"/>
              <a:t>participar</a:t>
            </a:r>
            <a:r>
              <a:rPr lang="en-US" sz="2800" b="1" dirty="0"/>
              <a:t>!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683568" y="987574"/>
            <a:ext cx="8784976" cy="244827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err="1">
                <a:solidFill>
                  <a:schemeClr val="tx1"/>
                </a:solidFill>
              </a:rPr>
              <a:t>Próximos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pasos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</a:p>
          <a:p>
            <a:pPr lvl="2"/>
            <a:r>
              <a:rPr lang="es-ES" sz="2400" dirty="0" smtClean="0"/>
              <a:t>Compartir los resultados de la reunión a través del correo electrónico y el sitio web</a:t>
            </a:r>
            <a:r>
              <a:rPr lang="en-US" sz="2400" dirty="0" smtClean="0"/>
              <a:t>: </a:t>
            </a:r>
            <a:r>
              <a:rPr lang="en-US" sz="2400" dirty="0" smtClean="0">
                <a:hlinkClick r:id="rId3"/>
              </a:rPr>
              <a:t>http://www.livehealthynapacounty.org/</a:t>
            </a:r>
            <a:r>
              <a:rPr lang="en-US" sz="2400" dirty="0" smtClean="0"/>
              <a:t> </a:t>
            </a:r>
          </a:p>
          <a:p>
            <a:pPr lvl="2"/>
            <a:r>
              <a:rPr lang="es-ES" sz="2400" dirty="0"/>
              <a:t>La próxima reunión del LHNC será en 2022, los grupos de acción se reunirán individualmente en el tiempo </a:t>
            </a:r>
            <a:r>
              <a:rPr lang="es-ES" sz="2400" smtClean="0"/>
              <a:t>intermedio.</a:t>
            </a:r>
          </a:p>
          <a:p>
            <a:pPr lvl="2"/>
            <a:r>
              <a:rPr lang="es-ES" sz="2400" smtClean="0"/>
              <a:t>Por </a:t>
            </a:r>
            <a:r>
              <a:rPr lang="es-ES" sz="2400" dirty="0"/>
              <a:t>favor complete la encuesta, el enlace está en el chat.</a:t>
            </a:r>
            <a:endParaRPr lang="en-US" sz="24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-581" y="42039"/>
            <a:ext cx="4752528" cy="6694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defRPr/>
            </a:pPr>
            <a:r>
              <a:rPr lang="en-US" sz="3750" i="1" dirty="0" err="1">
                <a:solidFill>
                  <a:prstClr val="white"/>
                </a:solidFill>
              </a:rPr>
              <a:t>Clausura</a:t>
            </a:r>
            <a:endParaRPr kumimoji="0" lang="en-US" sz="375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7157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0" y="0"/>
            <a:ext cx="5904656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750" i="1" dirty="0" smtClean="0">
                <a:solidFill>
                  <a:schemeClr val="accent1"/>
                </a:solidFill>
              </a:rPr>
              <a:t>Hi Friends/</a:t>
            </a:r>
            <a:r>
              <a:rPr lang="en-US" sz="3750" i="1" dirty="0" err="1" smtClean="0">
                <a:solidFill>
                  <a:schemeClr val="accent1"/>
                </a:solidFill>
              </a:rPr>
              <a:t>Hola</a:t>
            </a:r>
            <a:r>
              <a:rPr lang="en-US" sz="3750" i="1" dirty="0" smtClean="0">
                <a:solidFill>
                  <a:schemeClr val="accent1"/>
                </a:solidFill>
              </a:rPr>
              <a:t> Amigos</a:t>
            </a:r>
            <a:endParaRPr lang="en-US" sz="3750" i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203598"/>
            <a:ext cx="8712968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Who is here today? </a:t>
            </a:r>
            <a:r>
              <a:rPr lang="en-US" sz="3200" dirty="0">
                <a:solidFill>
                  <a:prstClr val="black"/>
                </a:solidFill>
              </a:rPr>
              <a:t>¿</a:t>
            </a:r>
            <a:r>
              <a:rPr lang="en-US" sz="3200" dirty="0" err="1">
                <a:solidFill>
                  <a:prstClr val="black"/>
                </a:solidFill>
              </a:rPr>
              <a:t>Quién</a:t>
            </a:r>
            <a:r>
              <a:rPr lang="en-US" sz="3200" dirty="0">
                <a:solidFill>
                  <a:prstClr val="black"/>
                </a:solidFill>
              </a:rPr>
              <a:t> </a:t>
            </a:r>
            <a:r>
              <a:rPr lang="en-US" sz="3200" dirty="0" err="1">
                <a:solidFill>
                  <a:prstClr val="black"/>
                </a:solidFill>
              </a:rPr>
              <a:t>está</a:t>
            </a:r>
            <a:r>
              <a:rPr lang="en-US" sz="3200" dirty="0">
                <a:solidFill>
                  <a:prstClr val="black"/>
                </a:solidFill>
              </a:rPr>
              <a:t> hoy </a:t>
            </a:r>
            <a:r>
              <a:rPr lang="en-US" sz="3200" dirty="0" err="1">
                <a:solidFill>
                  <a:prstClr val="black"/>
                </a:solidFill>
              </a:rPr>
              <a:t>aquí</a:t>
            </a:r>
            <a:r>
              <a:rPr lang="en-US" sz="3200" dirty="0" smtClean="0">
                <a:solidFill>
                  <a:prstClr val="black"/>
                </a:solidFill>
              </a:rPr>
              <a:t>?</a:t>
            </a:r>
            <a:endParaRPr lang="en-US" sz="3200" dirty="0" smtClean="0"/>
          </a:p>
          <a:p>
            <a:endParaRPr lang="en-US" sz="3200" dirty="0"/>
          </a:p>
          <a:p>
            <a:r>
              <a:rPr lang="en-US" sz="2400" dirty="0" smtClean="0">
                <a:solidFill>
                  <a:schemeClr val="accent1"/>
                </a:solidFill>
              </a:rPr>
              <a:t>Please enter your name in the chat. If you are here </a:t>
            </a:r>
          </a:p>
          <a:p>
            <a:r>
              <a:rPr lang="en-US" sz="2400" dirty="0" smtClean="0">
                <a:solidFill>
                  <a:schemeClr val="accent1"/>
                </a:solidFill>
              </a:rPr>
              <a:t>representing an organization, please enter that as well. </a:t>
            </a:r>
          </a:p>
          <a:p>
            <a:endParaRPr lang="en-US" sz="2400" dirty="0">
              <a:solidFill>
                <a:schemeClr val="accent1"/>
              </a:solidFill>
            </a:endParaRPr>
          </a:p>
          <a:p>
            <a:pPr lvl="0" indent="-822960">
              <a:defRPr/>
            </a:pPr>
            <a:r>
              <a:rPr lang="es-ES" sz="2400" dirty="0" smtClean="0">
                <a:solidFill>
                  <a:srgbClr val="5B9BD5"/>
                </a:solidFill>
              </a:rPr>
              <a:t>Ingrese </a:t>
            </a:r>
            <a:r>
              <a:rPr lang="es-ES" sz="2400" dirty="0">
                <a:solidFill>
                  <a:srgbClr val="5B9BD5"/>
                </a:solidFill>
              </a:rPr>
              <a:t>su nombre en el chat. Si </a:t>
            </a:r>
            <a:r>
              <a:rPr lang="es-ES" sz="2400" dirty="0" smtClean="0">
                <a:solidFill>
                  <a:srgbClr val="5B9BD5"/>
                </a:solidFill>
              </a:rPr>
              <a:t>usted representa </a:t>
            </a:r>
            <a:r>
              <a:rPr lang="es-ES" sz="2400" dirty="0">
                <a:solidFill>
                  <a:srgbClr val="5B9BD5"/>
                </a:solidFill>
              </a:rPr>
              <a:t>a una </a:t>
            </a:r>
          </a:p>
          <a:p>
            <a:pPr lvl="0" indent="-822960">
              <a:defRPr/>
            </a:pPr>
            <a:r>
              <a:rPr lang="es-ES" sz="2400" dirty="0" smtClean="0">
                <a:solidFill>
                  <a:srgbClr val="5B9BD5"/>
                </a:solidFill>
              </a:rPr>
              <a:t>organización, por </a:t>
            </a:r>
            <a:r>
              <a:rPr lang="es-ES" sz="2400" dirty="0">
                <a:solidFill>
                  <a:srgbClr val="5B9BD5"/>
                </a:solidFill>
              </a:rPr>
              <a:t>favor ingrese el nombre. </a:t>
            </a:r>
          </a:p>
          <a:p>
            <a:endParaRPr lang="en-US" sz="28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606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0" y="0"/>
            <a:ext cx="5904656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750" i="1" dirty="0" smtClean="0">
                <a:solidFill>
                  <a:schemeClr val="accent1"/>
                </a:solidFill>
              </a:rPr>
              <a:t>Hi Friends/</a:t>
            </a:r>
            <a:r>
              <a:rPr lang="en-US" sz="3750" i="1" dirty="0" err="1" smtClean="0">
                <a:solidFill>
                  <a:schemeClr val="accent1"/>
                </a:solidFill>
              </a:rPr>
              <a:t>Hola</a:t>
            </a:r>
            <a:r>
              <a:rPr lang="en-US" sz="3750" i="1" dirty="0" smtClean="0">
                <a:solidFill>
                  <a:schemeClr val="accent1"/>
                </a:solidFill>
              </a:rPr>
              <a:t> Amigos</a:t>
            </a:r>
            <a:endParaRPr lang="en-US" sz="3750" i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440160"/>
            <a:ext cx="89644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sector are you from? </a:t>
            </a:r>
            <a:r>
              <a:rPr lang="en-US" sz="3200" dirty="0" smtClean="0">
                <a:solidFill>
                  <a:prstClr val="black"/>
                </a:solidFill>
              </a:rPr>
              <a:t>¿</a:t>
            </a:r>
            <a:r>
              <a:rPr lang="en-US" sz="3200" dirty="0" err="1">
                <a:solidFill>
                  <a:prstClr val="black"/>
                </a:solidFill>
              </a:rPr>
              <a:t>Cuál</a:t>
            </a:r>
            <a:r>
              <a:rPr lang="en-US" sz="3200" dirty="0">
                <a:solidFill>
                  <a:prstClr val="black"/>
                </a:solidFill>
              </a:rPr>
              <a:t> sector </a:t>
            </a:r>
            <a:r>
              <a:rPr lang="en-US" sz="3200" dirty="0" err="1">
                <a:solidFill>
                  <a:prstClr val="black"/>
                </a:solidFill>
              </a:rPr>
              <a:t>representa</a:t>
            </a:r>
            <a:r>
              <a:rPr lang="en-US" sz="3200" dirty="0">
                <a:solidFill>
                  <a:prstClr val="black"/>
                </a:solidFill>
              </a:rPr>
              <a:t>?</a:t>
            </a:r>
          </a:p>
          <a:p>
            <a:endParaRPr lang="en-US" sz="3200" dirty="0" smtClean="0"/>
          </a:p>
          <a:p>
            <a:r>
              <a:rPr lang="en-US" sz="2800" dirty="0" smtClean="0">
                <a:solidFill>
                  <a:schemeClr val="accent1"/>
                </a:solidFill>
              </a:rPr>
              <a:t>Please choose your sector from the options in the poll.</a:t>
            </a:r>
          </a:p>
          <a:p>
            <a:endParaRPr lang="en-US" sz="2800" dirty="0" smtClean="0">
              <a:solidFill>
                <a:schemeClr val="accent1"/>
              </a:solidFill>
            </a:endParaRPr>
          </a:p>
          <a:p>
            <a:r>
              <a:rPr lang="es-ES" sz="2800" dirty="0">
                <a:solidFill>
                  <a:srgbClr val="5B9BD5"/>
                </a:solidFill>
              </a:rPr>
              <a:t>Elija su sector entre las opciones de la </a:t>
            </a:r>
            <a:r>
              <a:rPr lang="es-ES" sz="2800" dirty="0" smtClean="0">
                <a:solidFill>
                  <a:srgbClr val="5B9BD5"/>
                </a:solidFill>
              </a:rPr>
              <a:t>encuesta.</a:t>
            </a:r>
            <a:endParaRPr lang="en-US" sz="2800" dirty="0">
              <a:solidFill>
                <a:srgbClr val="5B9BD5"/>
              </a:solidFill>
            </a:endParaRPr>
          </a:p>
          <a:p>
            <a:endParaRPr lang="en-US" sz="28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219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4294967295"/>
          </p:nvPr>
        </p:nvSpPr>
        <p:spPr>
          <a:xfrm>
            <a:off x="0" y="0"/>
            <a:ext cx="5904656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750" i="1" dirty="0" smtClean="0">
                <a:solidFill>
                  <a:schemeClr val="accent1"/>
                </a:solidFill>
              </a:rPr>
              <a:t>Hi Friends/</a:t>
            </a:r>
            <a:r>
              <a:rPr lang="en-US" sz="3750" i="1" dirty="0" err="1" smtClean="0">
                <a:solidFill>
                  <a:schemeClr val="accent1"/>
                </a:solidFill>
              </a:rPr>
              <a:t>Hola</a:t>
            </a:r>
            <a:r>
              <a:rPr lang="en-US" sz="3750" i="1" dirty="0" smtClean="0">
                <a:solidFill>
                  <a:schemeClr val="accent1"/>
                </a:solidFill>
              </a:rPr>
              <a:t> Amigos</a:t>
            </a:r>
            <a:endParaRPr lang="en-US" sz="3750" i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059582"/>
            <a:ext cx="9144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How are you feeling today?</a:t>
            </a:r>
            <a:r>
              <a:rPr lang="en-US" sz="3200" dirty="0" smtClean="0">
                <a:solidFill>
                  <a:prstClr val="black"/>
                </a:solidFill>
              </a:rPr>
              <a:t>¿</a:t>
            </a:r>
            <a:r>
              <a:rPr lang="en-US" sz="3200" dirty="0" err="1">
                <a:solidFill>
                  <a:prstClr val="black"/>
                </a:solidFill>
              </a:rPr>
              <a:t>Cómo</a:t>
            </a:r>
            <a:r>
              <a:rPr lang="en-US" sz="3200" dirty="0">
                <a:solidFill>
                  <a:prstClr val="black"/>
                </a:solidFill>
              </a:rPr>
              <a:t> se </a:t>
            </a:r>
            <a:r>
              <a:rPr lang="en-US" sz="3200" dirty="0" err="1">
                <a:solidFill>
                  <a:prstClr val="black"/>
                </a:solidFill>
              </a:rPr>
              <a:t>siente</a:t>
            </a:r>
            <a:r>
              <a:rPr lang="en-US" sz="3200" dirty="0">
                <a:solidFill>
                  <a:prstClr val="black"/>
                </a:solidFill>
              </a:rPr>
              <a:t> hoy?</a:t>
            </a:r>
          </a:p>
          <a:p>
            <a:endParaRPr lang="en-US" sz="3200" dirty="0" smtClean="0"/>
          </a:p>
          <a:p>
            <a:r>
              <a:rPr lang="en-US" sz="2800" dirty="0" smtClean="0">
                <a:solidFill>
                  <a:schemeClr val="accent1"/>
                </a:solidFill>
              </a:rPr>
              <a:t>Please click the link in the chat to access </a:t>
            </a:r>
            <a:r>
              <a:rPr lang="en-US" sz="2800" dirty="0" err="1" smtClean="0">
                <a:solidFill>
                  <a:schemeClr val="accent1"/>
                </a:solidFill>
                <a:hlinkClick r:id="rId3" action="ppaction://hlinkfile"/>
              </a:rPr>
              <a:t>Mentimeter</a:t>
            </a:r>
            <a:r>
              <a:rPr lang="en-US" sz="2800" dirty="0" smtClean="0">
                <a:solidFill>
                  <a:schemeClr val="accent1"/>
                </a:solidFill>
              </a:rPr>
              <a:t> and </a:t>
            </a:r>
          </a:p>
          <a:p>
            <a:r>
              <a:rPr lang="en-US" sz="2800" dirty="0" smtClean="0">
                <a:solidFill>
                  <a:schemeClr val="accent1"/>
                </a:solidFill>
              </a:rPr>
              <a:t>answer the question there.</a:t>
            </a:r>
          </a:p>
          <a:p>
            <a:endParaRPr lang="en-US" sz="2800" dirty="0" smtClean="0">
              <a:solidFill>
                <a:schemeClr val="accent1"/>
              </a:solidFill>
            </a:endParaRPr>
          </a:p>
          <a:p>
            <a:pPr lvl="0">
              <a:defRPr/>
            </a:pPr>
            <a:r>
              <a:rPr lang="es-ES" sz="2800" dirty="0">
                <a:solidFill>
                  <a:srgbClr val="5B9BD5"/>
                </a:solidFill>
              </a:rPr>
              <a:t>Haga clic en el enlace del chat para acceder </a:t>
            </a:r>
            <a:r>
              <a:rPr lang="es-ES" sz="2800" dirty="0" smtClean="0">
                <a:solidFill>
                  <a:srgbClr val="5B9BD5"/>
                </a:solidFill>
              </a:rPr>
              <a:t>a </a:t>
            </a:r>
            <a:r>
              <a:rPr lang="en-US" sz="2800" dirty="0" err="1">
                <a:solidFill>
                  <a:srgbClr val="5B9BD5"/>
                </a:solidFill>
                <a:hlinkClick r:id="rId3" action="ppaction://hlinkfile"/>
              </a:rPr>
              <a:t>Mentimeter</a:t>
            </a:r>
            <a:r>
              <a:rPr lang="es-ES" sz="2800" dirty="0">
                <a:solidFill>
                  <a:srgbClr val="5B9BD5"/>
                </a:solidFill>
              </a:rPr>
              <a:t> y </a:t>
            </a:r>
            <a:endParaRPr lang="es-ES" sz="2800" dirty="0" smtClean="0">
              <a:solidFill>
                <a:srgbClr val="5B9BD5"/>
              </a:solidFill>
            </a:endParaRPr>
          </a:p>
          <a:p>
            <a:pPr lvl="0">
              <a:defRPr/>
            </a:pPr>
            <a:r>
              <a:rPr lang="es-ES" sz="2800" dirty="0" smtClean="0">
                <a:solidFill>
                  <a:srgbClr val="5B9BD5"/>
                </a:solidFill>
              </a:rPr>
              <a:t>responda </a:t>
            </a:r>
            <a:r>
              <a:rPr lang="es-ES" sz="2800" dirty="0">
                <a:solidFill>
                  <a:srgbClr val="5B9BD5"/>
                </a:solidFill>
              </a:rPr>
              <a:t>la pregunta allí.</a:t>
            </a:r>
            <a:endParaRPr lang="en-US" sz="2800" dirty="0">
              <a:solidFill>
                <a:srgbClr val="5B9BD5"/>
              </a:solidFill>
            </a:endParaRPr>
          </a:p>
          <a:p>
            <a:endParaRPr lang="en-US" sz="2800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373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1419622"/>
            <a:ext cx="88924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altLang="en-US" sz="2400" dirty="0"/>
              <a:t>Para español:</a:t>
            </a: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altLang="en-US" sz="2400" dirty="0" smtClean="0"/>
              <a:t>1. En </a:t>
            </a:r>
            <a:r>
              <a:rPr lang="es-ES" altLang="en-US" sz="2400" dirty="0"/>
              <a:t>los controles de su reunión / seminario web, haga clic </a:t>
            </a:r>
            <a:r>
              <a:rPr lang="es-ES" altLang="en-US" sz="2400" dirty="0" smtClean="0"/>
              <a:t>en   </a:t>
            </a: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altLang="en-US" sz="2400" dirty="0" smtClean="0"/>
              <a:t>     Interpretación</a:t>
            </a:r>
            <a:r>
              <a:rPr lang="es-ES" altLang="en-US" sz="2400" dirty="0"/>
              <a:t>.</a:t>
            </a: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altLang="en-US" sz="2400" dirty="0"/>
              <a:t>2. Haga clic en el idioma que le gustaría escuchar. </a:t>
            </a: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altLang="en-US" sz="2400" dirty="0"/>
              <a:t>3. (Opcional) Para escuchar solo el idioma interpretado, haga clic en </a:t>
            </a:r>
            <a:r>
              <a:rPr lang="es-ES" altLang="en-US" sz="2400" dirty="0" smtClean="0"/>
              <a:t>  </a:t>
            </a:r>
          </a:p>
          <a:p>
            <a:pPr lvl="0" eaLnBrk="0" fontAlgn="base" latinLnBrk="0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s-ES" altLang="en-US" sz="2400" dirty="0"/>
              <a:t> </a:t>
            </a:r>
            <a:r>
              <a:rPr lang="es-ES" altLang="en-US" sz="2400" dirty="0" smtClean="0"/>
              <a:t>    Silenciar </a:t>
            </a:r>
            <a:r>
              <a:rPr lang="es-ES" altLang="en-US" sz="2400" dirty="0"/>
              <a:t>audio </a:t>
            </a:r>
            <a:r>
              <a:rPr lang="es-ES" altLang="en-US" sz="2400" dirty="0" smtClean="0"/>
              <a:t>original</a:t>
            </a:r>
            <a:r>
              <a:rPr lang="en-US" altLang="en-US" dirty="0" smtClean="0"/>
              <a:t>.</a:t>
            </a:r>
            <a:endParaRPr lang="en-US" alt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2279528"/>
            <a:ext cx="792088" cy="50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963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84238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dirty="0" smtClean="0"/>
              <a:t> </a:t>
            </a:r>
            <a:r>
              <a:rPr lang="en-US" dirty="0" smtClean="0">
                <a:latin typeface="+mn-lt"/>
              </a:rPr>
              <a:t>Agenda</a:t>
            </a:r>
            <a:endParaRPr lang="en-US" dirty="0"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01650" y="1275606"/>
            <a:ext cx="8642350" cy="3024038"/>
          </a:xfrm>
          <a:prstGeom prst="rect">
            <a:avLst/>
          </a:prstGeom>
        </p:spPr>
        <p:txBody>
          <a:bodyPr>
            <a:normAutofit fontScale="55000" lnSpcReduction="20000"/>
          </a:bodyPr>
          <a:lstStyle/>
          <a:p>
            <a:pPr marL="514350" indent="-514350">
              <a:spcAft>
                <a:spcPts val="600"/>
              </a:spcAft>
              <a:buFont typeface="Arial" panose="020B0604020202020204" pitchFamily="34" charset="0"/>
              <a:buAutoNum type="romanUcPeriod"/>
            </a:pPr>
            <a:r>
              <a:rPr lang="en-US" sz="4400" dirty="0" smtClean="0"/>
              <a:t>CSII Grant </a:t>
            </a:r>
            <a:r>
              <a:rPr lang="en-US" sz="4400" dirty="0"/>
              <a:t>Update/ </a:t>
            </a:r>
            <a:r>
              <a:rPr lang="en-US" sz="4400" dirty="0" err="1"/>
              <a:t>Actualización</a:t>
            </a:r>
            <a:r>
              <a:rPr lang="en-US" sz="4400" dirty="0"/>
              <a:t> de la </a:t>
            </a:r>
            <a:r>
              <a:rPr lang="en-US" sz="4400" dirty="0" err="1" smtClean="0"/>
              <a:t>subvención</a:t>
            </a:r>
            <a:r>
              <a:rPr lang="en-US" sz="4400" dirty="0" smtClean="0"/>
              <a:t> CSII</a:t>
            </a:r>
            <a:endParaRPr lang="en-US" sz="4400" i="1" dirty="0" smtClean="0"/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AutoNum type="romanUcPeriod"/>
            </a:pPr>
            <a:r>
              <a:rPr lang="en-US" sz="4400" dirty="0" smtClean="0"/>
              <a:t>d School </a:t>
            </a:r>
            <a:r>
              <a:rPr lang="en-US" sz="4400" dirty="0"/>
              <a:t>T</a:t>
            </a:r>
            <a:r>
              <a:rPr lang="en-US" sz="4400" dirty="0" smtClean="0"/>
              <a:t>eam Presentations / </a:t>
            </a:r>
            <a:r>
              <a:rPr lang="en-US" sz="4400" dirty="0" err="1" smtClean="0"/>
              <a:t>Presentaciones</a:t>
            </a:r>
            <a:r>
              <a:rPr lang="en-US" sz="4400" dirty="0" smtClean="0"/>
              <a:t> de D School </a:t>
            </a:r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AutoNum type="romanUcPeriod"/>
            </a:pPr>
            <a:r>
              <a:rPr lang="en-US" sz="4400" dirty="0" smtClean="0"/>
              <a:t>Ethnography </a:t>
            </a:r>
            <a:r>
              <a:rPr lang="en-US" sz="4400" dirty="0"/>
              <a:t>Review/ </a:t>
            </a:r>
            <a:r>
              <a:rPr lang="en-US" sz="4400" dirty="0" err="1"/>
              <a:t>Revisión</a:t>
            </a:r>
            <a:r>
              <a:rPr lang="en-US" sz="4400" dirty="0"/>
              <a:t> de </a:t>
            </a:r>
            <a:r>
              <a:rPr lang="en-US" sz="4400" dirty="0" err="1"/>
              <a:t>etnografía</a:t>
            </a:r>
            <a:endParaRPr lang="en-US" sz="4400" dirty="0" smtClean="0"/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AutoNum type="romanUcPeriod"/>
            </a:pPr>
            <a:r>
              <a:rPr lang="en-US" sz="4400" dirty="0" smtClean="0"/>
              <a:t>Action Item Design/ </a:t>
            </a:r>
            <a:r>
              <a:rPr lang="es-ES" sz="4400" dirty="0"/>
              <a:t>Diseño de elementos de acción</a:t>
            </a:r>
            <a:endParaRPr lang="en-US" sz="4400" i="1" dirty="0" smtClean="0"/>
          </a:p>
          <a:p>
            <a:pPr marL="514350" indent="-514350">
              <a:spcAft>
                <a:spcPts val="600"/>
              </a:spcAft>
              <a:buFont typeface="Arial" panose="020B0604020202020204" pitchFamily="34" charset="0"/>
              <a:buAutoNum type="romanUcPeriod"/>
            </a:pPr>
            <a:r>
              <a:rPr lang="en-US" sz="4400" dirty="0" smtClean="0"/>
              <a:t>Close &amp;Survey link/ </a:t>
            </a:r>
            <a:r>
              <a:rPr lang="en-US" sz="4400" i="1"/>
              <a:t>Clausura </a:t>
            </a:r>
            <a:r>
              <a:rPr lang="en-US" sz="4400" i="1" dirty="0" smtClean="0"/>
              <a:t>&amp; enlace </a:t>
            </a:r>
            <a:r>
              <a:rPr lang="en-US" sz="4400" i="1" dirty="0"/>
              <a:t>de </a:t>
            </a:r>
            <a:r>
              <a:rPr lang="en-US" sz="4400" i="1" dirty="0" err="1"/>
              <a:t>encuesta</a:t>
            </a:r>
            <a:r>
              <a:rPr lang="en-US" sz="4400" i="1" dirty="0"/>
              <a:t> </a:t>
            </a:r>
          </a:p>
          <a:p>
            <a:pPr marL="514350" lvl="0" indent="-514350">
              <a:spcAft>
                <a:spcPts val="600"/>
              </a:spcAft>
              <a:buAutoNum type="romanUcPeriod"/>
            </a:pPr>
            <a:endParaRPr lang="en-US" sz="4600" dirty="0" smtClean="0"/>
          </a:p>
          <a:p>
            <a:pPr marL="514350" lvl="0" indent="-514350">
              <a:spcAft>
                <a:spcPts val="600"/>
              </a:spcAft>
              <a:buAutoNum type="romanUcPeriod"/>
            </a:pPr>
            <a:endParaRPr lang="en-US" sz="28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93306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1148239" y="1198003"/>
            <a:ext cx="6443663" cy="7207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+mn-lt"/>
              </a:rPr>
              <a:t>Aligned through Design</a:t>
            </a:r>
            <a:endParaRPr lang="en-US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subTitle" idx="4294967295"/>
          </p:nvPr>
        </p:nvSpPr>
        <p:spPr>
          <a:xfrm>
            <a:off x="649763" y="2169942"/>
            <a:ext cx="7440613" cy="53022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smtClean="0"/>
              <a:t>Improving health equity in Napa County through shared data and human-centered strategies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8104" y="4146716"/>
            <a:ext cx="1280271" cy="68585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99556" y="3904380"/>
            <a:ext cx="937341" cy="11522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83519" y="4011831"/>
            <a:ext cx="781880" cy="102421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57662" y="4181009"/>
            <a:ext cx="1582049" cy="5989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489470" y="3922669"/>
            <a:ext cx="905335" cy="113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2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Headlin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Headlines">
      <a:majorFont>
        <a:latin typeface="Century Schoolbook" panose="020406040505050203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Headlines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100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88900" dist="25400" dir="10800000">
              <a:srgbClr val="000000">
                <a:alpha val="25000"/>
              </a:srgbClr>
            </a:innerShdw>
            <a:outerShdw blurRad="25400" dist="25400" dir="5400000" rotWithShape="0">
              <a:srgbClr val="FFFFFF">
                <a:alpha val="1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" id="{3841520A-25F2-4EB8-BE4C-611DB5ABEED9}" vid="{0A845BBA-79DB-48B1-B20E-7DB1D9224837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73E2DB324CB540B98EF010F708FC38" ma:contentTypeVersion="0" ma:contentTypeDescription="Create a new document." ma:contentTypeScope="" ma:versionID="0822968a730c3c25d53e059b748c6fbc">
  <xsd:schema xmlns:xsd="http://www.w3.org/2001/XMLSchema" xmlns:xs="http://www.w3.org/2001/XMLSchema" xmlns:p="http://schemas.microsoft.com/office/2006/metadata/properties" xmlns:ns2="3ed4a573-98f7-402b-b1e5-f426d0893dfb" targetNamespace="http://schemas.microsoft.com/office/2006/metadata/properties" ma:root="true" ma:fieldsID="a50675c1f13e57d07354b21ea06c7681" ns2:_="">
    <xsd:import namespace="3ed4a573-98f7-402b-b1e5-f426d0893df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d4a573-98f7-402b-b1e5-f426d0893df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96C7F67-7594-4C35-8F5A-6DFF1B59871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E7B89008-0C2E-4CA3-8262-AD24F2101A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7919D76-3F20-46CD-861C-2AFD8FD9B194}">
  <ds:schemaRefs>
    <ds:schemaRef ds:uri="3ed4a573-98f7-402b-b1e5-f426d0893dfb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6EFA7511-44C2-404C-8C4F-627416F873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d4a573-98f7-402b-b1e5-f426d0893d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19091</TotalTime>
  <Words>2129</Words>
  <Application>Microsoft Office PowerPoint</Application>
  <PresentationFormat>On-screen Show (16:9)</PresentationFormat>
  <Paragraphs>245</Paragraphs>
  <Slides>35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35</vt:i4>
      </vt:variant>
    </vt:vector>
  </HeadingPairs>
  <TitlesOfParts>
    <vt:vector size="47" baseType="lpstr">
      <vt:lpstr>맑은 고딕</vt:lpstr>
      <vt:lpstr>Arial</vt:lpstr>
      <vt:lpstr>Bookman Old Style</vt:lpstr>
      <vt:lpstr>Calibri</vt:lpstr>
      <vt:lpstr>Century Schoolbook</vt:lpstr>
      <vt:lpstr>Corbel</vt:lpstr>
      <vt:lpstr>HY엽서L</vt:lpstr>
      <vt:lpstr>Palatino Linotype</vt:lpstr>
      <vt:lpstr>Symbol</vt:lpstr>
      <vt:lpstr>Custom Design</vt:lpstr>
      <vt:lpstr>Headlines</vt:lpstr>
      <vt:lpstr>1_Custom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Agenda</vt:lpstr>
      <vt:lpstr>Aligned through Design</vt:lpstr>
      <vt:lpstr> Alineado a través de diseño</vt:lpstr>
      <vt:lpstr>CSII Grant Objectives</vt:lpstr>
      <vt:lpstr>Objetivos de la subvención CSII</vt:lpstr>
      <vt:lpstr>PowerPoint Presentation</vt:lpstr>
      <vt:lpstr>PowerPoint Presentation</vt:lpstr>
      <vt:lpstr>PowerPoint Presentation</vt:lpstr>
      <vt:lpstr>What experiences, behaviors, dynamics, and beliefs do you want to better understand? </vt:lpstr>
      <vt:lpstr>¿Qué experiencias, comportamientos, dinámicas y creencias desea comprender mejor? </vt:lpstr>
      <vt:lpstr>What questions can you ask to explore those topics? </vt:lpstr>
      <vt:lpstr>¿Qué preguntas puede hacer para explorar esos temas?</vt:lpstr>
      <vt:lpstr> Don’t suggest answers to your questions   Don’t be afraid of silence   look for inconsistencies   be aware of nonverbal cues   Stay on the same path of a questions   Ask “why?”</vt:lpstr>
      <vt:lpstr>-No sugiera respuestas a sus preguntas  -No tenga miedo al silencio   -busque inconsistencias   -sea consciente de las señales no verbales   -Manténgase en el mismo camino de una pregunta   -Pregunte "¿por qué?"</vt:lpstr>
      <vt:lpstr>PowerPoint Presentation</vt:lpstr>
      <vt:lpstr>PowerPoint Presentation</vt:lpstr>
      <vt:lpstr>PowerPoint Presentation</vt:lpstr>
      <vt:lpstr>PowerPoint Presentation</vt:lpstr>
      <vt:lpstr>Contents of an action plan</vt:lpstr>
      <vt:lpstr>Contenido de un plan de acción</vt:lpstr>
      <vt:lpstr>PowerPoint Presentation</vt:lpstr>
      <vt:lpstr>PowerPoint Presentation</vt:lpstr>
      <vt:lpstr>PowerPoint Presentation</vt:lpstr>
      <vt:lpstr>Contents of an action plan</vt:lpstr>
      <vt:lpstr>Contenido de un plan de acción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Nieuwenhuijs, Erin</cp:lastModifiedBy>
  <cp:revision>514</cp:revision>
  <cp:lastPrinted>2021-09-21T15:46:17Z</cp:lastPrinted>
  <dcterms:created xsi:type="dcterms:W3CDTF">2014-04-01T16:27:38Z</dcterms:created>
  <dcterms:modified xsi:type="dcterms:W3CDTF">2021-09-21T17:18:51Z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0x010100F673E2DB324CB540B98EF010F708FC38</vt:lpwstr>
  </property>
</Properties>
</file>