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70" r:id="rId3"/>
    <p:sldId id="265" r:id="rId4"/>
    <p:sldId id="266" r:id="rId5"/>
    <p:sldId id="279" r:id="rId6"/>
    <p:sldId id="280" r:id="rId7"/>
    <p:sldId id="273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4660"/>
  </p:normalViewPr>
  <p:slideViewPr>
    <p:cSldViewPr snapToGrid="0">
      <p:cViewPr varScale="1">
        <p:scale>
          <a:sx n="65" d="100"/>
          <a:sy n="65" d="100"/>
        </p:scale>
        <p:origin x="3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7C2A1-4329-460C-B332-2E7E500E69F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52C21-DD57-4E9A-A5ED-4C1C32429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3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7405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For Spanish Interpretation: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In your meeting/webinar controls, click </a:t>
            </a:r>
            <a:r>
              <a:rPr lang="en-US" altLang="en-US" sz="1200" b="1" dirty="0"/>
              <a:t>Interpretation</a:t>
            </a:r>
            <a:r>
              <a:rPr lang="en-US" altLang="en-US" sz="1200" dirty="0"/>
              <a:t>   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 Click the language that you would like to hear.</a:t>
            </a:r>
            <a:br>
              <a:rPr lang="en-US" altLang="en-US" sz="1200" dirty="0"/>
            </a:br>
            <a:r>
              <a:rPr lang="en-US" sz="1200" dirty="0"/>
              <a:t>We will track questions in the chat and reach out with any answers that we can’t answer immediately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5304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For Spanish Interpretation: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In your meeting/webinar controls, click </a:t>
            </a:r>
            <a:r>
              <a:rPr lang="en-US" altLang="en-US" sz="1200" b="1" dirty="0"/>
              <a:t>Interpretation</a:t>
            </a:r>
            <a:r>
              <a:rPr lang="en-US" altLang="en-US" sz="1200" dirty="0"/>
              <a:t>   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 Click the language that you would like to hear.</a:t>
            </a:r>
            <a:br>
              <a:rPr lang="en-US" altLang="en-US" sz="1200" dirty="0"/>
            </a:br>
            <a:r>
              <a:rPr lang="en-US" sz="1200" dirty="0"/>
              <a:t>We will track questions in the chat and reach out with any answers that we can’t answer immediately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9232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For Spanish Interpretation: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In your meeting/webinar controls, click </a:t>
            </a:r>
            <a:r>
              <a:rPr lang="en-US" altLang="en-US" sz="1200" b="1" dirty="0"/>
              <a:t>Interpretation</a:t>
            </a:r>
            <a:r>
              <a:rPr lang="en-US" altLang="en-US" sz="1200" dirty="0"/>
              <a:t>   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 Click the language that you would like to hear.</a:t>
            </a:r>
            <a:br>
              <a:rPr lang="en-US" altLang="en-US" sz="1200" dirty="0"/>
            </a:br>
            <a:r>
              <a:rPr lang="en-US" sz="1200" dirty="0"/>
              <a:t>We will track questions in the chat and reach out with any answers that we can’t answer immediately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4168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For Spanish Interpretation: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In your meeting/webinar controls, click </a:t>
            </a:r>
            <a:r>
              <a:rPr lang="en-US" altLang="en-US" sz="1200" b="1" dirty="0"/>
              <a:t>Interpretation</a:t>
            </a:r>
            <a:r>
              <a:rPr lang="en-US" altLang="en-US" sz="1200" dirty="0"/>
              <a:t>   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 Click the language that you would like to hear.</a:t>
            </a:r>
            <a:br>
              <a:rPr lang="en-US" altLang="en-US" sz="1200" dirty="0"/>
            </a:br>
            <a:r>
              <a:rPr lang="en-US" sz="1200" dirty="0"/>
              <a:t>We will track questions in the chat and reach out with any answers that we can’t answer immediately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5343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</a:t>
            </a:r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1307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5"/>
            <a:ext cx="407988" cy="819151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4"/>
            <a:ext cx="7034363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3" y="5537925"/>
            <a:ext cx="7034363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4" y="6314440"/>
            <a:ext cx="1596623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2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1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1821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1" y="640080"/>
            <a:ext cx="6248399" cy="558414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1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1"/>
            <a:ext cx="407988" cy="819151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6" y="642931"/>
            <a:ext cx="2446671" cy="4678107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642933"/>
            <a:ext cx="7070679" cy="46781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2"/>
            <a:ext cx="3814856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50"/>
            <a:ext cx="38148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1" y="6199731"/>
            <a:ext cx="10260011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65202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32000" y="1277427"/>
            <a:ext cx="8128000" cy="448157"/>
          </a:xfrm>
        </p:spPr>
        <p:txBody>
          <a:bodyPr lIns="0" tIns="0" rIns="0" bIns="0"/>
          <a:lstStyle>
            <a:lvl1pPr>
              <a:defRPr sz="2912" b="1" i="1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34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1"/>
            <a:ext cx="5303520" cy="34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655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8313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27381" y="1604797"/>
            <a:ext cx="11329259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66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541173" y="2507026"/>
            <a:ext cx="11329259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86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745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59563" y="0"/>
            <a:ext cx="10032437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39616" y="1316766"/>
            <a:ext cx="921702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66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653408" y="2218994"/>
            <a:ext cx="921702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86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776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0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9"/>
            <a:ext cx="407988" cy="819151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4" y="2571724"/>
            <a:ext cx="8296655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9"/>
            <a:ext cx="8401429" cy="819151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accent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40"/>
            <a:ext cx="1596623" cy="365125"/>
          </a:xfrm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fld id="{C3DA15B3-215A-45CF-B568-4C88ABA533CA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7" cy="365125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5B4C650-3265-4BD1-9BD0-0AAC9439BF2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2" y="6178167"/>
            <a:ext cx="10244327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2890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90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7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2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0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26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3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3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85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2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2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5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1"/>
            <a:ext cx="407988" cy="819151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9"/>
            <a:ext cx="3833907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1" y="569067"/>
            <a:ext cx="62483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fld id="{63937D59-5EDB-4C39-B697-625748F703B6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1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593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r" defTabSz="914377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83457" indent="-283457" algn="l" defTabSz="914377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783" indent="-283457" algn="l" defTabSz="914377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2971" indent="-283457" algn="l" defTabSz="914377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160" indent="-283457" algn="l" defTabSz="914377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349" indent="-283457" algn="l" defTabSz="914377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537" indent="-283457" algn="l" defTabSz="914377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726" indent="-283457" algn="l" defTabSz="914377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8914" indent="-283457" algn="l" defTabSz="914377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103" indent="-283457" algn="l" defTabSz="914377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isnapa.org/resource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LHNCBilingualTransp draf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691" y="1700808"/>
            <a:ext cx="5715595" cy="2208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51584" y="4293096"/>
            <a:ext cx="7034363" cy="706355"/>
          </a:xfrm>
        </p:spPr>
        <p:txBody>
          <a:bodyPr>
            <a:noAutofit/>
          </a:bodyPr>
          <a:lstStyle/>
          <a:p>
            <a:pPr algn="ctr"/>
            <a:r>
              <a:rPr lang="en-US" sz="3733" dirty="0"/>
              <a:t>Welcome!</a:t>
            </a:r>
          </a:p>
          <a:p>
            <a:pPr algn="ctr"/>
            <a:r>
              <a:rPr lang="en-US" sz="3733" dirty="0"/>
              <a:t>¡</a:t>
            </a:r>
            <a:r>
              <a:rPr lang="en-US" sz="3733" dirty="0" err="1"/>
              <a:t>Bienvenidos</a:t>
            </a:r>
            <a:r>
              <a:rPr lang="en-US" sz="3733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2154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4105" y="2484386"/>
            <a:ext cx="1103606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1"/>
                </a:solidFill>
              </a:rPr>
              <a:t>Introductions	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1"/>
                </a:solidFill>
              </a:rPr>
              <a:t>Project Review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1"/>
                </a:solidFill>
              </a:rPr>
              <a:t>Flyer Review/Edits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1"/>
                </a:solidFill>
              </a:rPr>
              <a:t>Presentation Review/Edits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1"/>
                </a:solidFill>
              </a:rPr>
              <a:t>Next Steps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4281" y="1385906"/>
            <a:ext cx="21659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1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670795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1611155" y="5262113"/>
            <a:ext cx="1000664" cy="983412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1967431"/>
            <a:ext cx="529467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/>
                </a:solidFill>
              </a:rPr>
              <a:t>Name and organization</a:t>
            </a:r>
          </a:p>
          <a:p>
            <a:pPr lvl="1"/>
            <a:endParaRPr lang="en-US" sz="3200" dirty="0">
              <a:solidFill>
                <a:schemeClr val="accent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/>
                </a:solidFill>
              </a:rPr>
              <a:t>On a scale of dog, how are you feeling today?</a:t>
            </a:r>
          </a:p>
          <a:p>
            <a:pPr defTabSz="1219170" latinLnBrk="1"/>
            <a:endParaRPr lang="en-US" sz="4267" dirty="0">
              <a:solidFill>
                <a:prstClr val="black"/>
              </a:solidFill>
              <a:latin typeface="Corbel" panose="020B0503020204020204"/>
            </a:endParaRPr>
          </a:p>
          <a:p>
            <a:pPr defTabSz="1219170" latinLnBrk="1"/>
            <a:endParaRPr lang="en-US" sz="3733" dirty="0">
              <a:solidFill>
                <a:srgbClr val="5B9BD5"/>
              </a:solidFill>
              <a:latin typeface="Corbel" panose="020B050302020402020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9311" y="1169031"/>
            <a:ext cx="30187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Introductions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-406400" y="6066971"/>
            <a:ext cx="5588000" cy="1785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CEC914A-7487-1BD7-EAA4-05C2E38316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263616" y="914400"/>
            <a:ext cx="6441363" cy="5153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00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1421374" y="5244860"/>
            <a:ext cx="1138686" cy="117319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5831457"/>
            <a:ext cx="5555411" cy="5865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400109"/>
            <a:ext cx="12197751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1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Convene Napa County Kit Makers to collect kit data, leverage knowledge, resources, distribution expertise, and build capacity.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sz="2600" kern="0" dirty="0"/>
          </a:p>
          <a:p>
            <a:pPr marL="342900" lvl="0" indent="-342900">
              <a:buFont typeface="Wingdings" panose="05000000000000000000" pitchFamily="2" charset="2"/>
              <a:buChar char="§"/>
              <a:defRPr/>
            </a:pPr>
            <a:r>
              <a:rPr lang="en-US" sz="2600" kern="0" dirty="0"/>
              <a:t>Create a resource list that supports mental wellness and community resilience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600" kern="0" dirty="0"/>
              <a:t>Build off of  Mentis’ existing resource list (</a:t>
            </a:r>
            <a:r>
              <a:rPr lang="en-US" sz="2600" kern="0" dirty="0">
                <a:hlinkClick r:id="rId3"/>
              </a:rPr>
              <a:t>https://mentisnapa.org/resources/</a:t>
            </a:r>
            <a:r>
              <a:rPr lang="en-US" sz="2600" kern="0" dirty="0"/>
              <a:t>)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600" kern="0" dirty="0"/>
              <a:t>Aim for bilingual, culturally appropriate resources that address full spectrum of mental wellness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600" kern="0" dirty="0"/>
              <a:t>Include information about kits available across the county.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600" kern="0" dirty="0"/>
          </a:p>
          <a:p>
            <a:pPr marL="342900" lvl="0" indent="-342900">
              <a:buFont typeface="Wingdings" panose="05000000000000000000" pitchFamily="2" charset="2"/>
              <a:buChar char="§"/>
              <a:defRPr/>
            </a:pPr>
            <a:r>
              <a:rPr lang="en-US" sz="2600" b="1" kern="0" dirty="0"/>
              <a:t>Amplify the re-launch of Mentis’ bilingual resource database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600" b="1" kern="0" dirty="0"/>
              <a:t>Create bilingual flyer for distribution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600" b="1" kern="0" dirty="0"/>
              <a:t>Identify organizations/individuals to educate about the database, creating more opportunities for “warm handoffs”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600" b="1" kern="0" dirty="0"/>
              <a:t>Use data from Language inclusion group to refine flyer distribution process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907812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kern="0" dirty="0">
                <a:solidFill>
                  <a:schemeClr val="accent1"/>
                </a:solidFill>
              </a:rPr>
              <a:t>LHNC Mental Wellness and Community Resiliency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29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878286"/>
            <a:ext cx="5660571" cy="78377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3B39694-6E32-4A34-8818-DC3898AA8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6" y="3157227"/>
            <a:ext cx="8759505" cy="74180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+mn-lt"/>
              </a:rPr>
              <a:t>Flyer Review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81257" y="22061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530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3B39694-6E32-4A34-8818-DC3898AA8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229" y="1616635"/>
            <a:ext cx="8759505" cy="74180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+mn-lt"/>
              </a:rPr>
              <a:t>Presentation Review</a:t>
            </a:r>
          </a:p>
        </p:txBody>
      </p:sp>
    </p:spTree>
    <p:extLst>
      <p:ext uri="{BB962C8B-B14F-4D97-AF65-F5344CB8AC3E}">
        <p14:creationId xmlns:p14="http://schemas.microsoft.com/office/powerpoint/2010/main" val="2487745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843" y="1570701"/>
            <a:ext cx="28414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i="1" dirty="0">
                <a:solidFill>
                  <a:schemeClr val="accent1"/>
                </a:solidFill>
              </a:rPr>
              <a:t>Next Steps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50194" y="2701976"/>
            <a:ext cx="87441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1"/>
                </a:solidFill>
              </a:rPr>
              <a:t>Print Flyers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1"/>
                </a:solidFill>
              </a:rPr>
              <a:t>Get presentation on agendas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1"/>
                </a:solidFill>
              </a:rPr>
              <a:t>How do we measure impact?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132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7148" y="1086732"/>
            <a:ext cx="1028268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3600" dirty="0">
              <a:solidFill>
                <a:schemeClr val="tx2"/>
              </a:solidFill>
            </a:endParaRP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66225" y="2571905"/>
            <a:ext cx="5544531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85800">
              <a:lnSpc>
                <a:spcPct val="114000"/>
              </a:lnSpc>
            </a:pPr>
            <a:r>
              <a:rPr lang="en-US" sz="4000" b="1" i="1" dirty="0">
                <a:solidFill>
                  <a:srgbClr val="E7E6E6"/>
                </a:solidFill>
              </a:rPr>
              <a:t>¡GRACIAS </a:t>
            </a:r>
            <a:r>
              <a:rPr lang="en-US" sz="4000" b="1" i="1" dirty="0" err="1">
                <a:solidFill>
                  <a:srgbClr val="E7E6E6"/>
                </a:solidFill>
              </a:rPr>
              <a:t>por</a:t>
            </a:r>
            <a:r>
              <a:rPr lang="en-US" sz="4000" b="1" i="1" dirty="0">
                <a:solidFill>
                  <a:srgbClr val="E7E6E6"/>
                </a:solidFill>
              </a:rPr>
              <a:t> </a:t>
            </a:r>
            <a:r>
              <a:rPr lang="en-US" sz="4000" b="1" i="1" dirty="0" err="1">
                <a:solidFill>
                  <a:srgbClr val="E7E6E6"/>
                </a:solidFill>
              </a:rPr>
              <a:t>participar</a:t>
            </a:r>
            <a:r>
              <a:rPr lang="en-US" sz="4000" b="1" i="1" dirty="0">
                <a:solidFill>
                  <a:srgbClr val="E7E6E6"/>
                </a:solidFill>
              </a:rPr>
              <a:t>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8703" y="5388732"/>
            <a:ext cx="3341298" cy="12894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97148" y="6326388"/>
            <a:ext cx="3530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tx2"/>
                </a:solidFill>
              </a:rPr>
              <a:t>LHNC@</a:t>
            </a:r>
            <a:r>
              <a:rPr lang="en-US" sz="2400" dirty="0">
                <a:solidFill>
                  <a:schemeClr val="tx2"/>
                </a:solidFill>
              </a:rPr>
              <a:t>countyofnapa.org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81222" y="3417595"/>
            <a:ext cx="66299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chemeClr val="tx2"/>
                </a:solidFill>
              </a:rPr>
              <a:t>THANK YOU for participating!</a:t>
            </a:r>
          </a:p>
        </p:txBody>
      </p:sp>
    </p:spTree>
    <p:extLst>
      <p:ext uri="{BB962C8B-B14F-4D97-AF65-F5344CB8AC3E}">
        <p14:creationId xmlns:p14="http://schemas.microsoft.com/office/powerpoint/2010/main" val="386018916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0A845BBA-79DB-48B1-B20E-7DB1D92248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379</Words>
  <Application>Microsoft Office PowerPoint</Application>
  <PresentationFormat>Widescreen</PresentationFormat>
  <Paragraphs>55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Schoolbook</vt:lpstr>
      <vt:lpstr>Corbel</vt:lpstr>
      <vt:lpstr>Palatino Linotype</vt:lpstr>
      <vt:lpstr>Wingdings</vt:lpstr>
      <vt:lpstr>Headlines</vt:lpstr>
      <vt:lpstr>PowerPoint Presentation</vt:lpstr>
      <vt:lpstr>PowerPoint Presentation</vt:lpstr>
      <vt:lpstr>PowerPoint Presentation</vt:lpstr>
      <vt:lpstr>PowerPoint Presentation</vt:lpstr>
      <vt:lpstr>Flyer Review</vt:lpstr>
      <vt:lpstr>Presentation Review</vt:lpstr>
      <vt:lpstr>PowerPoint Presentation</vt:lpstr>
      <vt:lpstr>PowerPoint Presentation</vt:lpstr>
    </vt:vector>
  </TitlesOfParts>
  <Company>County of Napa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Nieuwenhuijs, Erin</dc:creator>
  <cp:lastModifiedBy>Nieuwenhuijs, Erin</cp:lastModifiedBy>
  <cp:revision>48</cp:revision>
  <dcterms:created xsi:type="dcterms:W3CDTF">2022-02-07T17:16:37Z</dcterms:created>
  <dcterms:modified xsi:type="dcterms:W3CDTF">2023-01-24T21:44:36Z</dcterms:modified>
</cp:coreProperties>
</file>