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70" r:id="rId3"/>
    <p:sldId id="265" r:id="rId4"/>
    <p:sldId id="266" r:id="rId5"/>
    <p:sldId id="623" r:id="rId6"/>
    <p:sldId id="281" r:id="rId7"/>
    <p:sldId id="622" r:id="rId8"/>
    <p:sldId id="282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D8003-06AE-443F-9C57-38A2596307DB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3D5A26-3D0C-49E3-A24A-FBC9295D9A4F}">
      <dgm:prSet/>
      <dgm:spPr/>
      <dgm:t>
        <a:bodyPr/>
        <a:lstStyle/>
        <a:p>
          <a:pPr algn="l"/>
          <a:r>
            <a:rPr lang="en-US" b="0" i="0" baseline="0" dirty="0"/>
            <a:t>FRC prototype/talk with mental health kit makers from d school</a:t>
          </a:r>
          <a:endParaRPr lang="en-US" dirty="0"/>
        </a:p>
      </dgm:t>
    </dgm:pt>
    <dgm:pt modelId="{7F4BA1C9-5B7E-4A39-BB70-517C1EB3C7CA}" type="parTrans" cxnId="{19E6739F-085C-48C1-BB5F-487FD62C5BA2}">
      <dgm:prSet/>
      <dgm:spPr/>
      <dgm:t>
        <a:bodyPr/>
        <a:lstStyle/>
        <a:p>
          <a:pPr algn="l"/>
          <a:endParaRPr lang="en-US"/>
        </a:p>
      </dgm:t>
    </dgm:pt>
    <dgm:pt modelId="{D90FAE48-12B2-4FD7-9554-F05573494C3B}" type="sibTrans" cxnId="{19E6739F-085C-48C1-BB5F-487FD62C5BA2}">
      <dgm:prSet/>
      <dgm:spPr/>
      <dgm:t>
        <a:bodyPr/>
        <a:lstStyle/>
        <a:p>
          <a:pPr algn="l"/>
          <a:endParaRPr lang="en-US"/>
        </a:p>
      </dgm:t>
    </dgm:pt>
    <dgm:pt modelId="{DC1AE8D7-0316-483B-BF32-0338B979D1FA}">
      <dgm:prSet/>
      <dgm:spPr/>
      <dgm:t>
        <a:bodyPr/>
        <a:lstStyle/>
        <a:p>
          <a:pPr algn="l"/>
          <a:r>
            <a:rPr lang="en-US"/>
            <a:t>Identify areas for collaboration during May (Mental Health month)</a:t>
          </a:r>
        </a:p>
      </dgm:t>
    </dgm:pt>
    <dgm:pt modelId="{DC6C2475-8D40-420C-98BD-1255A6AD71E8}" type="parTrans" cxnId="{BA96698A-A45D-4DF5-BB2A-D07800A9E63B}">
      <dgm:prSet/>
      <dgm:spPr/>
      <dgm:t>
        <a:bodyPr/>
        <a:lstStyle/>
        <a:p>
          <a:pPr algn="l"/>
          <a:endParaRPr lang="en-US"/>
        </a:p>
      </dgm:t>
    </dgm:pt>
    <dgm:pt modelId="{301DF024-1322-40C8-A744-892B30D8774B}" type="sibTrans" cxnId="{BA96698A-A45D-4DF5-BB2A-D07800A9E63B}">
      <dgm:prSet/>
      <dgm:spPr/>
      <dgm:t>
        <a:bodyPr/>
        <a:lstStyle/>
        <a:p>
          <a:pPr algn="l"/>
          <a:endParaRPr lang="en-US"/>
        </a:p>
      </dgm:t>
    </dgm:pt>
    <dgm:pt modelId="{45C90B29-352A-47FB-92CD-043F8925EFCB}">
      <dgm:prSet/>
      <dgm:spPr/>
      <dgm:t>
        <a:bodyPr/>
        <a:lstStyle/>
        <a:p>
          <a:pPr algn="l"/>
          <a:r>
            <a:rPr lang="en-US" b="0" i="0" baseline="0" dirty="0"/>
            <a:t>Continue to measure impact, update google doc with flyer locations</a:t>
          </a:r>
          <a:endParaRPr lang="en-US" dirty="0"/>
        </a:p>
      </dgm:t>
    </dgm:pt>
    <dgm:pt modelId="{99B2890C-56E5-445F-AE63-422C0116ADC8}" type="parTrans" cxnId="{9CEC9613-F35C-4D8A-A8C5-332A562037B5}">
      <dgm:prSet/>
      <dgm:spPr/>
      <dgm:t>
        <a:bodyPr/>
        <a:lstStyle/>
        <a:p>
          <a:pPr algn="l"/>
          <a:endParaRPr lang="en-US"/>
        </a:p>
      </dgm:t>
    </dgm:pt>
    <dgm:pt modelId="{9CD94BAB-8F5F-4C95-A621-83CD87061DC0}" type="sibTrans" cxnId="{9CEC9613-F35C-4D8A-A8C5-332A562037B5}">
      <dgm:prSet/>
      <dgm:spPr/>
      <dgm:t>
        <a:bodyPr/>
        <a:lstStyle/>
        <a:p>
          <a:pPr algn="l"/>
          <a:endParaRPr lang="en-US"/>
        </a:p>
      </dgm:t>
    </dgm:pt>
    <dgm:pt modelId="{D0EA7D06-0F34-47E1-99E5-0299E4D407EC}">
      <dgm:prSet/>
      <dgm:spPr/>
      <dgm:t>
        <a:bodyPr/>
        <a:lstStyle/>
        <a:p>
          <a:pPr algn="l"/>
          <a:r>
            <a:rPr lang="en-US"/>
            <a:t>Next meeting date: March 28, at 2 pm?</a:t>
          </a:r>
        </a:p>
      </dgm:t>
    </dgm:pt>
    <dgm:pt modelId="{D7F517EE-0322-4408-9A23-3A34A9175FE4}" type="parTrans" cxnId="{63BF32E9-729E-4673-A685-4F084C19C01B}">
      <dgm:prSet/>
      <dgm:spPr/>
      <dgm:t>
        <a:bodyPr/>
        <a:lstStyle/>
        <a:p>
          <a:pPr algn="l"/>
          <a:endParaRPr lang="en-US"/>
        </a:p>
      </dgm:t>
    </dgm:pt>
    <dgm:pt modelId="{049CA581-EDC2-4587-A4F9-F7448E970E27}" type="sibTrans" cxnId="{63BF32E9-729E-4673-A685-4F084C19C01B}">
      <dgm:prSet/>
      <dgm:spPr/>
      <dgm:t>
        <a:bodyPr/>
        <a:lstStyle/>
        <a:p>
          <a:pPr algn="l"/>
          <a:endParaRPr lang="en-US"/>
        </a:p>
      </dgm:t>
    </dgm:pt>
    <dgm:pt modelId="{9D92D68B-A7F3-4E78-8AAA-7A18CCF91967}">
      <dgm:prSet/>
      <dgm:spPr/>
      <dgm:t>
        <a:bodyPr/>
        <a:lstStyle/>
        <a:p>
          <a:pPr algn="l"/>
          <a:r>
            <a:rPr lang="en-US" b="0" i="0" baseline="0" dirty="0"/>
            <a:t>Launch canvassing plan in April, collaborate with PH team </a:t>
          </a:r>
          <a:endParaRPr lang="en-US" dirty="0"/>
        </a:p>
      </dgm:t>
    </dgm:pt>
    <dgm:pt modelId="{CC1C8607-C3E1-400C-AB30-1B83869316ED}" type="parTrans" cxnId="{95A0DEE7-20FD-46DB-A658-60A5642EF2B4}">
      <dgm:prSet/>
      <dgm:spPr/>
      <dgm:t>
        <a:bodyPr/>
        <a:lstStyle/>
        <a:p>
          <a:endParaRPr lang="en-US"/>
        </a:p>
      </dgm:t>
    </dgm:pt>
    <dgm:pt modelId="{F3CEAB5E-70EC-41C9-BE02-4982736A14A0}" type="sibTrans" cxnId="{95A0DEE7-20FD-46DB-A658-60A5642EF2B4}">
      <dgm:prSet/>
      <dgm:spPr/>
      <dgm:t>
        <a:bodyPr/>
        <a:lstStyle/>
        <a:p>
          <a:endParaRPr lang="en-US"/>
        </a:p>
      </dgm:t>
    </dgm:pt>
    <dgm:pt modelId="{AE79F131-E49F-421C-BB32-E974A8F185F3}" type="pres">
      <dgm:prSet presAssocID="{C32D8003-06AE-443F-9C57-38A2596307DB}" presName="vert0" presStyleCnt="0">
        <dgm:presLayoutVars>
          <dgm:dir/>
          <dgm:animOne val="branch"/>
          <dgm:animLvl val="lvl"/>
        </dgm:presLayoutVars>
      </dgm:prSet>
      <dgm:spPr/>
    </dgm:pt>
    <dgm:pt modelId="{62E144F6-DD9D-4B6F-941C-A4F36B662F9D}" type="pres">
      <dgm:prSet presAssocID="{403D5A26-3D0C-49E3-A24A-FBC9295D9A4F}" presName="thickLine" presStyleLbl="alignNode1" presStyleIdx="0" presStyleCnt="5"/>
      <dgm:spPr/>
    </dgm:pt>
    <dgm:pt modelId="{2047F345-51D1-4306-920D-756B98EB6F07}" type="pres">
      <dgm:prSet presAssocID="{403D5A26-3D0C-49E3-A24A-FBC9295D9A4F}" presName="horz1" presStyleCnt="0"/>
      <dgm:spPr/>
    </dgm:pt>
    <dgm:pt modelId="{F30FEA31-FD71-4D40-BD53-FFB3C61CB6E3}" type="pres">
      <dgm:prSet presAssocID="{403D5A26-3D0C-49E3-A24A-FBC9295D9A4F}" presName="tx1" presStyleLbl="revTx" presStyleIdx="0" presStyleCnt="5"/>
      <dgm:spPr/>
    </dgm:pt>
    <dgm:pt modelId="{CA33D36A-4205-4A08-86CA-AFE89793F1B9}" type="pres">
      <dgm:prSet presAssocID="{403D5A26-3D0C-49E3-A24A-FBC9295D9A4F}" presName="vert1" presStyleCnt="0"/>
      <dgm:spPr/>
    </dgm:pt>
    <dgm:pt modelId="{A7232C05-8328-4215-AD83-4A95E0D6B9ED}" type="pres">
      <dgm:prSet presAssocID="{9D92D68B-A7F3-4E78-8AAA-7A18CCF91967}" presName="thickLine" presStyleLbl="alignNode1" presStyleIdx="1" presStyleCnt="5"/>
      <dgm:spPr/>
    </dgm:pt>
    <dgm:pt modelId="{4504D31D-DE3B-45B9-A2C2-794ADB98AA79}" type="pres">
      <dgm:prSet presAssocID="{9D92D68B-A7F3-4E78-8AAA-7A18CCF91967}" presName="horz1" presStyleCnt="0"/>
      <dgm:spPr/>
    </dgm:pt>
    <dgm:pt modelId="{FAB9E9F3-1EAA-40B4-8A15-EF49E7B35E6C}" type="pres">
      <dgm:prSet presAssocID="{9D92D68B-A7F3-4E78-8AAA-7A18CCF91967}" presName="tx1" presStyleLbl="revTx" presStyleIdx="1" presStyleCnt="5"/>
      <dgm:spPr/>
    </dgm:pt>
    <dgm:pt modelId="{03D79B8E-9873-411E-AD94-104DB0D8322F}" type="pres">
      <dgm:prSet presAssocID="{9D92D68B-A7F3-4E78-8AAA-7A18CCF91967}" presName="vert1" presStyleCnt="0"/>
      <dgm:spPr/>
    </dgm:pt>
    <dgm:pt modelId="{B7857D59-2D0A-4CDF-B27A-6E100405135F}" type="pres">
      <dgm:prSet presAssocID="{DC1AE8D7-0316-483B-BF32-0338B979D1FA}" presName="thickLine" presStyleLbl="alignNode1" presStyleIdx="2" presStyleCnt="5"/>
      <dgm:spPr/>
    </dgm:pt>
    <dgm:pt modelId="{A3FDAD80-0ADA-41D6-81AA-3C75A33A1128}" type="pres">
      <dgm:prSet presAssocID="{DC1AE8D7-0316-483B-BF32-0338B979D1FA}" presName="horz1" presStyleCnt="0"/>
      <dgm:spPr/>
    </dgm:pt>
    <dgm:pt modelId="{26ADAC64-B357-464B-ACE3-F5DE0F44B8F6}" type="pres">
      <dgm:prSet presAssocID="{DC1AE8D7-0316-483B-BF32-0338B979D1FA}" presName="tx1" presStyleLbl="revTx" presStyleIdx="2" presStyleCnt="5"/>
      <dgm:spPr/>
    </dgm:pt>
    <dgm:pt modelId="{3D05937A-4C33-46BF-A179-92C0324E1C1B}" type="pres">
      <dgm:prSet presAssocID="{DC1AE8D7-0316-483B-BF32-0338B979D1FA}" presName="vert1" presStyleCnt="0"/>
      <dgm:spPr/>
    </dgm:pt>
    <dgm:pt modelId="{3F66F1DA-B713-4FDB-9E26-ACC430955E86}" type="pres">
      <dgm:prSet presAssocID="{45C90B29-352A-47FB-92CD-043F8925EFCB}" presName="thickLine" presStyleLbl="alignNode1" presStyleIdx="3" presStyleCnt="5"/>
      <dgm:spPr/>
    </dgm:pt>
    <dgm:pt modelId="{E62EB0AB-0461-4D14-8A1D-F2AD97F50534}" type="pres">
      <dgm:prSet presAssocID="{45C90B29-352A-47FB-92CD-043F8925EFCB}" presName="horz1" presStyleCnt="0"/>
      <dgm:spPr/>
    </dgm:pt>
    <dgm:pt modelId="{686B4A5C-7BC5-482A-8A3E-E678FDDBA29F}" type="pres">
      <dgm:prSet presAssocID="{45C90B29-352A-47FB-92CD-043F8925EFCB}" presName="tx1" presStyleLbl="revTx" presStyleIdx="3" presStyleCnt="5"/>
      <dgm:spPr/>
    </dgm:pt>
    <dgm:pt modelId="{DDBB21D6-5970-44FB-A3BC-766720F74453}" type="pres">
      <dgm:prSet presAssocID="{45C90B29-352A-47FB-92CD-043F8925EFCB}" presName="vert1" presStyleCnt="0"/>
      <dgm:spPr/>
    </dgm:pt>
    <dgm:pt modelId="{376EDF41-7068-45CB-B5D5-EEFDB80179BC}" type="pres">
      <dgm:prSet presAssocID="{D0EA7D06-0F34-47E1-99E5-0299E4D407EC}" presName="thickLine" presStyleLbl="alignNode1" presStyleIdx="4" presStyleCnt="5"/>
      <dgm:spPr/>
    </dgm:pt>
    <dgm:pt modelId="{2688DEAB-3B3F-41AA-911F-E848DC4F886E}" type="pres">
      <dgm:prSet presAssocID="{D0EA7D06-0F34-47E1-99E5-0299E4D407EC}" presName="horz1" presStyleCnt="0"/>
      <dgm:spPr/>
    </dgm:pt>
    <dgm:pt modelId="{140466DA-3FCC-4AC3-99A2-B947A639B90F}" type="pres">
      <dgm:prSet presAssocID="{D0EA7D06-0F34-47E1-99E5-0299E4D407EC}" presName="tx1" presStyleLbl="revTx" presStyleIdx="4" presStyleCnt="5"/>
      <dgm:spPr/>
    </dgm:pt>
    <dgm:pt modelId="{3AF44777-6B89-428E-A28B-D951A9F7F2A3}" type="pres">
      <dgm:prSet presAssocID="{D0EA7D06-0F34-47E1-99E5-0299E4D407EC}" presName="vert1" presStyleCnt="0"/>
      <dgm:spPr/>
    </dgm:pt>
  </dgm:ptLst>
  <dgm:cxnLst>
    <dgm:cxn modelId="{9CEC9613-F35C-4D8A-A8C5-332A562037B5}" srcId="{C32D8003-06AE-443F-9C57-38A2596307DB}" destId="{45C90B29-352A-47FB-92CD-043F8925EFCB}" srcOrd="3" destOrd="0" parTransId="{99B2890C-56E5-445F-AE63-422C0116ADC8}" sibTransId="{9CD94BAB-8F5F-4C95-A621-83CD87061DC0}"/>
    <dgm:cxn modelId="{FFED826B-DF04-4E49-B6B2-B762910D010D}" type="presOf" srcId="{403D5A26-3D0C-49E3-A24A-FBC9295D9A4F}" destId="{F30FEA31-FD71-4D40-BD53-FFB3C61CB6E3}" srcOrd="0" destOrd="0" presId="urn:microsoft.com/office/officeart/2008/layout/LinedList"/>
    <dgm:cxn modelId="{E24F7D6E-AEBD-4CA1-87D3-C65EDABFC13F}" type="presOf" srcId="{9D92D68B-A7F3-4E78-8AAA-7A18CCF91967}" destId="{FAB9E9F3-1EAA-40B4-8A15-EF49E7B35E6C}" srcOrd="0" destOrd="0" presId="urn:microsoft.com/office/officeart/2008/layout/LinedList"/>
    <dgm:cxn modelId="{1900FB71-2A3D-4FB2-8BC4-B8DA5107E747}" type="presOf" srcId="{DC1AE8D7-0316-483B-BF32-0338B979D1FA}" destId="{26ADAC64-B357-464B-ACE3-F5DE0F44B8F6}" srcOrd="0" destOrd="0" presId="urn:microsoft.com/office/officeart/2008/layout/LinedList"/>
    <dgm:cxn modelId="{CEC53186-877F-4909-A2E8-83D08F7CCB45}" type="presOf" srcId="{D0EA7D06-0F34-47E1-99E5-0299E4D407EC}" destId="{140466DA-3FCC-4AC3-99A2-B947A639B90F}" srcOrd="0" destOrd="0" presId="urn:microsoft.com/office/officeart/2008/layout/LinedList"/>
    <dgm:cxn modelId="{BA96698A-A45D-4DF5-BB2A-D07800A9E63B}" srcId="{C32D8003-06AE-443F-9C57-38A2596307DB}" destId="{DC1AE8D7-0316-483B-BF32-0338B979D1FA}" srcOrd="2" destOrd="0" parTransId="{DC6C2475-8D40-420C-98BD-1255A6AD71E8}" sibTransId="{301DF024-1322-40C8-A744-892B30D8774B}"/>
    <dgm:cxn modelId="{19E6739F-085C-48C1-BB5F-487FD62C5BA2}" srcId="{C32D8003-06AE-443F-9C57-38A2596307DB}" destId="{403D5A26-3D0C-49E3-A24A-FBC9295D9A4F}" srcOrd="0" destOrd="0" parTransId="{7F4BA1C9-5B7E-4A39-BB70-517C1EB3C7CA}" sibTransId="{D90FAE48-12B2-4FD7-9554-F05573494C3B}"/>
    <dgm:cxn modelId="{A8C64AA7-C0E1-4DA8-AA2B-DA534756849F}" type="presOf" srcId="{45C90B29-352A-47FB-92CD-043F8925EFCB}" destId="{686B4A5C-7BC5-482A-8A3E-E678FDDBA29F}" srcOrd="0" destOrd="0" presId="urn:microsoft.com/office/officeart/2008/layout/LinedList"/>
    <dgm:cxn modelId="{1A5A71BD-D2E2-45FB-B19E-7C14A34C8518}" type="presOf" srcId="{C32D8003-06AE-443F-9C57-38A2596307DB}" destId="{AE79F131-E49F-421C-BB32-E974A8F185F3}" srcOrd="0" destOrd="0" presId="urn:microsoft.com/office/officeart/2008/layout/LinedList"/>
    <dgm:cxn modelId="{95A0DEE7-20FD-46DB-A658-60A5642EF2B4}" srcId="{C32D8003-06AE-443F-9C57-38A2596307DB}" destId="{9D92D68B-A7F3-4E78-8AAA-7A18CCF91967}" srcOrd="1" destOrd="0" parTransId="{CC1C8607-C3E1-400C-AB30-1B83869316ED}" sibTransId="{F3CEAB5E-70EC-41C9-BE02-4982736A14A0}"/>
    <dgm:cxn modelId="{63BF32E9-729E-4673-A685-4F084C19C01B}" srcId="{C32D8003-06AE-443F-9C57-38A2596307DB}" destId="{D0EA7D06-0F34-47E1-99E5-0299E4D407EC}" srcOrd="4" destOrd="0" parTransId="{D7F517EE-0322-4408-9A23-3A34A9175FE4}" sibTransId="{049CA581-EDC2-4587-A4F9-F7448E970E27}"/>
    <dgm:cxn modelId="{C4A59836-90B0-498F-AFD6-11FE0831BAFE}" type="presParOf" srcId="{AE79F131-E49F-421C-BB32-E974A8F185F3}" destId="{62E144F6-DD9D-4B6F-941C-A4F36B662F9D}" srcOrd="0" destOrd="0" presId="urn:microsoft.com/office/officeart/2008/layout/LinedList"/>
    <dgm:cxn modelId="{5C9C7964-7645-4BF8-878C-434A3E5557B6}" type="presParOf" srcId="{AE79F131-E49F-421C-BB32-E974A8F185F3}" destId="{2047F345-51D1-4306-920D-756B98EB6F07}" srcOrd="1" destOrd="0" presId="urn:microsoft.com/office/officeart/2008/layout/LinedList"/>
    <dgm:cxn modelId="{1A2ADAAC-3F82-48E3-B3D9-E4F06A8E36FA}" type="presParOf" srcId="{2047F345-51D1-4306-920D-756B98EB6F07}" destId="{F30FEA31-FD71-4D40-BD53-FFB3C61CB6E3}" srcOrd="0" destOrd="0" presId="urn:microsoft.com/office/officeart/2008/layout/LinedList"/>
    <dgm:cxn modelId="{4263D1CE-8770-4BEE-BB0E-AB493F9DC70D}" type="presParOf" srcId="{2047F345-51D1-4306-920D-756B98EB6F07}" destId="{CA33D36A-4205-4A08-86CA-AFE89793F1B9}" srcOrd="1" destOrd="0" presId="urn:microsoft.com/office/officeart/2008/layout/LinedList"/>
    <dgm:cxn modelId="{0D6D296E-50C6-42FC-9AB3-D74DC44A0211}" type="presParOf" srcId="{AE79F131-E49F-421C-BB32-E974A8F185F3}" destId="{A7232C05-8328-4215-AD83-4A95E0D6B9ED}" srcOrd="2" destOrd="0" presId="urn:microsoft.com/office/officeart/2008/layout/LinedList"/>
    <dgm:cxn modelId="{8E1E0ADD-12B0-49C0-B2F0-7A3BE13925ED}" type="presParOf" srcId="{AE79F131-E49F-421C-BB32-E974A8F185F3}" destId="{4504D31D-DE3B-45B9-A2C2-794ADB98AA79}" srcOrd="3" destOrd="0" presId="urn:microsoft.com/office/officeart/2008/layout/LinedList"/>
    <dgm:cxn modelId="{586ED082-F694-4E70-8A36-EBF9F60B86E1}" type="presParOf" srcId="{4504D31D-DE3B-45B9-A2C2-794ADB98AA79}" destId="{FAB9E9F3-1EAA-40B4-8A15-EF49E7B35E6C}" srcOrd="0" destOrd="0" presId="urn:microsoft.com/office/officeart/2008/layout/LinedList"/>
    <dgm:cxn modelId="{C5FA5D3B-225E-42F6-BFD6-CF1AB0B5CB12}" type="presParOf" srcId="{4504D31D-DE3B-45B9-A2C2-794ADB98AA79}" destId="{03D79B8E-9873-411E-AD94-104DB0D8322F}" srcOrd="1" destOrd="0" presId="urn:microsoft.com/office/officeart/2008/layout/LinedList"/>
    <dgm:cxn modelId="{89406B34-7E89-4041-8583-3139EDAFFD4C}" type="presParOf" srcId="{AE79F131-E49F-421C-BB32-E974A8F185F3}" destId="{B7857D59-2D0A-4CDF-B27A-6E100405135F}" srcOrd="4" destOrd="0" presId="urn:microsoft.com/office/officeart/2008/layout/LinedList"/>
    <dgm:cxn modelId="{98D033BD-51BA-4737-A1C6-38918F08C112}" type="presParOf" srcId="{AE79F131-E49F-421C-BB32-E974A8F185F3}" destId="{A3FDAD80-0ADA-41D6-81AA-3C75A33A1128}" srcOrd="5" destOrd="0" presId="urn:microsoft.com/office/officeart/2008/layout/LinedList"/>
    <dgm:cxn modelId="{4A804BD9-8F62-40CD-8C4F-E6B704008331}" type="presParOf" srcId="{A3FDAD80-0ADA-41D6-81AA-3C75A33A1128}" destId="{26ADAC64-B357-464B-ACE3-F5DE0F44B8F6}" srcOrd="0" destOrd="0" presId="urn:microsoft.com/office/officeart/2008/layout/LinedList"/>
    <dgm:cxn modelId="{72DC8DBB-CEB0-4A11-A458-CC1F025A4DA1}" type="presParOf" srcId="{A3FDAD80-0ADA-41D6-81AA-3C75A33A1128}" destId="{3D05937A-4C33-46BF-A179-92C0324E1C1B}" srcOrd="1" destOrd="0" presId="urn:microsoft.com/office/officeart/2008/layout/LinedList"/>
    <dgm:cxn modelId="{3A491A67-E3CA-4513-BE52-5A3722ED6A98}" type="presParOf" srcId="{AE79F131-E49F-421C-BB32-E974A8F185F3}" destId="{3F66F1DA-B713-4FDB-9E26-ACC430955E86}" srcOrd="6" destOrd="0" presId="urn:microsoft.com/office/officeart/2008/layout/LinedList"/>
    <dgm:cxn modelId="{6B997F33-15C3-4F15-B1B5-83B2B0BEBC0D}" type="presParOf" srcId="{AE79F131-E49F-421C-BB32-E974A8F185F3}" destId="{E62EB0AB-0461-4D14-8A1D-F2AD97F50534}" srcOrd="7" destOrd="0" presId="urn:microsoft.com/office/officeart/2008/layout/LinedList"/>
    <dgm:cxn modelId="{B3C126A5-433D-4B3F-A5AD-C63C65AB7317}" type="presParOf" srcId="{E62EB0AB-0461-4D14-8A1D-F2AD97F50534}" destId="{686B4A5C-7BC5-482A-8A3E-E678FDDBA29F}" srcOrd="0" destOrd="0" presId="urn:microsoft.com/office/officeart/2008/layout/LinedList"/>
    <dgm:cxn modelId="{97515B74-F4D6-4773-8740-3C88BA359F06}" type="presParOf" srcId="{E62EB0AB-0461-4D14-8A1D-F2AD97F50534}" destId="{DDBB21D6-5970-44FB-A3BC-766720F74453}" srcOrd="1" destOrd="0" presId="urn:microsoft.com/office/officeart/2008/layout/LinedList"/>
    <dgm:cxn modelId="{4F716FEF-3CAD-43EC-BF11-8BE29B013EAB}" type="presParOf" srcId="{AE79F131-E49F-421C-BB32-E974A8F185F3}" destId="{376EDF41-7068-45CB-B5D5-EEFDB80179BC}" srcOrd="8" destOrd="0" presId="urn:microsoft.com/office/officeart/2008/layout/LinedList"/>
    <dgm:cxn modelId="{5774BFC0-ED9B-4F15-895F-9B867AA074E2}" type="presParOf" srcId="{AE79F131-E49F-421C-BB32-E974A8F185F3}" destId="{2688DEAB-3B3F-41AA-911F-E848DC4F886E}" srcOrd="9" destOrd="0" presId="urn:microsoft.com/office/officeart/2008/layout/LinedList"/>
    <dgm:cxn modelId="{5F7AC039-9416-4489-90DC-A4E24691492E}" type="presParOf" srcId="{2688DEAB-3B3F-41AA-911F-E848DC4F886E}" destId="{140466DA-3FCC-4AC3-99A2-B947A639B90F}" srcOrd="0" destOrd="0" presId="urn:microsoft.com/office/officeart/2008/layout/LinedList"/>
    <dgm:cxn modelId="{F82A5B70-919F-4215-A2D5-4063CA989372}" type="presParOf" srcId="{2688DEAB-3B3F-41AA-911F-E848DC4F886E}" destId="{3AF44777-6B89-428E-A28B-D951A9F7F2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144F6-DD9D-4B6F-941C-A4F36B662F9D}">
      <dsp:nvSpPr>
        <dsp:cNvPr id="0" name=""/>
        <dsp:cNvSpPr/>
      </dsp:nvSpPr>
      <dsp:spPr>
        <a:xfrm>
          <a:off x="0" y="690"/>
          <a:ext cx="660241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FEA31-FD71-4D40-BD53-FFB3C61CB6E3}">
      <dsp:nvSpPr>
        <dsp:cNvPr id="0" name=""/>
        <dsp:cNvSpPr/>
      </dsp:nvSpPr>
      <dsp:spPr>
        <a:xfrm>
          <a:off x="0" y="690"/>
          <a:ext cx="6602411" cy="113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 baseline="0" dirty="0"/>
            <a:t>FRC prototype/talk with mental health kit makers from d school</a:t>
          </a:r>
          <a:endParaRPr lang="en-US" sz="3100" kern="1200" dirty="0"/>
        </a:p>
      </dsp:txBody>
      <dsp:txXfrm>
        <a:off x="0" y="690"/>
        <a:ext cx="6602411" cy="1130976"/>
      </dsp:txXfrm>
    </dsp:sp>
    <dsp:sp modelId="{A7232C05-8328-4215-AD83-4A95E0D6B9ED}">
      <dsp:nvSpPr>
        <dsp:cNvPr id="0" name=""/>
        <dsp:cNvSpPr/>
      </dsp:nvSpPr>
      <dsp:spPr>
        <a:xfrm>
          <a:off x="0" y="1131666"/>
          <a:ext cx="6602411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in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B9E9F3-1EAA-40B4-8A15-EF49E7B35E6C}">
      <dsp:nvSpPr>
        <dsp:cNvPr id="0" name=""/>
        <dsp:cNvSpPr/>
      </dsp:nvSpPr>
      <dsp:spPr>
        <a:xfrm>
          <a:off x="0" y="1131666"/>
          <a:ext cx="6602411" cy="113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 baseline="0" dirty="0"/>
            <a:t>Launch canvassing plan in April, collaborate with PH team </a:t>
          </a:r>
          <a:endParaRPr lang="en-US" sz="3100" kern="1200" dirty="0"/>
        </a:p>
      </dsp:txBody>
      <dsp:txXfrm>
        <a:off x="0" y="1131666"/>
        <a:ext cx="6602411" cy="1130976"/>
      </dsp:txXfrm>
    </dsp:sp>
    <dsp:sp modelId="{B7857D59-2D0A-4CDF-B27A-6E100405135F}">
      <dsp:nvSpPr>
        <dsp:cNvPr id="0" name=""/>
        <dsp:cNvSpPr/>
      </dsp:nvSpPr>
      <dsp:spPr>
        <a:xfrm>
          <a:off x="0" y="2262643"/>
          <a:ext cx="6602411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in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DAC64-B357-464B-ACE3-F5DE0F44B8F6}">
      <dsp:nvSpPr>
        <dsp:cNvPr id="0" name=""/>
        <dsp:cNvSpPr/>
      </dsp:nvSpPr>
      <dsp:spPr>
        <a:xfrm>
          <a:off x="0" y="2262643"/>
          <a:ext cx="6602411" cy="113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Identify areas for collaboration during May (Mental Health month)</a:t>
          </a:r>
        </a:p>
      </dsp:txBody>
      <dsp:txXfrm>
        <a:off x="0" y="2262643"/>
        <a:ext cx="6602411" cy="1130976"/>
      </dsp:txXfrm>
    </dsp:sp>
    <dsp:sp modelId="{3F66F1DA-B713-4FDB-9E26-ACC430955E86}">
      <dsp:nvSpPr>
        <dsp:cNvPr id="0" name=""/>
        <dsp:cNvSpPr/>
      </dsp:nvSpPr>
      <dsp:spPr>
        <a:xfrm>
          <a:off x="0" y="3393619"/>
          <a:ext cx="6602411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in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B4A5C-7BC5-482A-8A3E-E678FDDBA29F}">
      <dsp:nvSpPr>
        <dsp:cNvPr id="0" name=""/>
        <dsp:cNvSpPr/>
      </dsp:nvSpPr>
      <dsp:spPr>
        <a:xfrm>
          <a:off x="0" y="3393619"/>
          <a:ext cx="6602411" cy="113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 baseline="0" dirty="0"/>
            <a:t>Continue to measure impact, update google doc with flyer locations</a:t>
          </a:r>
          <a:endParaRPr lang="en-US" sz="3100" kern="1200" dirty="0"/>
        </a:p>
      </dsp:txBody>
      <dsp:txXfrm>
        <a:off x="0" y="3393619"/>
        <a:ext cx="6602411" cy="1130976"/>
      </dsp:txXfrm>
    </dsp:sp>
    <dsp:sp modelId="{376EDF41-7068-45CB-B5D5-EEFDB80179BC}">
      <dsp:nvSpPr>
        <dsp:cNvPr id="0" name=""/>
        <dsp:cNvSpPr/>
      </dsp:nvSpPr>
      <dsp:spPr>
        <a:xfrm>
          <a:off x="0" y="4524596"/>
          <a:ext cx="6602411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in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466DA-3FCC-4AC3-99A2-B947A639B90F}">
      <dsp:nvSpPr>
        <dsp:cNvPr id="0" name=""/>
        <dsp:cNvSpPr/>
      </dsp:nvSpPr>
      <dsp:spPr>
        <a:xfrm>
          <a:off x="0" y="4524596"/>
          <a:ext cx="6602411" cy="1130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Next meeting date: March 28, at 2 pm?</a:t>
          </a:r>
        </a:p>
      </dsp:txBody>
      <dsp:txXfrm>
        <a:off x="0" y="4524596"/>
        <a:ext cx="6602411" cy="1130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7C2A1-4329-460C-B332-2E7E500E69FE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52C21-DD57-4E9A-A5ED-4C1C32429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3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7405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30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232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416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356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918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1200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In your meeting/webinar controls, click </a:t>
            </a:r>
            <a:r>
              <a:rPr lang="en-US" altLang="en-US" sz="1200" b="1" dirty="0"/>
              <a:t>Interpretation</a:t>
            </a:r>
            <a:r>
              <a:rPr lang="en-US" altLang="en-US" sz="1200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	 Click the language that you would like to hear.</a:t>
            </a:r>
            <a:br>
              <a:rPr lang="en-US" altLang="en-US" sz="1200" dirty="0"/>
            </a:br>
            <a:r>
              <a:rPr lang="en-US" sz="1200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521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90C18A-31AA-4ABE-8106-6AC91B76898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307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5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4"/>
            <a:ext cx="7034363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3" y="5537925"/>
            <a:ext cx="7034363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4" y="6314440"/>
            <a:ext cx="1596623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2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1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82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1" y="640080"/>
            <a:ext cx="6248399" cy="55841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1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6" y="642931"/>
            <a:ext cx="2446671" cy="467810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642933"/>
            <a:ext cx="7070679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2"/>
            <a:ext cx="3814856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50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1" y="6199731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5202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000" y="1277427"/>
            <a:ext cx="8128000" cy="448157"/>
          </a:xfrm>
        </p:spPr>
        <p:txBody>
          <a:bodyPr lIns="0" tIns="0" rIns="0" bIns="0"/>
          <a:lstStyle>
            <a:lvl1pPr>
              <a:defRPr sz="2912" b="1" i="1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1"/>
            <a:ext cx="5303520" cy="34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55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31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604797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507026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4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776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0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9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4" y="2571724"/>
            <a:ext cx="8296655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9"/>
            <a:ext cx="8401429" cy="819151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40"/>
            <a:ext cx="1596623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C3DA15B3-215A-45CF-B568-4C88ABA533CA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7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5B4C650-3265-4BD1-9BD0-0AAC9439BF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2" y="6178167"/>
            <a:ext cx="10244327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289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7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0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3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3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2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2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5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1"/>
            <a:ext cx="407988" cy="819151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9"/>
            <a:ext cx="3833907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1" y="569067"/>
            <a:ext cx="62483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63937D59-5EDB-4C39-B697-625748F703B6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1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93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r" defTabSz="914377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57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783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2971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160" indent="-283457" algn="l" defTabSz="914377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349" indent="-283457" algn="l" defTabSz="914377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537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726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8914" indent="-283457" algn="l" defTabSz="914377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103" indent="-283457" algn="l" defTabSz="914377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isnapa.org/resourc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HNCBilingualTransp dra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91" y="1700808"/>
            <a:ext cx="5715595" cy="2208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51584" y="4293096"/>
            <a:ext cx="7034363" cy="706355"/>
          </a:xfrm>
        </p:spPr>
        <p:txBody>
          <a:bodyPr>
            <a:noAutofit/>
          </a:bodyPr>
          <a:lstStyle/>
          <a:p>
            <a:pPr algn="ctr"/>
            <a:r>
              <a:rPr lang="en-US" sz="3733" dirty="0"/>
              <a:t>Welcome!</a:t>
            </a:r>
          </a:p>
          <a:p>
            <a:pPr algn="ctr"/>
            <a:r>
              <a:rPr lang="en-US" sz="3733" dirty="0"/>
              <a:t>¡</a:t>
            </a:r>
            <a:r>
              <a:rPr lang="en-US" sz="3733" dirty="0" err="1"/>
              <a:t>Bienvenidos</a:t>
            </a:r>
            <a:r>
              <a:rPr lang="en-US" sz="3733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2154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4105" y="2484386"/>
            <a:ext cx="110360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Introductions	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Project Review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Family Resource Center Feedback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Canvassing plan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/>
                </a:solidFill>
              </a:rPr>
              <a:t>Next Steps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4281" y="1385906"/>
            <a:ext cx="21659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67079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1967431"/>
            <a:ext cx="529467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Name and organization</a:t>
            </a:r>
          </a:p>
          <a:p>
            <a:pPr lvl="1"/>
            <a:endParaRPr lang="en-US" sz="3200" dirty="0">
              <a:solidFill>
                <a:schemeClr val="accent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1"/>
                </a:solidFill>
              </a:rPr>
              <a:t>On a scale of sheep, how are you feeling today?</a:t>
            </a:r>
          </a:p>
          <a:p>
            <a:pPr defTabSz="1219170" latinLnBrk="1"/>
            <a:endParaRPr lang="en-US" sz="4267" dirty="0">
              <a:solidFill>
                <a:prstClr val="black"/>
              </a:solidFill>
              <a:latin typeface="Corbel" panose="020B0503020204020204"/>
            </a:endParaRPr>
          </a:p>
          <a:p>
            <a:pPr defTabSz="1219170" latinLnBrk="1"/>
            <a:endParaRPr lang="en-US" sz="3733" dirty="0">
              <a:solidFill>
                <a:srgbClr val="5B9BD5"/>
              </a:solidFill>
              <a:latin typeface="Corbel" panose="020B050302020402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311" y="1169031"/>
            <a:ext cx="3018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Introductions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-406400" y="6066971"/>
            <a:ext cx="5588000" cy="1785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👓 Sardonic Prof 👓 on Twitter: &quot;I'm collecting mood scale memes to use for  my classes. What are your favorites (preferably on a scale of 1-9)? So far,  I have:&quot; / Twitter">
            <a:extLst>
              <a:ext uri="{FF2B5EF4-FFF2-40B4-BE49-F238E27FC236}">
                <a16:creationId xmlns:a16="http://schemas.microsoft.com/office/drawing/2014/main" id="{6B8DAC09-FFDE-BF46-DAEB-D055A045A1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015" y="264419"/>
            <a:ext cx="4946873" cy="598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0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1421374" y="5244860"/>
            <a:ext cx="1138686" cy="1173193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5831457"/>
            <a:ext cx="5555411" cy="586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00109"/>
            <a:ext cx="12197751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Convene Napa County Kit Makers to collect kit data, leverage knowledge, resources, distribution expertise, and build capacity.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2400" kern="0" dirty="0"/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en-US" sz="2400" kern="0" dirty="0"/>
              <a:t>Create a resource list that supports mental wellness and community resilience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kern="0" dirty="0"/>
              <a:t>Build off of  Mentis’ existing resource list (</a:t>
            </a:r>
            <a:r>
              <a:rPr lang="en-US" sz="2400" kern="0" dirty="0">
                <a:hlinkClick r:id="rId3"/>
              </a:rPr>
              <a:t>https://mentisnapa.org/resources/</a:t>
            </a:r>
            <a:r>
              <a:rPr lang="en-US" sz="2400" kern="0" dirty="0"/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kern="0" dirty="0"/>
              <a:t>Aim for bilingual, culturally appropriate resources that address full spectrum of mental wellness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400" kern="0" dirty="0"/>
              <a:t>Include information about kits available across the county.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600" kern="0" dirty="0"/>
          </a:p>
          <a:p>
            <a:pPr marL="342900" lvl="0" indent="-342900">
              <a:buFont typeface="Wingdings" panose="05000000000000000000" pitchFamily="2" charset="2"/>
              <a:buChar char="§"/>
              <a:defRPr/>
            </a:pPr>
            <a:r>
              <a:rPr lang="en-US" sz="2600" b="1" kern="0" dirty="0"/>
              <a:t>Amplify the re-launch of Mentis’ bilingual resource database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600" b="1" kern="0" dirty="0"/>
              <a:t>Create bilingual flyer for distribution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600" b="1" kern="0" dirty="0"/>
              <a:t>Identify organizations/individuals to educate about the database, creating more opportunities for “warm handoffs”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600" b="1" kern="0" dirty="0"/>
              <a:t>Use data from Language inclusion group to refine flyer distribution process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600" b="1" kern="0" dirty="0"/>
              <a:t>Respond to mental wellness ask from Family Resource Centers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07812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kern="0" dirty="0">
                <a:solidFill>
                  <a:schemeClr val="accent1"/>
                </a:solidFill>
              </a:rPr>
              <a:t>LHNC Mental Wellness and Community Resiliency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9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2902702"/>
            <a:ext cx="83462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i="1" dirty="0">
                <a:solidFill>
                  <a:schemeClr val="accent1"/>
                </a:solidFill>
              </a:rPr>
              <a:t>Family Resource Center Feedback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4699F-278F-8ACF-7CA9-C96EB3A4D50E}"/>
              </a:ext>
            </a:extLst>
          </p:cNvPr>
          <p:cNvSpPr txBox="1"/>
          <p:nvPr/>
        </p:nvSpPr>
        <p:spPr>
          <a:xfrm>
            <a:off x="594360" y="3733699"/>
            <a:ext cx="10601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Nadia Barboza and Ilse Cevallos, Health Education specialists, HHSA-Public Health</a:t>
            </a:r>
          </a:p>
        </p:txBody>
      </p:sp>
    </p:spTree>
    <p:extLst>
      <p:ext uri="{BB962C8B-B14F-4D97-AF65-F5344CB8AC3E}">
        <p14:creationId xmlns:p14="http://schemas.microsoft.com/office/powerpoint/2010/main" val="309713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F35DD9B-0629-DC7F-4622-D93C34E0B2B0}"/>
              </a:ext>
            </a:extLst>
          </p:cNvPr>
          <p:cNvSpPr txBox="1"/>
          <p:nvPr/>
        </p:nvSpPr>
        <p:spPr>
          <a:xfrm>
            <a:off x="1096372" y="1182231"/>
            <a:ext cx="72970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5 Family Resource Centers were visited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31 people attended </a:t>
            </a:r>
            <a:r>
              <a:rPr lang="en-US" sz="2800"/>
              <a:t>in total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Presentations include info about healthy eating, substance use (vapes), vaccine clinics, and mental health.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428015-6AFA-39D5-19E0-050C038A837F}"/>
              </a:ext>
            </a:extLst>
          </p:cNvPr>
          <p:cNvSpPr txBox="1"/>
          <p:nvPr/>
        </p:nvSpPr>
        <p:spPr>
          <a:xfrm>
            <a:off x="1479704" y="3731918"/>
            <a:ext cx="97387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Parents would love more Mental Wellness information. They are interested in learning about ways to support their own mental health, as well as their children’s mental health. One mom described a sense of overwhelm-feeling like she is just so busy and carries the biggest load in her house. They also expressed that mental wellness is not often discussed in their culture.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36EB7FA-BD45-2E0F-410D-DABE3C78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745189"/>
              </p:ext>
            </p:extLst>
          </p:nvPr>
        </p:nvGraphicFramePr>
        <p:xfrm>
          <a:off x="8598090" y="1182231"/>
          <a:ext cx="2797791" cy="1993740"/>
        </p:xfrm>
        <a:graphic>
          <a:graphicData uri="http://schemas.openxmlformats.org/drawingml/2006/table">
            <a:tbl>
              <a:tblPr/>
              <a:tblGrid>
                <a:gridCol w="2797791">
                  <a:extLst>
                    <a:ext uri="{9D8B030D-6E8A-4147-A177-3AD203B41FA5}">
                      <a16:colId xmlns:a16="http://schemas.microsoft.com/office/drawing/2014/main" val="3218717442"/>
                    </a:ext>
                  </a:extLst>
                </a:gridCol>
              </a:tblGrid>
              <a:tr h="39874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McPherson Elementary</a:t>
                      </a:r>
                      <a:endParaRPr lang="en-US" sz="16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46322"/>
                  </a:ext>
                </a:extLst>
              </a:tr>
              <a:tr h="39874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Phillips Elementary</a:t>
                      </a:r>
                      <a:endParaRPr lang="en-US" sz="160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151072"/>
                  </a:ext>
                </a:extLst>
              </a:tr>
              <a:tr h="39874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Shearer Elementary</a:t>
                      </a:r>
                      <a:endParaRPr lang="en-US" sz="16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457680"/>
                  </a:ext>
                </a:extLst>
              </a:tr>
              <a:tr h="39874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Snow Elementary</a:t>
                      </a:r>
                      <a:endParaRPr lang="en-US" sz="16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78710"/>
                  </a:ext>
                </a:extLst>
              </a:tr>
              <a:tr h="39874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Napa Junction Elementary</a:t>
                      </a:r>
                      <a:endParaRPr lang="en-US" sz="1600" dirty="0">
                        <a:effectLst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24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19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54AC0A9F-00F8-9D3D-B50A-F86F1E861055}"/>
              </a:ext>
            </a:extLst>
          </p:cNvPr>
          <p:cNvSpPr/>
          <p:nvPr/>
        </p:nvSpPr>
        <p:spPr>
          <a:xfrm>
            <a:off x="11611155" y="5262113"/>
            <a:ext cx="1000664" cy="98341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FB4AB7-688F-B556-FE7B-27D2A7804FC1}"/>
              </a:ext>
            </a:extLst>
          </p:cNvPr>
          <p:cNvSpPr/>
          <p:nvPr/>
        </p:nvSpPr>
        <p:spPr>
          <a:xfrm>
            <a:off x="-406400" y="6066971"/>
            <a:ext cx="5588000" cy="1785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8DF6D7-9E5F-1E21-22B4-7AAC66B34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31" y="1212382"/>
            <a:ext cx="4463103" cy="460906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accent1"/>
                </a:solidFill>
                <a:latin typeface="+mn-lt"/>
              </a:rPr>
              <a:t>Where do you get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061E-AF3B-6AEC-BE6E-A690C69E1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46" y="1634498"/>
            <a:ext cx="11512369" cy="2242895"/>
          </a:xfrm>
        </p:spPr>
        <p:txBody>
          <a:bodyPr>
            <a:normAutofit/>
          </a:bodyPr>
          <a:lstStyle/>
          <a:p>
            <a:r>
              <a:rPr lang="en-US" dirty="0"/>
              <a:t>Online: Social Media (Facebook, YouTube, WhatsApp), Internet</a:t>
            </a:r>
          </a:p>
          <a:p>
            <a:r>
              <a:rPr lang="en-US" dirty="0"/>
              <a:t>Organizations: Parent University, </a:t>
            </a:r>
            <a:r>
              <a:rPr lang="es-419" dirty="0"/>
              <a:t>NVUSD (Social </a:t>
            </a:r>
            <a:r>
              <a:rPr lang="en-US" dirty="0"/>
              <a:t>Workers</a:t>
            </a:r>
            <a:r>
              <a:rPr lang="es-419" dirty="0"/>
              <a:t>)</a:t>
            </a:r>
            <a:r>
              <a:rPr lang="en-US" dirty="0"/>
              <a:t>, </a:t>
            </a:r>
            <a:r>
              <a:rPr lang="es-419" dirty="0"/>
              <a:t>Puertas</a:t>
            </a:r>
            <a:r>
              <a:rPr lang="en-US" dirty="0"/>
              <a:t> </a:t>
            </a:r>
            <a:r>
              <a:rPr lang="es-419" dirty="0"/>
              <a:t>Abiertas</a:t>
            </a:r>
            <a:r>
              <a:rPr lang="en-US" dirty="0"/>
              <a:t>, CRC, </a:t>
            </a:r>
            <a:r>
              <a:rPr lang="es-419" dirty="0"/>
              <a:t>Clínica</a:t>
            </a:r>
            <a:r>
              <a:rPr lang="en-US" dirty="0"/>
              <a:t> Ole (Ole Health)</a:t>
            </a:r>
          </a:p>
          <a:p>
            <a:r>
              <a:rPr lang="es-419" dirty="0"/>
              <a:t>Places</a:t>
            </a:r>
            <a:r>
              <a:rPr lang="en-US" dirty="0"/>
              <a:t>: Mercado, laundromat, apartments, Medi-Cal office (HHSA), Salvation Army</a:t>
            </a:r>
          </a:p>
          <a:p>
            <a:endParaRPr lang="es-419" sz="1800" i="1" dirty="0"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504E31-7875-58F5-D03C-5747E12D0DF6}"/>
              </a:ext>
            </a:extLst>
          </p:cNvPr>
          <p:cNvSpPr txBox="1"/>
          <p:nvPr/>
        </p:nvSpPr>
        <p:spPr>
          <a:xfrm>
            <a:off x="298289" y="296721"/>
            <a:ext cx="6760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DATA FROM LANGUAGE INCLUSION TEAM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E2DEDCD0-B091-4178-A342-8451EDBA5727}"/>
              </a:ext>
            </a:extLst>
          </p:cNvPr>
          <p:cNvSpPr/>
          <p:nvPr/>
        </p:nvSpPr>
        <p:spPr>
          <a:xfrm>
            <a:off x="8429686" y="266192"/>
            <a:ext cx="2899955" cy="1476296"/>
          </a:xfrm>
          <a:prstGeom prst="wedgeRoundRectCallout">
            <a:avLst>
              <a:gd name="adj1" fmla="val -70997"/>
              <a:gd name="adj2" fmla="val 45645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 latinLnBrk="0">
              <a:lnSpc>
                <a:spcPct val="107000"/>
              </a:lnSpc>
              <a:spcAft>
                <a:spcPts val="600"/>
              </a:spcAft>
            </a:pPr>
            <a:r>
              <a:rPr lang="en-US" sz="1500" i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Many times the information I receive here in the apartments [Napa Park Homes] I give to people I know or family members outside the apartments.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C404D2-47C9-C0CF-721A-A5961F490594}"/>
              </a:ext>
            </a:extLst>
          </p:cNvPr>
          <p:cNvSpPr txBox="1"/>
          <p:nvPr/>
        </p:nvSpPr>
        <p:spPr>
          <a:xfrm>
            <a:off x="374831" y="3429000"/>
            <a:ext cx="1071226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</a:rPr>
              <a:t>What information and/or resources would you like to have but are currently not receiving at this time?</a:t>
            </a:r>
            <a:endParaRPr lang="en-US" sz="24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CDECCB-EA98-16D6-9425-61700E2B682E}"/>
              </a:ext>
            </a:extLst>
          </p:cNvPr>
          <p:cNvSpPr txBox="1"/>
          <p:nvPr/>
        </p:nvSpPr>
        <p:spPr>
          <a:xfrm>
            <a:off x="529846" y="4420858"/>
            <a:ext cx="106649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34290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Social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services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/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assistance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and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how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to access them</a:t>
            </a:r>
          </a:p>
          <a:p>
            <a:pPr marL="342900" indent="-342900" defTabSz="34290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 central place/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phone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number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/</a:t>
            </a: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resource</a:t>
            </a:r>
            <a:r>
              <a:rPr lang="es-MX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marL="342900" indent="-342900" defTabSz="34290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Mental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health</a:t>
            </a: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(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classes</a:t>
            </a: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resources</a:t>
            </a: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assistance</a:t>
            </a: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for</a:t>
            </a: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children</a:t>
            </a: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generational</a:t>
            </a: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trauma)</a:t>
            </a:r>
          </a:p>
          <a:p>
            <a:pPr marL="342900" indent="-342900" defTabSz="34290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Emergencies</a:t>
            </a:r>
          </a:p>
          <a:p>
            <a:pPr marL="342900" indent="-342900" defTabSz="342900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about programs and events for children</a:t>
            </a:r>
          </a:p>
          <a:p>
            <a:pPr marL="257175" indent="-257175" defTabSz="342900" latinLnBrk="0">
              <a:buFont typeface="Arial" panose="020B0604020202020204" pitchFamily="34" charset="0"/>
              <a:buChar char="•"/>
            </a:pPr>
            <a:endParaRPr lang="es-MX" sz="2000" dirty="0">
              <a:solidFill>
                <a:prstClr val="black"/>
              </a:solidFill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57175" indent="-257175" defTabSz="342900" latinLnBrk="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57175" indent="-257175" defTabSz="342900" latinLnBrk="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257175" indent="-257175" defTabSz="342900" latinLnBrk="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73952D61-68FB-40DE-6597-512659F8C052}"/>
              </a:ext>
            </a:extLst>
          </p:cNvPr>
          <p:cNvSpPr/>
          <p:nvPr/>
        </p:nvSpPr>
        <p:spPr>
          <a:xfrm>
            <a:off x="9507576" y="4420858"/>
            <a:ext cx="2154578" cy="1293980"/>
          </a:xfrm>
          <a:prstGeom prst="wedgeRoundRectCallout">
            <a:avLst>
              <a:gd name="adj1" fmla="val -36894"/>
              <a:gd name="adj2" fmla="val 79259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 latinLnBrk="0"/>
            <a:r>
              <a:rPr lang="en-US" sz="1600" i="1" dirty="0">
                <a:solidFill>
                  <a:prstClr val="black"/>
                </a:solidFill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Use Spanish in a way that I can read and understand.</a:t>
            </a:r>
          </a:p>
        </p:txBody>
      </p:sp>
    </p:spTree>
    <p:extLst>
      <p:ext uri="{BB962C8B-B14F-4D97-AF65-F5344CB8AC3E}">
        <p14:creationId xmlns:p14="http://schemas.microsoft.com/office/powerpoint/2010/main" val="3404800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8386AF55-B064-425B-9610-C6E98ED3AD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BC6081B-1A17-48DD-8F6E-E8DBA36D3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34D0BA51-A288-414B-9AD5-6F05BEF22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-2" y="604844"/>
            <a:ext cx="3567915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5000" i="1" u="none" strike="noStrike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j-ea"/>
                <a:cs typeface="+mj-cs"/>
              </a:rPr>
              <a:t>Next Steps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3C328CD-1F1D-4A5A-9C44-666EEE430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2F7AC012-E9AD-233D-13DB-2C55803418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1320288"/>
              </p:ext>
            </p:extLst>
          </p:nvPr>
        </p:nvGraphicFramePr>
        <p:xfrm>
          <a:off x="5181599" y="568325"/>
          <a:ext cx="6602411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6985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7148" y="1086732"/>
            <a:ext cx="1028268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6225" y="2571905"/>
            <a:ext cx="5544531" cy="7540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800">
              <a:lnSpc>
                <a:spcPct val="114000"/>
              </a:lnSpc>
            </a:pPr>
            <a:r>
              <a:rPr lang="en-US" sz="4000" b="1" i="1" dirty="0">
                <a:solidFill>
                  <a:srgbClr val="E7E6E6"/>
                </a:solidFill>
              </a:rPr>
              <a:t>¡GRACIAS </a:t>
            </a:r>
            <a:r>
              <a:rPr lang="en-US" sz="4000" b="1" i="1" dirty="0" err="1">
                <a:solidFill>
                  <a:srgbClr val="E7E6E6"/>
                </a:solidFill>
              </a:rPr>
              <a:t>por</a:t>
            </a:r>
            <a:r>
              <a:rPr lang="en-US" sz="4000" b="1" i="1" dirty="0">
                <a:solidFill>
                  <a:srgbClr val="E7E6E6"/>
                </a:solidFill>
              </a:rPr>
              <a:t> </a:t>
            </a:r>
            <a:r>
              <a:rPr lang="en-US" sz="4000" b="1" i="1" dirty="0" err="1">
                <a:solidFill>
                  <a:srgbClr val="E7E6E6"/>
                </a:solidFill>
              </a:rPr>
              <a:t>participar</a:t>
            </a:r>
            <a:r>
              <a:rPr lang="en-US" sz="4000" b="1" i="1" dirty="0">
                <a:solidFill>
                  <a:srgbClr val="E7E6E6"/>
                </a:solidFill>
              </a:rPr>
              <a:t>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8703" y="5388732"/>
            <a:ext cx="3341298" cy="12894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7148" y="6326388"/>
            <a:ext cx="353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LHNC@</a:t>
            </a:r>
            <a:r>
              <a:rPr lang="en-US" sz="2400" dirty="0">
                <a:solidFill>
                  <a:schemeClr val="tx2"/>
                </a:solidFill>
              </a:rPr>
              <a:t>countyofnapa.org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81222" y="3417595"/>
            <a:ext cx="6629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solidFill>
                  <a:schemeClr val="tx2"/>
                </a:solidFill>
              </a:rPr>
              <a:t>THANK YOU for participating!</a:t>
            </a:r>
          </a:p>
        </p:txBody>
      </p:sp>
    </p:spTree>
    <p:extLst>
      <p:ext uri="{BB962C8B-B14F-4D97-AF65-F5344CB8AC3E}">
        <p14:creationId xmlns:p14="http://schemas.microsoft.com/office/powerpoint/2010/main" val="38601891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0A845BBA-79DB-48B1-B20E-7DB1D92248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754</Words>
  <Application>Microsoft Office PowerPoint</Application>
  <PresentationFormat>Widescreen</PresentationFormat>
  <Paragraphs>91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Schoolbook</vt:lpstr>
      <vt:lpstr>Corbel</vt:lpstr>
      <vt:lpstr>Palatino Linotype</vt:lpstr>
      <vt:lpstr>Wingdings</vt:lpstr>
      <vt:lpstr>Headlines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Where do you get information?</vt:lpstr>
      <vt:lpstr>PowerPoint Presentation</vt:lpstr>
      <vt:lpstr>PowerPoint Presentation</vt:lpstr>
    </vt:vector>
  </TitlesOfParts>
  <Company>County of Napa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Nieuwenhuijs, Erin</dc:creator>
  <cp:lastModifiedBy>Nieuwenhuijs, Erin</cp:lastModifiedBy>
  <cp:revision>54</cp:revision>
  <dcterms:created xsi:type="dcterms:W3CDTF">2022-02-07T17:16:37Z</dcterms:created>
  <dcterms:modified xsi:type="dcterms:W3CDTF">2023-02-28T19:18:50Z</dcterms:modified>
</cp:coreProperties>
</file>