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70" r:id="rId3"/>
    <p:sldId id="265" r:id="rId4"/>
    <p:sldId id="266" r:id="rId5"/>
    <p:sldId id="623" r:id="rId6"/>
    <p:sldId id="281" r:id="rId7"/>
    <p:sldId id="629" r:id="rId8"/>
    <p:sldId id="625" r:id="rId9"/>
    <p:sldId id="626" r:id="rId10"/>
    <p:sldId id="628" r:id="rId11"/>
    <p:sldId id="282"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49" d="100"/>
          <a:sy n="49" d="100"/>
        </p:scale>
        <p:origin x="54"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2D8003-06AE-443F-9C57-38A2596307D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403D5A26-3D0C-49E3-A24A-FBC9295D9A4F}">
      <dgm:prSet/>
      <dgm:spPr/>
      <dgm:t>
        <a:bodyPr/>
        <a:lstStyle/>
        <a:p>
          <a:pPr algn="l"/>
          <a:r>
            <a:rPr lang="en-US" dirty="0"/>
            <a:t>Bring options back to FRCs for review. </a:t>
          </a:r>
        </a:p>
      </dgm:t>
    </dgm:pt>
    <dgm:pt modelId="{7F4BA1C9-5B7E-4A39-BB70-517C1EB3C7CA}" type="parTrans" cxnId="{19E6739F-085C-48C1-BB5F-487FD62C5BA2}">
      <dgm:prSet/>
      <dgm:spPr/>
      <dgm:t>
        <a:bodyPr/>
        <a:lstStyle/>
        <a:p>
          <a:pPr algn="l"/>
          <a:endParaRPr lang="en-US"/>
        </a:p>
      </dgm:t>
    </dgm:pt>
    <dgm:pt modelId="{D90FAE48-12B2-4FD7-9554-F05573494C3B}" type="sibTrans" cxnId="{19E6739F-085C-48C1-BB5F-487FD62C5BA2}">
      <dgm:prSet/>
      <dgm:spPr/>
      <dgm:t>
        <a:bodyPr/>
        <a:lstStyle/>
        <a:p>
          <a:pPr algn="l"/>
          <a:endParaRPr lang="en-US"/>
        </a:p>
      </dgm:t>
    </dgm:pt>
    <dgm:pt modelId="{DC1AE8D7-0316-483B-BF32-0338B979D1FA}">
      <dgm:prSet/>
      <dgm:spPr/>
      <dgm:t>
        <a:bodyPr/>
        <a:lstStyle/>
        <a:p>
          <a:pPr algn="l"/>
          <a:r>
            <a:rPr lang="en-US" dirty="0"/>
            <a:t>Identify areas for collaboration during May (Mental Health month)</a:t>
          </a:r>
        </a:p>
      </dgm:t>
    </dgm:pt>
    <dgm:pt modelId="{DC6C2475-8D40-420C-98BD-1255A6AD71E8}" type="parTrans" cxnId="{BA96698A-A45D-4DF5-BB2A-D07800A9E63B}">
      <dgm:prSet/>
      <dgm:spPr/>
      <dgm:t>
        <a:bodyPr/>
        <a:lstStyle/>
        <a:p>
          <a:pPr algn="l"/>
          <a:endParaRPr lang="en-US"/>
        </a:p>
      </dgm:t>
    </dgm:pt>
    <dgm:pt modelId="{301DF024-1322-40C8-A744-892B30D8774B}" type="sibTrans" cxnId="{BA96698A-A45D-4DF5-BB2A-D07800A9E63B}">
      <dgm:prSet/>
      <dgm:spPr/>
      <dgm:t>
        <a:bodyPr/>
        <a:lstStyle/>
        <a:p>
          <a:pPr algn="l"/>
          <a:endParaRPr lang="en-US"/>
        </a:p>
      </dgm:t>
    </dgm:pt>
    <dgm:pt modelId="{45C90B29-352A-47FB-92CD-043F8925EFCB}">
      <dgm:prSet/>
      <dgm:spPr/>
      <dgm:t>
        <a:bodyPr/>
        <a:lstStyle/>
        <a:p>
          <a:pPr algn="l"/>
          <a:r>
            <a:rPr lang="en-US" b="0" i="0" baseline="0" dirty="0"/>
            <a:t>Continue to measure impact, update google doc with flyer locations</a:t>
          </a:r>
          <a:endParaRPr lang="en-US" dirty="0"/>
        </a:p>
      </dgm:t>
    </dgm:pt>
    <dgm:pt modelId="{99B2890C-56E5-445F-AE63-422C0116ADC8}" type="parTrans" cxnId="{9CEC9613-F35C-4D8A-A8C5-332A562037B5}">
      <dgm:prSet/>
      <dgm:spPr/>
      <dgm:t>
        <a:bodyPr/>
        <a:lstStyle/>
        <a:p>
          <a:pPr algn="l"/>
          <a:endParaRPr lang="en-US"/>
        </a:p>
      </dgm:t>
    </dgm:pt>
    <dgm:pt modelId="{9CD94BAB-8F5F-4C95-A621-83CD87061DC0}" type="sibTrans" cxnId="{9CEC9613-F35C-4D8A-A8C5-332A562037B5}">
      <dgm:prSet/>
      <dgm:spPr/>
      <dgm:t>
        <a:bodyPr/>
        <a:lstStyle/>
        <a:p>
          <a:pPr algn="l"/>
          <a:endParaRPr lang="en-US"/>
        </a:p>
      </dgm:t>
    </dgm:pt>
    <dgm:pt modelId="{D0EA7D06-0F34-47E1-99E5-0299E4D407EC}">
      <dgm:prSet/>
      <dgm:spPr/>
      <dgm:t>
        <a:bodyPr/>
        <a:lstStyle/>
        <a:p>
          <a:pPr algn="l"/>
          <a:r>
            <a:rPr lang="en-US" dirty="0"/>
            <a:t>Next meeting date: April 18, at 2 pm?</a:t>
          </a:r>
        </a:p>
      </dgm:t>
    </dgm:pt>
    <dgm:pt modelId="{D7F517EE-0322-4408-9A23-3A34A9175FE4}" type="parTrans" cxnId="{63BF32E9-729E-4673-A685-4F084C19C01B}">
      <dgm:prSet/>
      <dgm:spPr/>
      <dgm:t>
        <a:bodyPr/>
        <a:lstStyle/>
        <a:p>
          <a:pPr algn="l"/>
          <a:endParaRPr lang="en-US"/>
        </a:p>
      </dgm:t>
    </dgm:pt>
    <dgm:pt modelId="{049CA581-EDC2-4587-A4F9-F7448E970E27}" type="sibTrans" cxnId="{63BF32E9-729E-4673-A685-4F084C19C01B}">
      <dgm:prSet/>
      <dgm:spPr/>
      <dgm:t>
        <a:bodyPr/>
        <a:lstStyle/>
        <a:p>
          <a:pPr algn="l"/>
          <a:endParaRPr lang="en-US"/>
        </a:p>
      </dgm:t>
    </dgm:pt>
    <dgm:pt modelId="{9D92D68B-A7F3-4E78-8AAA-7A18CCF91967}">
      <dgm:prSet/>
      <dgm:spPr/>
      <dgm:t>
        <a:bodyPr/>
        <a:lstStyle/>
        <a:p>
          <a:pPr algn="l"/>
          <a:r>
            <a:rPr lang="en-US" b="0" i="0" baseline="0" dirty="0"/>
            <a:t>Launch canvassing plan in April</a:t>
          </a:r>
          <a:endParaRPr lang="en-US" dirty="0"/>
        </a:p>
      </dgm:t>
    </dgm:pt>
    <dgm:pt modelId="{CC1C8607-C3E1-400C-AB30-1B83869316ED}" type="parTrans" cxnId="{95A0DEE7-20FD-46DB-A658-60A5642EF2B4}">
      <dgm:prSet/>
      <dgm:spPr/>
      <dgm:t>
        <a:bodyPr/>
        <a:lstStyle/>
        <a:p>
          <a:endParaRPr lang="en-US"/>
        </a:p>
      </dgm:t>
    </dgm:pt>
    <dgm:pt modelId="{F3CEAB5E-70EC-41C9-BE02-4982736A14A0}" type="sibTrans" cxnId="{95A0DEE7-20FD-46DB-A658-60A5642EF2B4}">
      <dgm:prSet/>
      <dgm:spPr/>
      <dgm:t>
        <a:bodyPr/>
        <a:lstStyle/>
        <a:p>
          <a:endParaRPr lang="en-US"/>
        </a:p>
      </dgm:t>
    </dgm:pt>
    <dgm:pt modelId="{560F66B9-EC29-4A74-B75D-8CC0DAB90D31}">
      <dgm:prSet/>
      <dgm:spPr/>
      <dgm:t>
        <a:bodyPr/>
        <a:lstStyle/>
        <a:p>
          <a:pPr algn="l"/>
          <a:r>
            <a:rPr lang="en-US" dirty="0"/>
            <a:t>Create radio spots in English and Spanish</a:t>
          </a:r>
        </a:p>
      </dgm:t>
    </dgm:pt>
    <dgm:pt modelId="{B049245B-763B-453E-9566-61B443822AFF}" type="parTrans" cxnId="{7638D8B7-5226-4B88-A6FD-03AD908885DF}">
      <dgm:prSet/>
      <dgm:spPr/>
      <dgm:t>
        <a:bodyPr/>
        <a:lstStyle/>
        <a:p>
          <a:endParaRPr lang="en-US"/>
        </a:p>
      </dgm:t>
    </dgm:pt>
    <dgm:pt modelId="{3AAA0C67-BFCF-4FAD-BEAE-7BEC76BD869E}" type="sibTrans" cxnId="{7638D8B7-5226-4B88-A6FD-03AD908885DF}">
      <dgm:prSet/>
      <dgm:spPr/>
      <dgm:t>
        <a:bodyPr/>
        <a:lstStyle/>
        <a:p>
          <a:endParaRPr lang="en-US"/>
        </a:p>
      </dgm:t>
    </dgm:pt>
    <dgm:pt modelId="{A50F6DF6-94D5-4A02-82F4-2DA1FC3C0378}">
      <dgm:prSet/>
      <dgm:spPr/>
      <dgm:t>
        <a:bodyPr/>
        <a:lstStyle/>
        <a:p>
          <a:pPr algn="l"/>
          <a:r>
            <a:rPr lang="en-US" dirty="0"/>
            <a:t>Create Prototype based on FRC feedback</a:t>
          </a:r>
        </a:p>
      </dgm:t>
    </dgm:pt>
    <dgm:pt modelId="{5B693F47-D308-4302-B560-5C4017419F91}" type="parTrans" cxnId="{3E959F7E-C52F-4958-A749-218442AF4CD2}">
      <dgm:prSet/>
      <dgm:spPr/>
      <dgm:t>
        <a:bodyPr/>
        <a:lstStyle/>
        <a:p>
          <a:endParaRPr lang="en-US"/>
        </a:p>
      </dgm:t>
    </dgm:pt>
    <dgm:pt modelId="{36BCB7EE-6C0B-41C5-8B28-8ABCFAC65333}" type="sibTrans" cxnId="{3E959F7E-C52F-4958-A749-218442AF4CD2}">
      <dgm:prSet/>
      <dgm:spPr/>
      <dgm:t>
        <a:bodyPr/>
        <a:lstStyle/>
        <a:p>
          <a:endParaRPr lang="en-US"/>
        </a:p>
      </dgm:t>
    </dgm:pt>
    <dgm:pt modelId="{AE79F131-E49F-421C-BB32-E974A8F185F3}" type="pres">
      <dgm:prSet presAssocID="{C32D8003-06AE-443F-9C57-38A2596307DB}" presName="vert0" presStyleCnt="0">
        <dgm:presLayoutVars>
          <dgm:dir/>
          <dgm:animOne val="branch"/>
          <dgm:animLvl val="lvl"/>
        </dgm:presLayoutVars>
      </dgm:prSet>
      <dgm:spPr/>
    </dgm:pt>
    <dgm:pt modelId="{62E144F6-DD9D-4B6F-941C-A4F36B662F9D}" type="pres">
      <dgm:prSet presAssocID="{403D5A26-3D0C-49E3-A24A-FBC9295D9A4F}" presName="thickLine" presStyleLbl="alignNode1" presStyleIdx="0" presStyleCnt="7"/>
      <dgm:spPr/>
    </dgm:pt>
    <dgm:pt modelId="{2047F345-51D1-4306-920D-756B98EB6F07}" type="pres">
      <dgm:prSet presAssocID="{403D5A26-3D0C-49E3-A24A-FBC9295D9A4F}" presName="horz1" presStyleCnt="0"/>
      <dgm:spPr/>
    </dgm:pt>
    <dgm:pt modelId="{F30FEA31-FD71-4D40-BD53-FFB3C61CB6E3}" type="pres">
      <dgm:prSet presAssocID="{403D5A26-3D0C-49E3-A24A-FBC9295D9A4F}" presName="tx1" presStyleLbl="revTx" presStyleIdx="0" presStyleCnt="7"/>
      <dgm:spPr/>
    </dgm:pt>
    <dgm:pt modelId="{CA33D36A-4205-4A08-86CA-AFE89793F1B9}" type="pres">
      <dgm:prSet presAssocID="{403D5A26-3D0C-49E3-A24A-FBC9295D9A4F}" presName="vert1" presStyleCnt="0"/>
      <dgm:spPr/>
    </dgm:pt>
    <dgm:pt modelId="{7536B822-E8FD-4FB7-A5E8-3E694958CFE0}" type="pres">
      <dgm:prSet presAssocID="{A50F6DF6-94D5-4A02-82F4-2DA1FC3C0378}" presName="thickLine" presStyleLbl="alignNode1" presStyleIdx="1" presStyleCnt="7"/>
      <dgm:spPr/>
    </dgm:pt>
    <dgm:pt modelId="{E46073E7-1AEB-4FE3-A3B3-022D9F40BBAC}" type="pres">
      <dgm:prSet presAssocID="{A50F6DF6-94D5-4A02-82F4-2DA1FC3C0378}" presName="horz1" presStyleCnt="0"/>
      <dgm:spPr/>
    </dgm:pt>
    <dgm:pt modelId="{CF6E3C89-D1BE-4FE7-8EC3-601A783AFC1A}" type="pres">
      <dgm:prSet presAssocID="{A50F6DF6-94D5-4A02-82F4-2DA1FC3C0378}" presName="tx1" presStyleLbl="revTx" presStyleIdx="1" presStyleCnt="7"/>
      <dgm:spPr/>
    </dgm:pt>
    <dgm:pt modelId="{85D4E61D-3BE3-42DF-A14C-16DD31D0E35F}" type="pres">
      <dgm:prSet presAssocID="{A50F6DF6-94D5-4A02-82F4-2DA1FC3C0378}" presName="vert1" presStyleCnt="0"/>
      <dgm:spPr/>
    </dgm:pt>
    <dgm:pt modelId="{A7232C05-8328-4215-AD83-4A95E0D6B9ED}" type="pres">
      <dgm:prSet presAssocID="{9D92D68B-A7F3-4E78-8AAA-7A18CCF91967}" presName="thickLine" presStyleLbl="alignNode1" presStyleIdx="2" presStyleCnt="7"/>
      <dgm:spPr/>
    </dgm:pt>
    <dgm:pt modelId="{4504D31D-DE3B-45B9-A2C2-794ADB98AA79}" type="pres">
      <dgm:prSet presAssocID="{9D92D68B-A7F3-4E78-8AAA-7A18CCF91967}" presName="horz1" presStyleCnt="0"/>
      <dgm:spPr/>
    </dgm:pt>
    <dgm:pt modelId="{FAB9E9F3-1EAA-40B4-8A15-EF49E7B35E6C}" type="pres">
      <dgm:prSet presAssocID="{9D92D68B-A7F3-4E78-8AAA-7A18CCF91967}" presName="tx1" presStyleLbl="revTx" presStyleIdx="2" presStyleCnt="7"/>
      <dgm:spPr/>
    </dgm:pt>
    <dgm:pt modelId="{03D79B8E-9873-411E-AD94-104DB0D8322F}" type="pres">
      <dgm:prSet presAssocID="{9D92D68B-A7F3-4E78-8AAA-7A18CCF91967}" presName="vert1" presStyleCnt="0"/>
      <dgm:spPr/>
    </dgm:pt>
    <dgm:pt modelId="{B7857D59-2D0A-4CDF-B27A-6E100405135F}" type="pres">
      <dgm:prSet presAssocID="{DC1AE8D7-0316-483B-BF32-0338B979D1FA}" presName="thickLine" presStyleLbl="alignNode1" presStyleIdx="3" presStyleCnt="7"/>
      <dgm:spPr/>
    </dgm:pt>
    <dgm:pt modelId="{A3FDAD80-0ADA-41D6-81AA-3C75A33A1128}" type="pres">
      <dgm:prSet presAssocID="{DC1AE8D7-0316-483B-BF32-0338B979D1FA}" presName="horz1" presStyleCnt="0"/>
      <dgm:spPr/>
    </dgm:pt>
    <dgm:pt modelId="{26ADAC64-B357-464B-ACE3-F5DE0F44B8F6}" type="pres">
      <dgm:prSet presAssocID="{DC1AE8D7-0316-483B-BF32-0338B979D1FA}" presName="tx1" presStyleLbl="revTx" presStyleIdx="3" presStyleCnt="7"/>
      <dgm:spPr/>
    </dgm:pt>
    <dgm:pt modelId="{3D05937A-4C33-46BF-A179-92C0324E1C1B}" type="pres">
      <dgm:prSet presAssocID="{DC1AE8D7-0316-483B-BF32-0338B979D1FA}" presName="vert1" presStyleCnt="0"/>
      <dgm:spPr/>
    </dgm:pt>
    <dgm:pt modelId="{749145E1-8D98-4A01-B152-00AC901DA332}" type="pres">
      <dgm:prSet presAssocID="{560F66B9-EC29-4A74-B75D-8CC0DAB90D31}" presName="thickLine" presStyleLbl="alignNode1" presStyleIdx="4" presStyleCnt="7"/>
      <dgm:spPr/>
    </dgm:pt>
    <dgm:pt modelId="{4B17A985-C920-4F4F-B6CA-730BF599EB8D}" type="pres">
      <dgm:prSet presAssocID="{560F66B9-EC29-4A74-B75D-8CC0DAB90D31}" presName="horz1" presStyleCnt="0"/>
      <dgm:spPr/>
    </dgm:pt>
    <dgm:pt modelId="{8480F311-67F6-48CF-AE40-2E02532FC6B3}" type="pres">
      <dgm:prSet presAssocID="{560F66B9-EC29-4A74-B75D-8CC0DAB90D31}" presName="tx1" presStyleLbl="revTx" presStyleIdx="4" presStyleCnt="7"/>
      <dgm:spPr/>
    </dgm:pt>
    <dgm:pt modelId="{FFCC4C2E-CA6F-415B-B309-39336AF9BCAA}" type="pres">
      <dgm:prSet presAssocID="{560F66B9-EC29-4A74-B75D-8CC0DAB90D31}" presName="vert1" presStyleCnt="0"/>
      <dgm:spPr/>
    </dgm:pt>
    <dgm:pt modelId="{3F66F1DA-B713-4FDB-9E26-ACC430955E86}" type="pres">
      <dgm:prSet presAssocID="{45C90B29-352A-47FB-92CD-043F8925EFCB}" presName="thickLine" presStyleLbl="alignNode1" presStyleIdx="5" presStyleCnt="7"/>
      <dgm:spPr/>
    </dgm:pt>
    <dgm:pt modelId="{E62EB0AB-0461-4D14-8A1D-F2AD97F50534}" type="pres">
      <dgm:prSet presAssocID="{45C90B29-352A-47FB-92CD-043F8925EFCB}" presName="horz1" presStyleCnt="0"/>
      <dgm:spPr/>
    </dgm:pt>
    <dgm:pt modelId="{686B4A5C-7BC5-482A-8A3E-E678FDDBA29F}" type="pres">
      <dgm:prSet presAssocID="{45C90B29-352A-47FB-92CD-043F8925EFCB}" presName="tx1" presStyleLbl="revTx" presStyleIdx="5" presStyleCnt="7"/>
      <dgm:spPr/>
    </dgm:pt>
    <dgm:pt modelId="{DDBB21D6-5970-44FB-A3BC-766720F74453}" type="pres">
      <dgm:prSet presAssocID="{45C90B29-352A-47FB-92CD-043F8925EFCB}" presName="vert1" presStyleCnt="0"/>
      <dgm:spPr/>
    </dgm:pt>
    <dgm:pt modelId="{376EDF41-7068-45CB-B5D5-EEFDB80179BC}" type="pres">
      <dgm:prSet presAssocID="{D0EA7D06-0F34-47E1-99E5-0299E4D407EC}" presName="thickLine" presStyleLbl="alignNode1" presStyleIdx="6" presStyleCnt="7"/>
      <dgm:spPr/>
    </dgm:pt>
    <dgm:pt modelId="{2688DEAB-3B3F-41AA-911F-E848DC4F886E}" type="pres">
      <dgm:prSet presAssocID="{D0EA7D06-0F34-47E1-99E5-0299E4D407EC}" presName="horz1" presStyleCnt="0"/>
      <dgm:spPr/>
    </dgm:pt>
    <dgm:pt modelId="{140466DA-3FCC-4AC3-99A2-B947A639B90F}" type="pres">
      <dgm:prSet presAssocID="{D0EA7D06-0F34-47E1-99E5-0299E4D407EC}" presName="tx1" presStyleLbl="revTx" presStyleIdx="6" presStyleCnt="7"/>
      <dgm:spPr/>
    </dgm:pt>
    <dgm:pt modelId="{3AF44777-6B89-428E-A28B-D951A9F7F2A3}" type="pres">
      <dgm:prSet presAssocID="{D0EA7D06-0F34-47E1-99E5-0299E4D407EC}" presName="vert1" presStyleCnt="0"/>
      <dgm:spPr/>
    </dgm:pt>
  </dgm:ptLst>
  <dgm:cxnLst>
    <dgm:cxn modelId="{9CEC9613-F35C-4D8A-A8C5-332A562037B5}" srcId="{C32D8003-06AE-443F-9C57-38A2596307DB}" destId="{45C90B29-352A-47FB-92CD-043F8925EFCB}" srcOrd="5" destOrd="0" parTransId="{99B2890C-56E5-445F-AE63-422C0116ADC8}" sibTransId="{9CD94BAB-8F5F-4C95-A621-83CD87061DC0}"/>
    <dgm:cxn modelId="{FFED826B-DF04-4E49-B6B2-B762910D010D}" type="presOf" srcId="{403D5A26-3D0C-49E3-A24A-FBC9295D9A4F}" destId="{F30FEA31-FD71-4D40-BD53-FFB3C61CB6E3}" srcOrd="0" destOrd="0" presId="urn:microsoft.com/office/officeart/2008/layout/LinedList"/>
    <dgm:cxn modelId="{E24F7D6E-AEBD-4CA1-87D3-C65EDABFC13F}" type="presOf" srcId="{9D92D68B-A7F3-4E78-8AAA-7A18CCF91967}" destId="{FAB9E9F3-1EAA-40B4-8A15-EF49E7B35E6C}" srcOrd="0" destOrd="0" presId="urn:microsoft.com/office/officeart/2008/layout/LinedList"/>
    <dgm:cxn modelId="{1900FB71-2A3D-4FB2-8BC4-B8DA5107E747}" type="presOf" srcId="{DC1AE8D7-0316-483B-BF32-0338B979D1FA}" destId="{26ADAC64-B357-464B-ACE3-F5DE0F44B8F6}" srcOrd="0" destOrd="0" presId="urn:microsoft.com/office/officeart/2008/layout/LinedList"/>
    <dgm:cxn modelId="{3E959F7E-C52F-4958-A749-218442AF4CD2}" srcId="{C32D8003-06AE-443F-9C57-38A2596307DB}" destId="{A50F6DF6-94D5-4A02-82F4-2DA1FC3C0378}" srcOrd="1" destOrd="0" parTransId="{5B693F47-D308-4302-B560-5C4017419F91}" sibTransId="{36BCB7EE-6C0B-41C5-8B28-8ABCFAC65333}"/>
    <dgm:cxn modelId="{CEC53186-877F-4909-A2E8-83D08F7CCB45}" type="presOf" srcId="{D0EA7D06-0F34-47E1-99E5-0299E4D407EC}" destId="{140466DA-3FCC-4AC3-99A2-B947A639B90F}" srcOrd="0" destOrd="0" presId="urn:microsoft.com/office/officeart/2008/layout/LinedList"/>
    <dgm:cxn modelId="{BA96698A-A45D-4DF5-BB2A-D07800A9E63B}" srcId="{C32D8003-06AE-443F-9C57-38A2596307DB}" destId="{DC1AE8D7-0316-483B-BF32-0338B979D1FA}" srcOrd="3" destOrd="0" parTransId="{DC6C2475-8D40-420C-98BD-1255A6AD71E8}" sibTransId="{301DF024-1322-40C8-A744-892B30D8774B}"/>
    <dgm:cxn modelId="{19E6739F-085C-48C1-BB5F-487FD62C5BA2}" srcId="{C32D8003-06AE-443F-9C57-38A2596307DB}" destId="{403D5A26-3D0C-49E3-A24A-FBC9295D9A4F}" srcOrd="0" destOrd="0" parTransId="{7F4BA1C9-5B7E-4A39-BB70-517C1EB3C7CA}" sibTransId="{D90FAE48-12B2-4FD7-9554-F05573494C3B}"/>
    <dgm:cxn modelId="{2263D6A4-A880-4357-91BD-08E6C58F5BFA}" type="presOf" srcId="{560F66B9-EC29-4A74-B75D-8CC0DAB90D31}" destId="{8480F311-67F6-48CF-AE40-2E02532FC6B3}" srcOrd="0" destOrd="0" presId="urn:microsoft.com/office/officeart/2008/layout/LinedList"/>
    <dgm:cxn modelId="{A8C64AA7-C0E1-4DA8-AA2B-DA534756849F}" type="presOf" srcId="{45C90B29-352A-47FB-92CD-043F8925EFCB}" destId="{686B4A5C-7BC5-482A-8A3E-E678FDDBA29F}" srcOrd="0" destOrd="0" presId="urn:microsoft.com/office/officeart/2008/layout/LinedList"/>
    <dgm:cxn modelId="{7638D8B7-5226-4B88-A6FD-03AD908885DF}" srcId="{C32D8003-06AE-443F-9C57-38A2596307DB}" destId="{560F66B9-EC29-4A74-B75D-8CC0DAB90D31}" srcOrd="4" destOrd="0" parTransId="{B049245B-763B-453E-9566-61B443822AFF}" sibTransId="{3AAA0C67-BFCF-4FAD-BEAE-7BEC76BD869E}"/>
    <dgm:cxn modelId="{1A5A71BD-D2E2-45FB-B19E-7C14A34C8518}" type="presOf" srcId="{C32D8003-06AE-443F-9C57-38A2596307DB}" destId="{AE79F131-E49F-421C-BB32-E974A8F185F3}" srcOrd="0" destOrd="0" presId="urn:microsoft.com/office/officeart/2008/layout/LinedList"/>
    <dgm:cxn modelId="{1F29D2C8-85E8-43AF-873F-A9BD993C8E13}" type="presOf" srcId="{A50F6DF6-94D5-4A02-82F4-2DA1FC3C0378}" destId="{CF6E3C89-D1BE-4FE7-8EC3-601A783AFC1A}" srcOrd="0" destOrd="0" presId="urn:microsoft.com/office/officeart/2008/layout/LinedList"/>
    <dgm:cxn modelId="{95A0DEE7-20FD-46DB-A658-60A5642EF2B4}" srcId="{C32D8003-06AE-443F-9C57-38A2596307DB}" destId="{9D92D68B-A7F3-4E78-8AAA-7A18CCF91967}" srcOrd="2" destOrd="0" parTransId="{CC1C8607-C3E1-400C-AB30-1B83869316ED}" sibTransId="{F3CEAB5E-70EC-41C9-BE02-4982736A14A0}"/>
    <dgm:cxn modelId="{63BF32E9-729E-4673-A685-4F084C19C01B}" srcId="{C32D8003-06AE-443F-9C57-38A2596307DB}" destId="{D0EA7D06-0F34-47E1-99E5-0299E4D407EC}" srcOrd="6" destOrd="0" parTransId="{D7F517EE-0322-4408-9A23-3A34A9175FE4}" sibTransId="{049CA581-EDC2-4587-A4F9-F7448E970E27}"/>
    <dgm:cxn modelId="{C4A59836-90B0-498F-AFD6-11FE0831BAFE}" type="presParOf" srcId="{AE79F131-E49F-421C-BB32-E974A8F185F3}" destId="{62E144F6-DD9D-4B6F-941C-A4F36B662F9D}" srcOrd="0" destOrd="0" presId="urn:microsoft.com/office/officeart/2008/layout/LinedList"/>
    <dgm:cxn modelId="{5C9C7964-7645-4BF8-878C-434A3E5557B6}" type="presParOf" srcId="{AE79F131-E49F-421C-BB32-E974A8F185F3}" destId="{2047F345-51D1-4306-920D-756B98EB6F07}" srcOrd="1" destOrd="0" presId="urn:microsoft.com/office/officeart/2008/layout/LinedList"/>
    <dgm:cxn modelId="{1A2ADAAC-3F82-48E3-B3D9-E4F06A8E36FA}" type="presParOf" srcId="{2047F345-51D1-4306-920D-756B98EB6F07}" destId="{F30FEA31-FD71-4D40-BD53-FFB3C61CB6E3}" srcOrd="0" destOrd="0" presId="urn:microsoft.com/office/officeart/2008/layout/LinedList"/>
    <dgm:cxn modelId="{4263D1CE-8770-4BEE-BB0E-AB493F9DC70D}" type="presParOf" srcId="{2047F345-51D1-4306-920D-756B98EB6F07}" destId="{CA33D36A-4205-4A08-86CA-AFE89793F1B9}" srcOrd="1" destOrd="0" presId="urn:microsoft.com/office/officeart/2008/layout/LinedList"/>
    <dgm:cxn modelId="{43E16966-3DFF-44A8-9B7B-38F221F3E316}" type="presParOf" srcId="{AE79F131-E49F-421C-BB32-E974A8F185F3}" destId="{7536B822-E8FD-4FB7-A5E8-3E694958CFE0}" srcOrd="2" destOrd="0" presId="urn:microsoft.com/office/officeart/2008/layout/LinedList"/>
    <dgm:cxn modelId="{1F8A8736-C802-4169-82F6-8073166FEEDD}" type="presParOf" srcId="{AE79F131-E49F-421C-BB32-E974A8F185F3}" destId="{E46073E7-1AEB-4FE3-A3B3-022D9F40BBAC}" srcOrd="3" destOrd="0" presId="urn:microsoft.com/office/officeart/2008/layout/LinedList"/>
    <dgm:cxn modelId="{46871C65-5814-4DD3-84EE-335ED2D3AEC2}" type="presParOf" srcId="{E46073E7-1AEB-4FE3-A3B3-022D9F40BBAC}" destId="{CF6E3C89-D1BE-4FE7-8EC3-601A783AFC1A}" srcOrd="0" destOrd="0" presId="urn:microsoft.com/office/officeart/2008/layout/LinedList"/>
    <dgm:cxn modelId="{689D4817-0285-4015-9C39-87CDA17C101B}" type="presParOf" srcId="{E46073E7-1AEB-4FE3-A3B3-022D9F40BBAC}" destId="{85D4E61D-3BE3-42DF-A14C-16DD31D0E35F}" srcOrd="1" destOrd="0" presId="urn:microsoft.com/office/officeart/2008/layout/LinedList"/>
    <dgm:cxn modelId="{0D6D296E-50C6-42FC-9AB3-D74DC44A0211}" type="presParOf" srcId="{AE79F131-E49F-421C-BB32-E974A8F185F3}" destId="{A7232C05-8328-4215-AD83-4A95E0D6B9ED}" srcOrd="4" destOrd="0" presId="urn:microsoft.com/office/officeart/2008/layout/LinedList"/>
    <dgm:cxn modelId="{8E1E0ADD-12B0-49C0-B2F0-7A3BE13925ED}" type="presParOf" srcId="{AE79F131-E49F-421C-BB32-E974A8F185F3}" destId="{4504D31D-DE3B-45B9-A2C2-794ADB98AA79}" srcOrd="5" destOrd="0" presId="urn:microsoft.com/office/officeart/2008/layout/LinedList"/>
    <dgm:cxn modelId="{586ED082-F694-4E70-8A36-EBF9F60B86E1}" type="presParOf" srcId="{4504D31D-DE3B-45B9-A2C2-794ADB98AA79}" destId="{FAB9E9F3-1EAA-40B4-8A15-EF49E7B35E6C}" srcOrd="0" destOrd="0" presId="urn:microsoft.com/office/officeart/2008/layout/LinedList"/>
    <dgm:cxn modelId="{C5FA5D3B-225E-42F6-BFD6-CF1AB0B5CB12}" type="presParOf" srcId="{4504D31D-DE3B-45B9-A2C2-794ADB98AA79}" destId="{03D79B8E-9873-411E-AD94-104DB0D8322F}" srcOrd="1" destOrd="0" presId="urn:microsoft.com/office/officeart/2008/layout/LinedList"/>
    <dgm:cxn modelId="{89406B34-7E89-4041-8583-3139EDAFFD4C}" type="presParOf" srcId="{AE79F131-E49F-421C-BB32-E974A8F185F3}" destId="{B7857D59-2D0A-4CDF-B27A-6E100405135F}" srcOrd="6" destOrd="0" presId="urn:microsoft.com/office/officeart/2008/layout/LinedList"/>
    <dgm:cxn modelId="{98D033BD-51BA-4737-A1C6-38918F08C112}" type="presParOf" srcId="{AE79F131-E49F-421C-BB32-E974A8F185F3}" destId="{A3FDAD80-0ADA-41D6-81AA-3C75A33A1128}" srcOrd="7" destOrd="0" presId="urn:microsoft.com/office/officeart/2008/layout/LinedList"/>
    <dgm:cxn modelId="{4A804BD9-8F62-40CD-8C4F-E6B704008331}" type="presParOf" srcId="{A3FDAD80-0ADA-41D6-81AA-3C75A33A1128}" destId="{26ADAC64-B357-464B-ACE3-F5DE0F44B8F6}" srcOrd="0" destOrd="0" presId="urn:microsoft.com/office/officeart/2008/layout/LinedList"/>
    <dgm:cxn modelId="{72DC8DBB-CEB0-4A11-A458-CC1F025A4DA1}" type="presParOf" srcId="{A3FDAD80-0ADA-41D6-81AA-3C75A33A1128}" destId="{3D05937A-4C33-46BF-A179-92C0324E1C1B}" srcOrd="1" destOrd="0" presId="urn:microsoft.com/office/officeart/2008/layout/LinedList"/>
    <dgm:cxn modelId="{AD0BCA02-03F2-426C-9252-F5703253A030}" type="presParOf" srcId="{AE79F131-E49F-421C-BB32-E974A8F185F3}" destId="{749145E1-8D98-4A01-B152-00AC901DA332}" srcOrd="8" destOrd="0" presId="urn:microsoft.com/office/officeart/2008/layout/LinedList"/>
    <dgm:cxn modelId="{874F50D9-7CA8-4B9E-8E0B-A534EB4E4518}" type="presParOf" srcId="{AE79F131-E49F-421C-BB32-E974A8F185F3}" destId="{4B17A985-C920-4F4F-B6CA-730BF599EB8D}" srcOrd="9" destOrd="0" presId="urn:microsoft.com/office/officeart/2008/layout/LinedList"/>
    <dgm:cxn modelId="{DA9B3FFD-0A06-40EE-9027-3548D94694E9}" type="presParOf" srcId="{4B17A985-C920-4F4F-B6CA-730BF599EB8D}" destId="{8480F311-67F6-48CF-AE40-2E02532FC6B3}" srcOrd="0" destOrd="0" presId="urn:microsoft.com/office/officeart/2008/layout/LinedList"/>
    <dgm:cxn modelId="{E21576E9-8230-4EB5-8F75-8AC8D2A4CC1D}" type="presParOf" srcId="{4B17A985-C920-4F4F-B6CA-730BF599EB8D}" destId="{FFCC4C2E-CA6F-415B-B309-39336AF9BCAA}" srcOrd="1" destOrd="0" presId="urn:microsoft.com/office/officeart/2008/layout/LinedList"/>
    <dgm:cxn modelId="{3A491A67-E3CA-4513-BE52-5A3722ED6A98}" type="presParOf" srcId="{AE79F131-E49F-421C-BB32-E974A8F185F3}" destId="{3F66F1DA-B713-4FDB-9E26-ACC430955E86}" srcOrd="10" destOrd="0" presId="urn:microsoft.com/office/officeart/2008/layout/LinedList"/>
    <dgm:cxn modelId="{6B997F33-15C3-4F15-B1B5-83B2B0BEBC0D}" type="presParOf" srcId="{AE79F131-E49F-421C-BB32-E974A8F185F3}" destId="{E62EB0AB-0461-4D14-8A1D-F2AD97F50534}" srcOrd="11" destOrd="0" presId="urn:microsoft.com/office/officeart/2008/layout/LinedList"/>
    <dgm:cxn modelId="{B3C126A5-433D-4B3F-A5AD-C63C65AB7317}" type="presParOf" srcId="{E62EB0AB-0461-4D14-8A1D-F2AD97F50534}" destId="{686B4A5C-7BC5-482A-8A3E-E678FDDBA29F}" srcOrd="0" destOrd="0" presId="urn:microsoft.com/office/officeart/2008/layout/LinedList"/>
    <dgm:cxn modelId="{97515B74-F4D6-4773-8740-3C88BA359F06}" type="presParOf" srcId="{E62EB0AB-0461-4D14-8A1D-F2AD97F50534}" destId="{DDBB21D6-5970-44FB-A3BC-766720F74453}" srcOrd="1" destOrd="0" presId="urn:microsoft.com/office/officeart/2008/layout/LinedList"/>
    <dgm:cxn modelId="{4F716FEF-3CAD-43EC-BF11-8BE29B013EAB}" type="presParOf" srcId="{AE79F131-E49F-421C-BB32-E974A8F185F3}" destId="{376EDF41-7068-45CB-B5D5-EEFDB80179BC}" srcOrd="12" destOrd="0" presId="urn:microsoft.com/office/officeart/2008/layout/LinedList"/>
    <dgm:cxn modelId="{5774BFC0-ED9B-4F15-895F-9B867AA074E2}" type="presParOf" srcId="{AE79F131-E49F-421C-BB32-E974A8F185F3}" destId="{2688DEAB-3B3F-41AA-911F-E848DC4F886E}" srcOrd="13" destOrd="0" presId="urn:microsoft.com/office/officeart/2008/layout/LinedList"/>
    <dgm:cxn modelId="{5F7AC039-9416-4489-90DC-A4E24691492E}" type="presParOf" srcId="{2688DEAB-3B3F-41AA-911F-E848DC4F886E}" destId="{140466DA-3FCC-4AC3-99A2-B947A639B90F}" srcOrd="0" destOrd="0" presId="urn:microsoft.com/office/officeart/2008/layout/LinedList"/>
    <dgm:cxn modelId="{F82A5B70-919F-4215-A2D5-4063CA989372}" type="presParOf" srcId="{2688DEAB-3B3F-41AA-911F-E848DC4F886E}" destId="{3AF44777-6B89-428E-A28B-D951A9F7F2A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144F6-DD9D-4B6F-941C-A4F36B662F9D}">
      <dsp:nvSpPr>
        <dsp:cNvPr id="0" name=""/>
        <dsp:cNvSpPr/>
      </dsp:nvSpPr>
      <dsp:spPr>
        <a:xfrm>
          <a:off x="0" y="767"/>
          <a:ext cx="6743701"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0FEA31-FD71-4D40-BD53-FFB3C61CB6E3}">
      <dsp:nvSpPr>
        <dsp:cNvPr id="0" name=""/>
        <dsp:cNvSpPr/>
      </dsp:nvSpPr>
      <dsp:spPr>
        <a:xfrm>
          <a:off x="0" y="767"/>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Bring options back to FRCs for review. </a:t>
          </a:r>
        </a:p>
      </dsp:txBody>
      <dsp:txXfrm>
        <a:off x="0" y="767"/>
        <a:ext cx="6743701" cy="898305"/>
      </dsp:txXfrm>
    </dsp:sp>
    <dsp:sp modelId="{7536B822-E8FD-4FB7-A5E8-3E694958CFE0}">
      <dsp:nvSpPr>
        <dsp:cNvPr id="0" name=""/>
        <dsp:cNvSpPr/>
      </dsp:nvSpPr>
      <dsp:spPr>
        <a:xfrm>
          <a:off x="0" y="899073"/>
          <a:ext cx="6743701" cy="0"/>
        </a:xfrm>
        <a:prstGeom prst="line">
          <a:avLst/>
        </a:prstGeom>
        <a:solidFill>
          <a:schemeClr val="accent2">
            <a:hueOff val="-242561"/>
            <a:satOff val="-13988"/>
            <a:lumOff val="1438"/>
            <a:alphaOff val="0"/>
          </a:schemeClr>
        </a:solidFill>
        <a:ln w="12700" cap="flat" cmpd="sng" algn="in">
          <a:solidFill>
            <a:schemeClr val="accent2">
              <a:hueOff val="-242561"/>
              <a:satOff val="-13988"/>
              <a:lumOff val="14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6E3C89-D1BE-4FE7-8EC3-601A783AFC1A}">
      <dsp:nvSpPr>
        <dsp:cNvPr id="0" name=""/>
        <dsp:cNvSpPr/>
      </dsp:nvSpPr>
      <dsp:spPr>
        <a:xfrm>
          <a:off x="0" y="899073"/>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Create Prototype based on FRC feedback</a:t>
          </a:r>
        </a:p>
      </dsp:txBody>
      <dsp:txXfrm>
        <a:off x="0" y="899073"/>
        <a:ext cx="6743701" cy="898305"/>
      </dsp:txXfrm>
    </dsp:sp>
    <dsp:sp modelId="{A7232C05-8328-4215-AD83-4A95E0D6B9ED}">
      <dsp:nvSpPr>
        <dsp:cNvPr id="0" name=""/>
        <dsp:cNvSpPr/>
      </dsp:nvSpPr>
      <dsp:spPr>
        <a:xfrm>
          <a:off x="0" y="1797379"/>
          <a:ext cx="6743701" cy="0"/>
        </a:xfrm>
        <a:prstGeom prst="line">
          <a:avLst/>
        </a:prstGeom>
        <a:solidFill>
          <a:schemeClr val="accent2">
            <a:hueOff val="-485121"/>
            <a:satOff val="-27976"/>
            <a:lumOff val="2876"/>
            <a:alphaOff val="0"/>
          </a:schemeClr>
        </a:solidFill>
        <a:ln w="12700" cap="flat" cmpd="sng" algn="in">
          <a:solidFill>
            <a:schemeClr val="accent2">
              <a:hueOff val="-485121"/>
              <a:satOff val="-27976"/>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B9E9F3-1EAA-40B4-8A15-EF49E7B35E6C}">
      <dsp:nvSpPr>
        <dsp:cNvPr id="0" name=""/>
        <dsp:cNvSpPr/>
      </dsp:nvSpPr>
      <dsp:spPr>
        <a:xfrm>
          <a:off x="0" y="1797379"/>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baseline="0" dirty="0"/>
            <a:t>Launch canvassing plan in April</a:t>
          </a:r>
          <a:endParaRPr lang="en-US" sz="2500" kern="1200" dirty="0"/>
        </a:p>
      </dsp:txBody>
      <dsp:txXfrm>
        <a:off x="0" y="1797379"/>
        <a:ext cx="6743701" cy="898305"/>
      </dsp:txXfrm>
    </dsp:sp>
    <dsp:sp modelId="{B7857D59-2D0A-4CDF-B27A-6E100405135F}">
      <dsp:nvSpPr>
        <dsp:cNvPr id="0" name=""/>
        <dsp:cNvSpPr/>
      </dsp:nvSpPr>
      <dsp:spPr>
        <a:xfrm>
          <a:off x="0" y="2695684"/>
          <a:ext cx="6743701" cy="0"/>
        </a:xfrm>
        <a:prstGeom prst="line">
          <a:avLst/>
        </a:prstGeom>
        <a:solidFill>
          <a:schemeClr val="accent2">
            <a:hueOff val="-727682"/>
            <a:satOff val="-41964"/>
            <a:lumOff val="4314"/>
            <a:alphaOff val="0"/>
          </a:schemeClr>
        </a:solidFill>
        <a:ln w="12700" cap="flat" cmpd="sng" algn="in">
          <a:solidFill>
            <a:schemeClr val="accent2">
              <a:hueOff val="-727682"/>
              <a:satOff val="-41964"/>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DAC64-B357-464B-ACE3-F5DE0F44B8F6}">
      <dsp:nvSpPr>
        <dsp:cNvPr id="0" name=""/>
        <dsp:cNvSpPr/>
      </dsp:nvSpPr>
      <dsp:spPr>
        <a:xfrm>
          <a:off x="0" y="2695684"/>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Identify areas for collaboration during May (Mental Health month)</a:t>
          </a:r>
        </a:p>
      </dsp:txBody>
      <dsp:txXfrm>
        <a:off x="0" y="2695684"/>
        <a:ext cx="6743701" cy="898305"/>
      </dsp:txXfrm>
    </dsp:sp>
    <dsp:sp modelId="{749145E1-8D98-4A01-B152-00AC901DA332}">
      <dsp:nvSpPr>
        <dsp:cNvPr id="0" name=""/>
        <dsp:cNvSpPr/>
      </dsp:nvSpPr>
      <dsp:spPr>
        <a:xfrm>
          <a:off x="0" y="3593990"/>
          <a:ext cx="6743701" cy="0"/>
        </a:xfrm>
        <a:prstGeom prst="line">
          <a:avLst/>
        </a:prstGeom>
        <a:solidFill>
          <a:schemeClr val="accent2">
            <a:hueOff val="-970242"/>
            <a:satOff val="-55952"/>
            <a:lumOff val="5752"/>
            <a:alphaOff val="0"/>
          </a:schemeClr>
        </a:solidFill>
        <a:ln w="12700" cap="flat" cmpd="sng" algn="in">
          <a:solidFill>
            <a:schemeClr val="accent2">
              <a:hueOff val="-970242"/>
              <a:satOff val="-55952"/>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80F311-67F6-48CF-AE40-2E02532FC6B3}">
      <dsp:nvSpPr>
        <dsp:cNvPr id="0" name=""/>
        <dsp:cNvSpPr/>
      </dsp:nvSpPr>
      <dsp:spPr>
        <a:xfrm>
          <a:off x="0" y="3593990"/>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Create radio spots in English and Spanish</a:t>
          </a:r>
        </a:p>
      </dsp:txBody>
      <dsp:txXfrm>
        <a:off x="0" y="3593990"/>
        <a:ext cx="6743701" cy="898305"/>
      </dsp:txXfrm>
    </dsp:sp>
    <dsp:sp modelId="{3F66F1DA-B713-4FDB-9E26-ACC430955E86}">
      <dsp:nvSpPr>
        <dsp:cNvPr id="0" name=""/>
        <dsp:cNvSpPr/>
      </dsp:nvSpPr>
      <dsp:spPr>
        <a:xfrm>
          <a:off x="0" y="4492295"/>
          <a:ext cx="6743701" cy="0"/>
        </a:xfrm>
        <a:prstGeom prst="line">
          <a:avLst/>
        </a:prstGeom>
        <a:solidFill>
          <a:schemeClr val="accent2">
            <a:hueOff val="-1212803"/>
            <a:satOff val="-69940"/>
            <a:lumOff val="7190"/>
            <a:alphaOff val="0"/>
          </a:schemeClr>
        </a:solidFill>
        <a:ln w="12700" cap="flat" cmpd="sng" algn="in">
          <a:solidFill>
            <a:schemeClr val="accent2">
              <a:hueOff val="-1212803"/>
              <a:satOff val="-69940"/>
              <a:lumOff val="71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6B4A5C-7BC5-482A-8A3E-E678FDDBA29F}">
      <dsp:nvSpPr>
        <dsp:cNvPr id="0" name=""/>
        <dsp:cNvSpPr/>
      </dsp:nvSpPr>
      <dsp:spPr>
        <a:xfrm>
          <a:off x="0" y="4492295"/>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baseline="0" dirty="0"/>
            <a:t>Continue to measure impact, update google doc with flyer locations</a:t>
          </a:r>
          <a:endParaRPr lang="en-US" sz="2500" kern="1200" dirty="0"/>
        </a:p>
      </dsp:txBody>
      <dsp:txXfrm>
        <a:off x="0" y="4492295"/>
        <a:ext cx="6743701" cy="898305"/>
      </dsp:txXfrm>
    </dsp:sp>
    <dsp:sp modelId="{376EDF41-7068-45CB-B5D5-EEFDB80179BC}">
      <dsp:nvSpPr>
        <dsp:cNvPr id="0" name=""/>
        <dsp:cNvSpPr/>
      </dsp:nvSpPr>
      <dsp:spPr>
        <a:xfrm>
          <a:off x="0" y="5390601"/>
          <a:ext cx="6743701" cy="0"/>
        </a:xfrm>
        <a:prstGeom prst="line">
          <a:avLst/>
        </a:prstGeom>
        <a:solidFill>
          <a:schemeClr val="accent2">
            <a:hueOff val="-1455363"/>
            <a:satOff val="-83928"/>
            <a:lumOff val="8628"/>
            <a:alphaOff val="0"/>
          </a:schemeClr>
        </a:solidFill>
        <a:ln w="12700" cap="flat" cmpd="sng" algn="in">
          <a:solidFill>
            <a:schemeClr val="accent2">
              <a:hueOff val="-1455363"/>
              <a:satOff val="-83928"/>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0466DA-3FCC-4AC3-99A2-B947A639B90F}">
      <dsp:nvSpPr>
        <dsp:cNvPr id="0" name=""/>
        <dsp:cNvSpPr/>
      </dsp:nvSpPr>
      <dsp:spPr>
        <a:xfrm>
          <a:off x="0" y="5390601"/>
          <a:ext cx="6743701" cy="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Next meeting date: April 18, at 2 pm?</a:t>
          </a:r>
        </a:p>
      </dsp:txBody>
      <dsp:txXfrm>
        <a:off x="0" y="5390601"/>
        <a:ext cx="6743701" cy="89830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7C2A1-4329-460C-B332-2E7E500E69FE}"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2C21-DD57-4E9A-A5ED-4C1C324295F1}" type="slidenum">
              <a:rPr lang="en-US" smtClean="0"/>
              <a:t>‹#›</a:t>
            </a:fld>
            <a:endParaRPr lang="en-US"/>
          </a:p>
        </p:txBody>
      </p:sp>
    </p:spTree>
    <p:extLst>
      <p:ext uri="{BB962C8B-B14F-4D97-AF65-F5344CB8AC3E}">
        <p14:creationId xmlns:p14="http://schemas.microsoft.com/office/powerpoint/2010/main" val="368153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405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30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53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923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4168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835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45918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1476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9030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0852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5"/>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4"/>
            <a:ext cx="7034363"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3" y="5537925"/>
            <a:ext cx="7034363" cy="706355"/>
          </a:xfrm>
        </p:spPr>
        <p:txBody>
          <a:bodyPr>
            <a:normAutofit/>
          </a:bodyPr>
          <a:lstStyle>
            <a:lvl1pPr marL="0" indent="0" algn="l">
              <a:lnSpc>
                <a:spcPct val="114000"/>
              </a:lnSpc>
              <a:spcBef>
                <a:spcPts val="0"/>
              </a:spcBef>
              <a:buNone/>
              <a:defRPr sz="2000" b="0" i="1"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4" y="6314440"/>
            <a:ext cx="1596623" cy="365125"/>
          </a:xfrm>
        </p:spPr>
        <p:txBody>
          <a:bodyPr/>
          <a:lstStyle>
            <a:lvl1pPr algn="l">
              <a:defRPr sz="1200">
                <a:solidFill>
                  <a:schemeClr val="tx2"/>
                </a:solidFill>
              </a:defRPr>
            </a:lvl1pPr>
          </a:lstStyle>
          <a:p>
            <a:fld id="{1D8BD707-D9CF-40AE-B4C6-C98DA3205C09}" type="datetimeFigureOut">
              <a:rPr lang="en-US" smtClean="0"/>
              <a:t>4/18/2023</a:t>
            </a:fld>
            <a:endParaRPr lang="en-US"/>
          </a:p>
        </p:txBody>
      </p:sp>
      <p:sp>
        <p:nvSpPr>
          <p:cNvPr id="5" name="Footer Placeholder 4"/>
          <p:cNvSpPr>
            <a:spLocks noGrp="1"/>
          </p:cNvSpPr>
          <p:nvPr>
            <p:ph type="ftr" sz="quarter" idx="11"/>
          </p:nvPr>
        </p:nvSpPr>
        <p:spPr>
          <a:xfrm>
            <a:off x="3000592"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B6F15528-21DE-4FAA-801E-634DDDAF4B2B}" type="slidenum">
              <a:rPr lang="en-US" smtClean="0"/>
              <a:t>‹#›</a:t>
            </a:fld>
            <a:endParaRPr lang="en-US"/>
          </a:p>
        </p:txBody>
      </p:sp>
      <p:cxnSp>
        <p:nvCxnSpPr>
          <p:cNvPr id="9" name="Straight Connector 8" title="Verticle Rule Line"/>
          <p:cNvCxnSpPr/>
          <p:nvPr/>
        </p:nvCxnSpPr>
        <p:spPr>
          <a:xfrm>
            <a:off x="773855" y="1257301"/>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18211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1" y="640080"/>
            <a:ext cx="6248399" cy="55841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4881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6" y="642931"/>
            <a:ext cx="2446671" cy="467810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642933"/>
            <a:ext cx="707067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2"/>
            <a:ext cx="3814856" cy="365125"/>
          </a:xfrm>
        </p:spPr>
        <p:txBody>
          <a:bodyPr/>
          <a:lstStyle/>
          <a:p>
            <a:fld id="{1D8BD707-D9CF-40AE-B4C6-C98DA3205C09}" type="datetimeFigureOut">
              <a:rPr lang="en-US" smtClean="0"/>
              <a:t>4/18/2023</a:t>
            </a:fld>
            <a:endParaRPr lang="en-US"/>
          </a:p>
        </p:txBody>
      </p:sp>
      <p:sp>
        <p:nvSpPr>
          <p:cNvPr id="5" name="Footer Placeholder 4"/>
          <p:cNvSpPr>
            <a:spLocks noGrp="1"/>
          </p:cNvSpPr>
          <p:nvPr>
            <p:ph type="ftr" sz="quarter" idx="11"/>
          </p:nvPr>
        </p:nvSpPr>
        <p:spPr>
          <a:xfrm>
            <a:off x="6536187" y="6315950"/>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B6F15528-21DE-4FAA-801E-634DDDAF4B2B}" type="slidenum">
              <a:rPr lang="en-US" smtClean="0"/>
              <a:t>‹#›</a:t>
            </a:fld>
            <a:endParaRPr lang="en-US"/>
          </a:p>
        </p:txBody>
      </p:sp>
      <p:cxnSp>
        <p:nvCxnSpPr>
          <p:cNvPr id="13" name="Straight Connector 12" title="Horizontal Rule Line"/>
          <p:cNvCxnSpPr/>
          <p:nvPr/>
        </p:nvCxnSpPr>
        <p:spPr>
          <a:xfrm>
            <a:off x="1" y="6199731"/>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52026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32000" y="1277427"/>
            <a:ext cx="8128000" cy="448157"/>
          </a:xfrm>
        </p:spPr>
        <p:txBody>
          <a:bodyPr lIns="0" tIns="0" rIns="0" bIns="0"/>
          <a:lstStyle>
            <a:lvl1pPr>
              <a:defRPr sz="2912" b="1" i="1">
                <a:solidFill>
                  <a:schemeClr val="tx1"/>
                </a:solidFill>
                <a:latin typeface="Palatino Linotype"/>
                <a:cs typeface="Palatino Linotype"/>
              </a:defRPr>
            </a:lvl1pPr>
          </a:lstStyle>
          <a:p>
            <a:endParaRPr/>
          </a:p>
        </p:txBody>
      </p:sp>
      <p:sp>
        <p:nvSpPr>
          <p:cNvPr id="3" name="Holder 3"/>
          <p:cNvSpPr>
            <a:spLocks noGrp="1"/>
          </p:cNvSpPr>
          <p:nvPr>
            <p:ph sz="half" idx="2"/>
          </p:nvPr>
        </p:nvSpPr>
        <p:spPr>
          <a:xfrm>
            <a:off x="609600" y="1577341"/>
            <a:ext cx="5303520" cy="34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1"/>
            <a:ext cx="5303520" cy="34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8655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31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527381" y="1604797"/>
            <a:ext cx="11329259"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541173" y="2507026"/>
            <a:ext cx="11329259"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16074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bg1"/>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286776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561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9"/>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4" y="2571724"/>
            <a:ext cx="8296655"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9"/>
            <a:ext cx="8401429" cy="819151"/>
          </a:xfrm>
        </p:spPr>
        <p:txBody>
          <a:bodyPr anchor="ctr">
            <a:normAutofit/>
          </a:bodyPr>
          <a:lstStyle>
            <a:lvl1pPr marL="0" indent="0" algn="r">
              <a:lnSpc>
                <a:spcPct val="113000"/>
              </a:lnSpc>
              <a:spcBef>
                <a:spcPts val="0"/>
              </a:spcBef>
              <a:buNone/>
              <a:defRPr sz="2000" b="0" i="1" baseline="0">
                <a:solidFill>
                  <a:schemeClr val="accent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40"/>
            <a:ext cx="1596623" cy="365125"/>
          </a:xfrm>
        </p:spPr>
        <p:txBody>
          <a:bodyPr/>
          <a:lstStyle>
            <a:lvl1pPr>
              <a:defRPr sz="1200">
                <a:solidFill>
                  <a:schemeClr val="accent1"/>
                </a:solidFill>
              </a:defRPr>
            </a:lvl1pPr>
          </a:lstStyle>
          <a:p>
            <a:fld id="{C3DA15B3-215A-45CF-B568-4C88ABA533CA}" type="datetimeFigureOut">
              <a:rPr lang="en-US" smtClean="0"/>
              <a:t>4/18/2023</a:t>
            </a:fld>
            <a:endParaRPr lang="en-US"/>
          </a:p>
        </p:txBody>
      </p:sp>
      <p:sp>
        <p:nvSpPr>
          <p:cNvPr id="5" name="Footer Placeholder 4"/>
          <p:cNvSpPr>
            <a:spLocks noGrp="1"/>
          </p:cNvSpPr>
          <p:nvPr>
            <p:ph type="ftr" sz="quarter" idx="11"/>
          </p:nvPr>
        </p:nvSpPr>
        <p:spPr>
          <a:xfrm>
            <a:off x="1947673" y="6314440"/>
            <a:ext cx="6480227"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75B4C650-3265-4BD1-9BD0-0AAC9439BF20}" type="slidenum">
              <a:rPr lang="en-US" smtClean="0"/>
              <a:t>‹#›</a:t>
            </a:fld>
            <a:endParaRPr lang="en-US"/>
          </a:p>
        </p:txBody>
      </p:sp>
      <p:cxnSp>
        <p:nvCxnSpPr>
          <p:cNvPr id="10" name="Straight Connector 9" title="Horizontal Rule Line"/>
          <p:cNvCxnSpPr/>
          <p:nvPr/>
        </p:nvCxnSpPr>
        <p:spPr>
          <a:xfrm flipH="1">
            <a:off x="2" y="6178167"/>
            <a:ext cx="10244327"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289059"/>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6639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7"/>
            <a:ext cx="6248400" cy="914400"/>
          </a:xfrm>
        </p:spPr>
        <p:txBody>
          <a:bodyPr anchor="b">
            <a:normAutofit/>
          </a:bodyPr>
          <a:lstStyle>
            <a:lvl1pPr marL="0" indent="0">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8512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860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1092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3"/>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3"/>
            <a:ext cx="3838776" cy="3239537"/>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2718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2"/>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2"/>
            <a:ext cx="6172200" cy="6857999"/>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35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9"/>
            <a:ext cx="3833907"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1" y="569067"/>
            <a:ext cx="62483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63937D59-5EDB-4C39-B697-625748F703B6}" type="datetimeFigureOut">
              <a:rPr lang="en-US" smtClean="0"/>
              <a:t>4/18/2023</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0F31DC1F-5561-484E-AB46-68C682854F61}" type="slidenum">
              <a:rPr lang="en-US" smtClean="0"/>
              <a:t>‹#›</a:t>
            </a:fld>
            <a:endParaRPr lang="en-US"/>
          </a:p>
        </p:txBody>
      </p:sp>
      <p:cxnSp>
        <p:nvCxnSpPr>
          <p:cNvPr id="10" name="Straight Connector 9" title="Horizontal Rule Line"/>
          <p:cNvCxnSpPr/>
          <p:nvPr/>
        </p:nvCxnSpPr>
        <p:spPr>
          <a:xfrm>
            <a:off x="0" y="6199731"/>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30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r" defTabSz="914377"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57" indent="-283457" algn="l" defTabSz="914377"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783" indent="-283457" algn="l" defTabSz="914377"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2971" indent="-283457" algn="l" defTabSz="914377"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160" indent="-283457" algn="l" defTabSz="914377"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349" indent="-283457" algn="l" defTabSz="914377"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537"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726" indent="-283457" algn="l" defTabSz="914377"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8914"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103" indent="-283457" algn="l" defTabSz="914377"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entisnapa.org/resource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urldefense.com/v3/__https:/health.ucdavis.edu/newsroom/pdf/latino_disparities.pdf__;!!GJIbE8EFNbU!wRMfmTd5jNuUitLm7NyS6NShgZ6Gg8fEorHkpz7X_mmp6EF4Pd5TD-4HgKq4FWpbRf7daYwK4ZcOuelSgYdbta5zl_nc_RA$"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drive.google.com/drive/folders/1Iv-wSzcD35gtud6W2yi2D_-Y8AK7MSI2?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HNCBilingualTransp draf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1" y="1700808"/>
            <a:ext cx="5715595" cy="2208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Subtitle 4"/>
          <p:cNvSpPr>
            <a:spLocks noGrp="1"/>
          </p:cNvSpPr>
          <p:nvPr>
            <p:ph type="subTitle" idx="1"/>
          </p:nvPr>
        </p:nvSpPr>
        <p:spPr>
          <a:xfrm>
            <a:off x="2351584" y="4293096"/>
            <a:ext cx="7034363" cy="706355"/>
          </a:xfrm>
        </p:spPr>
        <p:txBody>
          <a:bodyPr>
            <a:noAutofit/>
          </a:bodyPr>
          <a:lstStyle/>
          <a:p>
            <a:pPr algn="ctr"/>
            <a:r>
              <a:rPr lang="en-US" sz="3733" dirty="0"/>
              <a:t>Welcome!</a:t>
            </a:r>
          </a:p>
          <a:p>
            <a:pPr algn="ctr"/>
            <a:r>
              <a:rPr lang="en-US" sz="3733" dirty="0"/>
              <a:t>¡</a:t>
            </a:r>
            <a:r>
              <a:rPr lang="en-US" sz="3733" dirty="0" err="1"/>
              <a:t>Bienvenidos</a:t>
            </a:r>
            <a:r>
              <a:rPr lang="en-US" sz="3733" dirty="0"/>
              <a:t>!</a:t>
            </a:r>
          </a:p>
        </p:txBody>
      </p:sp>
    </p:spTree>
    <p:extLst>
      <p:ext uri="{BB962C8B-B14F-4D97-AF65-F5344CB8AC3E}">
        <p14:creationId xmlns:p14="http://schemas.microsoft.com/office/powerpoint/2010/main" val="3321543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CF3582B5-E796-4916-9086-25BFF7B3F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cxnSp>
        <p:nvCxnSpPr>
          <p:cNvPr id="13" name="Straight Connector 12">
            <a:extLst>
              <a:ext uri="{FF2B5EF4-FFF2-40B4-BE49-F238E27FC236}">
                <a16:creationId xmlns:a16="http://schemas.microsoft.com/office/drawing/2014/main" id="{3FB3D777-4600-4B83-8953-BC0A602C2A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32D4FEA-013A-8C08-9036-0C7EFE2B48DE}"/>
              </a:ext>
            </a:extLst>
          </p:cNvPr>
          <p:cNvSpPr txBox="1"/>
          <p:nvPr/>
        </p:nvSpPr>
        <p:spPr>
          <a:xfrm>
            <a:off x="1121773" y="639226"/>
            <a:ext cx="9918962" cy="1608487"/>
          </a:xfrm>
          <a:prstGeom prst="rect">
            <a:avLst/>
          </a:prstGeom>
        </p:spPr>
        <p:txBody>
          <a:bodyPr vert="horz" lIns="91440" tIns="45720" rIns="91440" bIns="45720" rtlCol="0" anchor="t">
            <a:normAutofit/>
          </a:bodyPr>
          <a:lstStyle/>
          <a:p>
            <a:pPr marL="0" marR="0" lvl="0" indent="0" fontAlgn="auto">
              <a:lnSpc>
                <a:spcPct val="90000"/>
              </a:lnSpc>
              <a:spcBef>
                <a:spcPct val="0"/>
              </a:spcBef>
              <a:spcAft>
                <a:spcPts val="600"/>
              </a:spcAft>
              <a:buClrTx/>
              <a:buSzTx/>
              <a:tabLst/>
              <a:defRPr/>
            </a:pPr>
            <a:r>
              <a:rPr kumimoji="0" lang="en-US" sz="3500" u="none" strike="noStrike" cap="none" spc="0" normalizeH="0" noProof="0" dirty="0">
                <a:ln>
                  <a:noFill/>
                </a:ln>
                <a:solidFill>
                  <a:schemeClr val="bg1"/>
                </a:solidFill>
                <a:effectLst/>
                <a:uLnTx/>
                <a:uFillTx/>
                <a:ea typeface="+mj-ea"/>
                <a:cs typeface="+mj-cs"/>
              </a:rPr>
              <a:t>Mental Health Month Collaborations</a:t>
            </a:r>
          </a:p>
        </p:txBody>
      </p:sp>
      <p:pic>
        <p:nvPicPr>
          <p:cNvPr id="4" name="Picture 3" descr="A green and white sign&#10;&#10;Description automatically generated with low confidence">
            <a:extLst>
              <a:ext uri="{FF2B5EF4-FFF2-40B4-BE49-F238E27FC236}">
                <a16:creationId xmlns:a16="http://schemas.microsoft.com/office/drawing/2014/main" id="{3031F6DD-D8C2-7D5A-5876-54F70E19AB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7968" y="2059154"/>
            <a:ext cx="4773114" cy="3496306"/>
          </a:xfrm>
          <a:prstGeom prst="rect">
            <a:avLst/>
          </a:prstGeom>
        </p:spPr>
      </p:pic>
      <p:sp>
        <p:nvSpPr>
          <p:cNvPr id="6" name="TextBox 5">
            <a:extLst>
              <a:ext uri="{FF2B5EF4-FFF2-40B4-BE49-F238E27FC236}">
                <a16:creationId xmlns:a16="http://schemas.microsoft.com/office/drawing/2014/main" id="{EF428015-6AFA-39D5-19E0-050C038A837F}"/>
              </a:ext>
            </a:extLst>
          </p:cNvPr>
          <p:cNvSpPr txBox="1"/>
          <p:nvPr/>
        </p:nvSpPr>
        <p:spPr>
          <a:xfrm>
            <a:off x="6250921" y="1899641"/>
            <a:ext cx="5941079" cy="4686286"/>
          </a:xfrm>
          <a:prstGeom prst="rect">
            <a:avLst/>
          </a:prstGeom>
        </p:spPr>
        <p:txBody>
          <a:bodyPr vert="horz" lIns="91440" tIns="45720" rIns="91440" bIns="45720" rtlCol="0">
            <a:normAutofit/>
          </a:bodyPr>
          <a:lstStyle/>
          <a:p>
            <a:pPr marL="283464" marR="0" lvl="0" indent="-283464" fontAlgn="auto">
              <a:lnSpc>
                <a:spcPct val="112000"/>
              </a:lnSpc>
              <a:spcBef>
                <a:spcPts val="900"/>
              </a:spcBef>
              <a:spcAft>
                <a:spcPts val="0"/>
              </a:spcAft>
              <a:buClrTx/>
              <a:buSzTx/>
              <a:buFont typeface="Arial" panose="020B0604020202020204" pitchFamily="34" charset="0"/>
              <a:buChar char="•"/>
              <a:tabLst/>
              <a:defRPr/>
            </a:pPr>
            <a:r>
              <a:rPr kumimoji="0" lang="en-US" sz="2800" b="0" i="0" u="none" strike="noStrike" cap="none" spc="0" normalizeH="0" noProof="0" dirty="0">
                <a:ln>
                  <a:noFill/>
                </a:ln>
                <a:solidFill>
                  <a:schemeClr val="bg1"/>
                </a:solidFill>
                <a:effectLst/>
                <a:uLnTx/>
                <a:uFillTx/>
              </a:rPr>
              <a:t>Public Health has confirmed that we can create a 30 second radio spot for May.</a:t>
            </a:r>
          </a:p>
          <a:p>
            <a:pPr marL="283464" marR="0" lvl="0" indent="-283464" fontAlgn="auto">
              <a:lnSpc>
                <a:spcPct val="112000"/>
              </a:lnSpc>
              <a:spcBef>
                <a:spcPts val="900"/>
              </a:spcBef>
              <a:spcAft>
                <a:spcPts val="0"/>
              </a:spcAft>
              <a:buClrTx/>
              <a:buSzTx/>
              <a:buFont typeface="Arial" panose="020B0604020202020204" pitchFamily="34" charset="0"/>
              <a:buChar char="•"/>
              <a:tabLst/>
              <a:defRPr/>
            </a:pPr>
            <a:r>
              <a:rPr lang="en-US" sz="2800" dirty="0">
                <a:solidFill>
                  <a:schemeClr val="bg1"/>
                </a:solidFill>
              </a:rPr>
              <a:t>Meeting with CAPC this week to see if we can push out the same messaging on their radio spot in May.</a:t>
            </a:r>
          </a:p>
          <a:p>
            <a:pPr marL="283464" marR="0" lvl="0" indent="-283464" fontAlgn="auto">
              <a:lnSpc>
                <a:spcPct val="112000"/>
              </a:lnSpc>
              <a:spcBef>
                <a:spcPts val="900"/>
              </a:spcBef>
              <a:spcAft>
                <a:spcPts val="0"/>
              </a:spcAft>
              <a:buClrTx/>
              <a:buSzTx/>
              <a:buFont typeface="Arial" panose="020B0604020202020204" pitchFamily="34" charset="0"/>
              <a:buChar char="•"/>
              <a:tabLst/>
              <a:defRPr/>
            </a:pPr>
            <a:r>
              <a:rPr kumimoji="0" lang="en-US" sz="2800" b="0" i="0" u="none" strike="noStrike" cap="none" spc="0" normalizeH="0" noProof="0" dirty="0">
                <a:ln>
                  <a:noFill/>
                </a:ln>
                <a:solidFill>
                  <a:schemeClr val="bg1"/>
                </a:solidFill>
                <a:effectLst/>
                <a:uLnTx/>
                <a:uFillTx/>
              </a:rPr>
              <a:t>Any other opportunities for collaborations in May?</a:t>
            </a:r>
          </a:p>
          <a:p>
            <a:pPr marL="283464" marR="0" lvl="0" indent="-283464" fontAlgn="auto">
              <a:lnSpc>
                <a:spcPct val="112000"/>
              </a:lnSpc>
              <a:spcBef>
                <a:spcPts val="900"/>
              </a:spcBef>
              <a:spcAft>
                <a:spcPts val="0"/>
              </a:spcAft>
              <a:buClrTx/>
              <a:buSzTx/>
              <a:buFont typeface="Arial" panose="020B0604020202020204" pitchFamily="34" charset="0"/>
              <a:buChar char="•"/>
              <a:tabLst/>
              <a:defRPr/>
            </a:pPr>
            <a:endParaRPr kumimoji="0" lang="en-US" b="0" i="0" u="none" strike="noStrike" cap="none" spc="0" normalizeH="0" noProof="0" dirty="0">
              <a:ln>
                <a:noFill/>
              </a:ln>
              <a:solidFill>
                <a:schemeClr val="tx1">
                  <a:lumMod val="85000"/>
                  <a:lumOff val="15000"/>
                </a:schemeClr>
              </a:solidFill>
              <a:effectLst/>
              <a:uLnTx/>
              <a:uFillTx/>
            </a:endParaRPr>
          </a:p>
          <a:p>
            <a:pPr marL="283464" marR="0" lvl="0" indent="-283464" fontAlgn="auto">
              <a:lnSpc>
                <a:spcPct val="112000"/>
              </a:lnSpc>
              <a:spcBef>
                <a:spcPts val="900"/>
              </a:spcBef>
              <a:spcAft>
                <a:spcPts val="0"/>
              </a:spcAft>
              <a:buClrTx/>
              <a:buSzTx/>
              <a:buFont typeface="Arial" panose="020B0604020202020204" pitchFamily="34" charset="0"/>
              <a:buChar char="•"/>
              <a:tabLst/>
              <a:defRPr/>
            </a:pPr>
            <a:endParaRPr kumimoji="0" lang="en-US" b="0" i="0" u="none" strike="noStrike" cap="none" spc="0" normalizeH="0" noProof="0" dirty="0">
              <a:ln>
                <a:noFill/>
              </a:ln>
              <a:solidFill>
                <a:schemeClr val="tx1">
                  <a:lumMod val="85000"/>
                  <a:lumOff val="15000"/>
                </a:schemeClr>
              </a:solidFill>
              <a:effectLst/>
              <a:uLnTx/>
              <a:uFillTx/>
            </a:endParaRPr>
          </a:p>
        </p:txBody>
      </p:sp>
    </p:spTree>
    <p:extLst>
      <p:ext uri="{BB962C8B-B14F-4D97-AF65-F5344CB8AC3E}">
        <p14:creationId xmlns:p14="http://schemas.microsoft.com/office/powerpoint/2010/main" val="13308186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386AF55-B064-425B-9610-C6E98ED3A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cxnSp>
        <p:nvCxnSpPr>
          <p:cNvPr id="11" name="Straight Connector 10">
            <a:extLst>
              <a:ext uri="{FF2B5EF4-FFF2-40B4-BE49-F238E27FC236}">
                <a16:creationId xmlns:a16="http://schemas.microsoft.com/office/drawing/2014/main" id="{DBC6081B-1A17-48DD-8F6E-E8DBA36D3B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4D0BA51-A288-414B-9AD5-6F05BEF229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 y="604844"/>
            <a:ext cx="3567915" cy="4952492"/>
          </a:xfrm>
          <a:prstGeom prst="rect">
            <a:avLst/>
          </a:prstGeom>
        </p:spPr>
        <p:txBody>
          <a:bodyPr vert="horz" lIns="91440" tIns="45720" rIns="91440" bIns="45720" rtlCol="0" anchor="t">
            <a:normAutofit/>
          </a:bodyPr>
          <a:lstStyle/>
          <a:p>
            <a:pPr marL="0" marR="0" lvl="0" indent="0" algn="r" fontAlgn="auto">
              <a:lnSpc>
                <a:spcPct val="90000"/>
              </a:lnSpc>
              <a:spcBef>
                <a:spcPct val="0"/>
              </a:spcBef>
              <a:spcAft>
                <a:spcPts val="600"/>
              </a:spcAft>
              <a:buClrTx/>
              <a:buSzTx/>
              <a:tabLst/>
              <a:defRPr/>
            </a:pPr>
            <a:r>
              <a:rPr kumimoji="0" lang="en-US" sz="5000" i="1" u="none" strike="noStrike" cap="none" spc="0" normalizeH="0" noProof="0" dirty="0">
                <a:ln>
                  <a:noFill/>
                </a:ln>
                <a:solidFill>
                  <a:srgbClr val="FFFFFF"/>
                </a:solidFill>
                <a:effectLst/>
                <a:uLnTx/>
                <a:uFillTx/>
                <a:ea typeface="+mj-ea"/>
                <a:cs typeface="+mj-cs"/>
              </a:rPr>
              <a:t>Next Steps</a:t>
            </a:r>
          </a:p>
        </p:txBody>
      </p:sp>
      <p:cxnSp>
        <p:nvCxnSpPr>
          <p:cNvPr id="15" name="Straight Connector 14">
            <a:extLst>
              <a:ext uri="{FF2B5EF4-FFF2-40B4-BE49-F238E27FC236}">
                <a16:creationId xmlns:a16="http://schemas.microsoft.com/office/drawing/2014/main" id="{E3C328CD-1F1D-4A5A-9C44-666EEE4307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TextBox 2">
            <a:extLst>
              <a:ext uri="{FF2B5EF4-FFF2-40B4-BE49-F238E27FC236}">
                <a16:creationId xmlns:a16="http://schemas.microsoft.com/office/drawing/2014/main" id="{2F7AC012-E9AD-233D-13DB-2C55803418FE}"/>
              </a:ext>
            </a:extLst>
          </p:cNvPr>
          <p:cNvGraphicFramePr/>
          <p:nvPr>
            <p:extLst>
              <p:ext uri="{D42A27DB-BD31-4B8C-83A1-F6EECF244321}">
                <p14:modId xmlns:p14="http://schemas.microsoft.com/office/powerpoint/2010/main" val="3859524226"/>
              </p:ext>
            </p:extLst>
          </p:nvPr>
        </p:nvGraphicFramePr>
        <p:xfrm>
          <a:off x="5040310" y="563569"/>
          <a:ext cx="6743701" cy="628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6985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148" y="1086732"/>
            <a:ext cx="10282686" cy="1138773"/>
          </a:xfrm>
          <a:prstGeom prst="rect">
            <a:avLst/>
          </a:prstGeom>
        </p:spPr>
        <p:txBody>
          <a:bodyPr wrap="square">
            <a:spAutoFit/>
          </a:bodyPr>
          <a:lstStyle/>
          <a:p>
            <a:pPr lvl="1"/>
            <a:endParaRPr lang="en-US" sz="3600" dirty="0">
              <a:solidFill>
                <a:schemeClr val="tx2"/>
              </a:solidFill>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4" name="Rectangle 3"/>
          <p:cNvSpPr/>
          <p:nvPr/>
        </p:nvSpPr>
        <p:spPr>
          <a:xfrm>
            <a:off x="3266225" y="2571905"/>
            <a:ext cx="5544531" cy="754053"/>
          </a:xfrm>
          <a:prstGeom prst="rect">
            <a:avLst/>
          </a:prstGeom>
        </p:spPr>
        <p:txBody>
          <a:bodyPr wrap="none">
            <a:spAutoFit/>
          </a:bodyPr>
          <a:lstStyle/>
          <a:p>
            <a:pPr lvl="0" algn="ctr" defTabSz="685800">
              <a:lnSpc>
                <a:spcPct val="114000"/>
              </a:lnSpc>
            </a:pPr>
            <a:r>
              <a:rPr lang="en-US" sz="4000" b="1" i="1" dirty="0">
                <a:solidFill>
                  <a:srgbClr val="E7E6E6"/>
                </a:solidFill>
              </a:rPr>
              <a:t>¡GRACIAS </a:t>
            </a:r>
            <a:r>
              <a:rPr lang="en-US" sz="4000" b="1" i="1" dirty="0" err="1">
                <a:solidFill>
                  <a:srgbClr val="E7E6E6"/>
                </a:solidFill>
              </a:rPr>
              <a:t>por</a:t>
            </a:r>
            <a:r>
              <a:rPr lang="en-US" sz="4000" b="1" i="1" dirty="0">
                <a:solidFill>
                  <a:srgbClr val="E7E6E6"/>
                </a:solidFill>
              </a:rPr>
              <a:t> </a:t>
            </a:r>
            <a:r>
              <a:rPr lang="en-US" sz="4000" b="1" i="1" dirty="0" err="1">
                <a:solidFill>
                  <a:srgbClr val="E7E6E6"/>
                </a:solidFill>
              </a:rPr>
              <a:t>participar</a:t>
            </a:r>
            <a:r>
              <a:rPr lang="en-US" sz="4000" b="1" i="1" dirty="0">
                <a:solidFill>
                  <a:srgbClr val="E7E6E6"/>
                </a:solidFill>
              </a:rPr>
              <a:t>!</a:t>
            </a:r>
          </a:p>
        </p:txBody>
      </p:sp>
      <p:pic>
        <p:nvPicPr>
          <p:cNvPr id="5" name="Picture 4"/>
          <p:cNvPicPr>
            <a:picLocks noChangeAspect="1"/>
          </p:cNvPicPr>
          <p:nvPr/>
        </p:nvPicPr>
        <p:blipFill>
          <a:blip r:embed="rId3"/>
          <a:stretch>
            <a:fillRect/>
          </a:stretch>
        </p:blipFill>
        <p:spPr>
          <a:xfrm>
            <a:off x="8678703" y="5388732"/>
            <a:ext cx="3341298" cy="1289499"/>
          </a:xfrm>
          <a:prstGeom prst="rect">
            <a:avLst/>
          </a:prstGeom>
        </p:spPr>
      </p:pic>
      <p:sp>
        <p:nvSpPr>
          <p:cNvPr id="7" name="TextBox 6"/>
          <p:cNvSpPr txBox="1"/>
          <p:nvPr/>
        </p:nvSpPr>
        <p:spPr>
          <a:xfrm>
            <a:off x="897148" y="6326388"/>
            <a:ext cx="3530134" cy="461665"/>
          </a:xfrm>
          <a:prstGeom prst="rect">
            <a:avLst/>
          </a:prstGeom>
          <a:noFill/>
        </p:spPr>
        <p:txBody>
          <a:bodyPr wrap="none" rtlCol="0">
            <a:spAutoFit/>
          </a:bodyPr>
          <a:lstStyle/>
          <a:p>
            <a:r>
              <a:rPr lang="en-US" sz="2400">
                <a:solidFill>
                  <a:schemeClr val="tx2"/>
                </a:solidFill>
              </a:rPr>
              <a:t>LHNC@</a:t>
            </a:r>
            <a:r>
              <a:rPr lang="en-US" sz="2400" dirty="0">
                <a:solidFill>
                  <a:schemeClr val="tx2"/>
                </a:solidFill>
              </a:rPr>
              <a:t>countyofnapa.org</a:t>
            </a:r>
          </a:p>
        </p:txBody>
      </p:sp>
      <p:sp>
        <p:nvSpPr>
          <p:cNvPr id="6" name="TextBox 5"/>
          <p:cNvSpPr txBox="1"/>
          <p:nvPr/>
        </p:nvSpPr>
        <p:spPr>
          <a:xfrm>
            <a:off x="2881222" y="3417595"/>
            <a:ext cx="6629957" cy="707886"/>
          </a:xfrm>
          <a:prstGeom prst="rect">
            <a:avLst/>
          </a:prstGeom>
          <a:noFill/>
        </p:spPr>
        <p:txBody>
          <a:bodyPr wrap="none" rtlCol="0">
            <a:spAutoFit/>
          </a:bodyPr>
          <a:lstStyle/>
          <a:p>
            <a:r>
              <a:rPr lang="en-US" sz="4000" b="1" i="1" dirty="0">
                <a:solidFill>
                  <a:schemeClr val="tx2"/>
                </a:solidFill>
              </a:rPr>
              <a:t>THANK YOU for participating!</a:t>
            </a:r>
          </a:p>
        </p:txBody>
      </p:sp>
    </p:spTree>
    <p:extLst>
      <p:ext uri="{BB962C8B-B14F-4D97-AF65-F5344CB8AC3E}">
        <p14:creationId xmlns:p14="http://schemas.microsoft.com/office/powerpoint/2010/main" val="3860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7969" y="2189419"/>
            <a:ext cx="11036061" cy="4154984"/>
          </a:xfrm>
          <a:prstGeom prst="rect">
            <a:avLst/>
          </a:prstGeom>
        </p:spPr>
        <p:txBody>
          <a:bodyPr wrap="square">
            <a:spAutoFit/>
          </a:bodyPr>
          <a:lstStyle/>
          <a:p>
            <a:pPr marL="457200" lvl="0" indent="-457200">
              <a:buFont typeface="Arial" panose="020B0604020202020204" pitchFamily="34" charset="0"/>
              <a:buChar char="•"/>
            </a:pPr>
            <a:r>
              <a:rPr lang="en-US" sz="4000" dirty="0">
                <a:solidFill>
                  <a:schemeClr val="accent1"/>
                </a:solidFill>
              </a:rPr>
              <a:t>Introductions	</a:t>
            </a:r>
          </a:p>
          <a:p>
            <a:pPr marL="457200" lvl="0" indent="-457200">
              <a:buFont typeface="Arial" panose="020B0604020202020204" pitchFamily="34" charset="0"/>
              <a:buChar char="•"/>
            </a:pPr>
            <a:r>
              <a:rPr lang="en-US" sz="4000" dirty="0">
                <a:solidFill>
                  <a:schemeClr val="accent1"/>
                </a:solidFill>
              </a:rPr>
              <a:t>Project Review</a:t>
            </a:r>
          </a:p>
          <a:p>
            <a:pPr marL="457200" lvl="0" indent="-457200">
              <a:buFont typeface="Arial" panose="020B0604020202020204" pitchFamily="34" charset="0"/>
              <a:buChar char="•"/>
            </a:pPr>
            <a:r>
              <a:rPr lang="en-US" sz="4000" dirty="0">
                <a:solidFill>
                  <a:schemeClr val="accent1"/>
                </a:solidFill>
              </a:rPr>
              <a:t>Family Resource Center project</a:t>
            </a:r>
          </a:p>
          <a:p>
            <a:pPr marL="457200" lvl="0" indent="-457200">
              <a:buFont typeface="Arial" panose="020B0604020202020204" pitchFamily="34" charset="0"/>
              <a:buChar char="•"/>
            </a:pPr>
            <a:r>
              <a:rPr lang="en-US" sz="4000" dirty="0">
                <a:solidFill>
                  <a:schemeClr val="accent1"/>
                </a:solidFill>
              </a:rPr>
              <a:t>Canvassing plan</a:t>
            </a:r>
          </a:p>
          <a:p>
            <a:pPr marL="457200" lvl="0" indent="-457200">
              <a:buFont typeface="Arial" panose="020B0604020202020204" pitchFamily="34" charset="0"/>
              <a:buChar char="•"/>
            </a:pPr>
            <a:r>
              <a:rPr lang="en-US" sz="4000" dirty="0">
                <a:solidFill>
                  <a:schemeClr val="accent1"/>
                </a:solidFill>
              </a:rPr>
              <a:t>Mental Health Month Collaborations</a:t>
            </a:r>
          </a:p>
          <a:p>
            <a:pPr marL="457200" lvl="0" indent="-457200">
              <a:buFont typeface="Arial" panose="020B0604020202020204" pitchFamily="34" charset="0"/>
              <a:buChar char="•"/>
            </a:pPr>
            <a:r>
              <a:rPr lang="en-US" sz="4000" dirty="0">
                <a:solidFill>
                  <a:schemeClr val="accent1"/>
                </a:solidFill>
              </a:rPr>
              <a:t>Next Steps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0" cap="none" spc="0" normalizeH="0" baseline="0" noProof="0" dirty="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340320" y="1090938"/>
            <a:ext cx="2165979" cy="830997"/>
          </a:xfrm>
          <a:prstGeom prst="rect">
            <a:avLst/>
          </a:prstGeom>
          <a:noFill/>
        </p:spPr>
        <p:txBody>
          <a:bodyPr wrap="none" rtlCol="0">
            <a:spAutoFit/>
          </a:bodyPr>
          <a:lstStyle/>
          <a:p>
            <a:pPr algn="ctr"/>
            <a:r>
              <a:rPr lang="en-US" sz="4800" i="1" dirty="0">
                <a:solidFill>
                  <a:schemeClr val="accent1"/>
                </a:solidFill>
              </a:rPr>
              <a:t>Agenda</a:t>
            </a:r>
          </a:p>
        </p:txBody>
      </p:sp>
    </p:spTree>
    <p:extLst>
      <p:ext uri="{BB962C8B-B14F-4D97-AF65-F5344CB8AC3E}">
        <p14:creationId xmlns:p14="http://schemas.microsoft.com/office/powerpoint/2010/main" val="67079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1611155" y="5262113"/>
            <a:ext cx="1000664" cy="983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1967431"/>
            <a:ext cx="5294671" cy="4278094"/>
          </a:xfrm>
          <a:prstGeom prst="rect">
            <a:avLst/>
          </a:prstGeom>
          <a:noFill/>
        </p:spPr>
        <p:txBody>
          <a:bodyPr wrap="square" rtlCol="0">
            <a:spAutoFit/>
          </a:bodyPr>
          <a:lstStyle/>
          <a:p>
            <a:pPr lvl="1"/>
            <a:endParaRPr lang="en-US" sz="3200" dirty="0"/>
          </a:p>
          <a:p>
            <a:pPr lvl="1"/>
            <a:endParaRPr lang="en-US" sz="3200" dirty="0"/>
          </a:p>
          <a:p>
            <a:pPr marL="914400" lvl="1" indent="-457200">
              <a:buFont typeface="Arial" panose="020B0604020202020204" pitchFamily="34" charset="0"/>
              <a:buChar char="•"/>
            </a:pPr>
            <a:r>
              <a:rPr lang="en-US" sz="3200" dirty="0">
                <a:solidFill>
                  <a:schemeClr val="accent1"/>
                </a:solidFill>
              </a:rPr>
              <a:t>Name and organization</a:t>
            </a:r>
          </a:p>
          <a:p>
            <a:pPr lvl="1"/>
            <a:endParaRPr lang="en-US" sz="3200" dirty="0">
              <a:solidFill>
                <a:schemeClr val="accent1"/>
              </a:solidFill>
            </a:endParaRPr>
          </a:p>
          <a:p>
            <a:pPr marL="914400" lvl="1" indent="-457200">
              <a:buFont typeface="Arial" panose="020B0604020202020204" pitchFamily="34" charset="0"/>
              <a:buChar char="•"/>
            </a:pPr>
            <a:r>
              <a:rPr lang="en-US" sz="3200" dirty="0">
                <a:solidFill>
                  <a:schemeClr val="accent1"/>
                </a:solidFill>
              </a:rPr>
              <a:t>On a scale </a:t>
            </a:r>
            <a:r>
              <a:rPr lang="en-US" sz="3200">
                <a:solidFill>
                  <a:schemeClr val="accent1"/>
                </a:solidFill>
              </a:rPr>
              <a:t>of cat, </a:t>
            </a:r>
            <a:r>
              <a:rPr lang="en-US" sz="3200" dirty="0">
                <a:solidFill>
                  <a:schemeClr val="accent1"/>
                </a:solidFill>
              </a:rPr>
              <a:t>how are you feeling today?</a:t>
            </a:r>
          </a:p>
          <a:p>
            <a:pPr defTabSz="1219170" latinLnBrk="1"/>
            <a:endParaRPr lang="en-US" sz="4267" dirty="0">
              <a:solidFill>
                <a:prstClr val="black"/>
              </a:solidFill>
              <a:latin typeface="Corbel" panose="020B0503020204020204"/>
            </a:endParaRPr>
          </a:p>
          <a:p>
            <a:pPr defTabSz="1219170" latinLnBrk="1"/>
            <a:endParaRPr lang="en-US" sz="3733" dirty="0">
              <a:solidFill>
                <a:srgbClr val="5B9BD5"/>
              </a:solidFill>
              <a:latin typeface="Corbel" panose="020B0503020204020204"/>
            </a:endParaRPr>
          </a:p>
        </p:txBody>
      </p:sp>
      <p:sp>
        <p:nvSpPr>
          <p:cNvPr id="6" name="TextBox 5"/>
          <p:cNvSpPr txBox="1"/>
          <p:nvPr/>
        </p:nvSpPr>
        <p:spPr>
          <a:xfrm>
            <a:off x="189311" y="1169031"/>
            <a:ext cx="3018775" cy="707886"/>
          </a:xfrm>
          <a:prstGeom prst="rect">
            <a:avLst/>
          </a:prstGeom>
          <a:noFill/>
        </p:spPr>
        <p:txBody>
          <a:bodyPr wrap="none" rtlCol="0">
            <a:spAutoFit/>
          </a:bodyPr>
          <a:lstStyle/>
          <a:p>
            <a:r>
              <a:rPr lang="en-US" sz="4000" dirty="0">
                <a:solidFill>
                  <a:schemeClr val="accent1"/>
                </a:solidFill>
              </a:rPr>
              <a:t>Introductions</a:t>
            </a:r>
          </a:p>
        </p:txBody>
      </p:sp>
      <p:sp>
        <p:nvSpPr>
          <p:cNvPr id="7" name="Rectangle 6"/>
          <p:cNvSpPr/>
          <p:nvPr/>
        </p:nvSpPr>
        <p:spPr>
          <a:xfrm>
            <a:off x="-406400" y="6066971"/>
            <a:ext cx="5588000" cy="1785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7EEF889-0196-9A87-0EA5-9F98FB07D877}"/>
              </a:ext>
            </a:extLst>
          </p:cNvPr>
          <p:cNvPicPr>
            <a:picLocks noChangeAspect="1"/>
          </p:cNvPicPr>
          <p:nvPr/>
        </p:nvPicPr>
        <p:blipFill>
          <a:blip r:embed="rId3"/>
          <a:stretch>
            <a:fillRect/>
          </a:stretch>
        </p:blipFill>
        <p:spPr>
          <a:xfrm>
            <a:off x="5701071" y="566524"/>
            <a:ext cx="5750567" cy="5724952"/>
          </a:xfrm>
          <a:prstGeom prst="rect">
            <a:avLst/>
          </a:prstGeom>
        </p:spPr>
      </p:pic>
    </p:spTree>
    <p:extLst>
      <p:ext uri="{BB962C8B-B14F-4D97-AF65-F5344CB8AC3E}">
        <p14:creationId xmlns:p14="http://schemas.microsoft.com/office/powerpoint/2010/main" val="15920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21374" y="5244860"/>
            <a:ext cx="1138686" cy="117319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5831457"/>
            <a:ext cx="5555411" cy="586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400109"/>
            <a:ext cx="12197751" cy="7201972"/>
          </a:xfrm>
          <a:prstGeom prst="rect">
            <a:avLst/>
          </a:prstGeom>
        </p:spPr>
        <p:txBody>
          <a:bodyPr wrap="square">
            <a:spAutoFit/>
          </a:bodyPr>
          <a:lstStyle/>
          <a:p>
            <a:pPr marR="0" lvl="1" defTabSz="914400" eaLnBrk="1" fontAlgn="auto" latinLnBrk="0" hangingPunct="1">
              <a:lnSpc>
                <a:spcPct val="100000"/>
              </a:lnSpc>
              <a:spcBef>
                <a:spcPts val="0"/>
              </a:spcBef>
              <a:spcAft>
                <a:spcPts val="0"/>
              </a:spcAft>
              <a:buClrTx/>
              <a:buSzTx/>
              <a:tabLst/>
              <a:defRPr/>
            </a:pPr>
            <a:endParaRPr kumimoji="0" lang="en-US" sz="2400" b="0" i="0" u="none" strike="noStrike" kern="0" cap="none" spc="0" normalizeH="0" baseline="0" noProof="0" dirty="0">
              <a:ln>
                <a:noFill/>
              </a:ln>
              <a:solidFill>
                <a:schemeClr val="accent1"/>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i="0" u="none" strike="noStrike" kern="0" cap="none" spc="0" normalizeH="0" baseline="0" noProof="0" dirty="0">
                <a:ln>
                  <a:noFill/>
                </a:ln>
                <a:effectLst/>
                <a:uLnTx/>
                <a:uFillTx/>
              </a:rPr>
              <a:t>Convene Napa County Kit Makers to collect kit data, leverage knowledge, resources, distribution expertise, and build capacity.</a:t>
            </a: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2400" kern="0" dirty="0"/>
          </a:p>
          <a:p>
            <a:pPr marL="342900" lvl="0" indent="-342900">
              <a:buFont typeface="Wingdings" panose="05000000000000000000" pitchFamily="2" charset="2"/>
              <a:buChar char="§"/>
              <a:defRPr/>
            </a:pPr>
            <a:r>
              <a:rPr lang="en-US" sz="2400" kern="0" dirty="0"/>
              <a:t>Create a resource list that supports mental wellness and community resilience</a:t>
            </a:r>
          </a:p>
          <a:p>
            <a:pPr marL="800100" lvl="1" indent="-342900">
              <a:buFont typeface="Arial" panose="020B0604020202020204" pitchFamily="34" charset="0"/>
              <a:buChar char="•"/>
              <a:defRPr/>
            </a:pPr>
            <a:r>
              <a:rPr lang="en-US" sz="2400" kern="0" dirty="0"/>
              <a:t>Build off of  Mentis’ existing resource list (</a:t>
            </a:r>
            <a:r>
              <a:rPr lang="en-US" sz="2400" kern="0" dirty="0">
                <a:hlinkClick r:id="rId3"/>
              </a:rPr>
              <a:t>https://mentisnapa.org/resources/</a:t>
            </a:r>
            <a:r>
              <a:rPr lang="en-US" sz="2400" kern="0" dirty="0"/>
              <a:t>) </a:t>
            </a:r>
          </a:p>
          <a:p>
            <a:pPr marL="800100" lvl="1" indent="-342900">
              <a:buFont typeface="Arial" panose="020B0604020202020204" pitchFamily="34" charset="0"/>
              <a:buChar char="•"/>
              <a:defRPr/>
            </a:pPr>
            <a:r>
              <a:rPr lang="en-US" sz="2400" kern="0" dirty="0"/>
              <a:t>Aim for bilingual, culturally appropriate resources that address full spectrum of mental wellness</a:t>
            </a:r>
          </a:p>
          <a:p>
            <a:pPr marL="800100" lvl="1" indent="-342900">
              <a:buFont typeface="Arial" panose="020B0604020202020204" pitchFamily="34" charset="0"/>
              <a:buChar char="•"/>
              <a:defRPr/>
            </a:pPr>
            <a:r>
              <a:rPr lang="en-US" sz="2400" kern="0" dirty="0"/>
              <a:t>Include information about kits available across the county.</a:t>
            </a:r>
          </a:p>
          <a:p>
            <a:pPr marR="0" lvl="0" defTabSz="914400" eaLnBrk="1" fontAlgn="auto" latinLnBrk="0" hangingPunct="1">
              <a:lnSpc>
                <a:spcPct val="100000"/>
              </a:lnSpc>
              <a:spcBef>
                <a:spcPts val="0"/>
              </a:spcBef>
              <a:spcAft>
                <a:spcPts val="0"/>
              </a:spcAft>
              <a:buClrTx/>
              <a:buSzTx/>
              <a:tabLst/>
              <a:defRPr/>
            </a:pPr>
            <a:endParaRPr lang="en-US" sz="2600" kern="0" dirty="0"/>
          </a:p>
          <a:p>
            <a:pPr marL="342900" lvl="0" indent="-342900">
              <a:buFont typeface="Wingdings" panose="05000000000000000000" pitchFamily="2" charset="2"/>
              <a:buChar char="§"/>
              <a:defRPr/>
            </a:pPr>
            <a:r>
              <a:rPr lang="en-US" sz="2600" b="1" kern="0" dirty="0"/>
              <a:t>Amplify the re-launch of Mentis’ bilingual resource database</a:t>
            </a:r>
          </a:p>
          <a:p>
            <a:pPr marL="742950" lvl="1" indent="-285750">
              <a:buFont typeface="Arial" panose="020B0604020202020204" pitchFamily="34" charset="0"/>
              <a:buChar char="•"/>
              <a:defRPr/>
            </a:pPr>
            <a:r>
              <a:rPr lang="en-US" sz="2600" b="1" kern="0" dirty="0"/>
              <a:t>Create bilingual flyer for distribution</a:t>
            </a:r>
          </a:p>
          <a:p>
            <a:pPr marL="742950" lvl="1" indent="-285750">
              <a:buFont typeface="Arial" panose="020B0604020202020204" pitchFamily="34" charset="0"/>
              <a:buChar char="•"/>
              <a:defRPr/>
            </a:pPr>
            <a:r>
              <a:rPr lang="en-US" sz="2600" b="1" kern="0" dirty="0"/>
              <a:t>Identify organizations/individuals to educate about the database, creating more opportunities for “warm handoffs”</a:t>
            </a:r>
          </a:p>
          <a:p>
            <a:pPr marL="742950" lvl="1" indent="-285750">
              <a:buFont typeface="Arial" panose="020B0604020202020204" pitchFamily="34" charset="0"/>
              <a:buChar char="•"/>
              <a:defRPr/>
            </a:pPr>
            <a:r>
              <a:rPr lang="en-US" sz="2600" b="1" kern="0" dirty="0"/>
              <a:t>Use data from Language inclusion group to refine flyer distribution process</a:t>
            </a:r>
          </a:p>
          <a:p>
            <a:pPr marL="742950" lvl="1" indent="-285750">
              <a:buFont typeface="Arial" panose="020B0604020202020204" pitchFamily="34" charset="0"/>
              <a:buChar char="•"/>
              <a:defRPr/>
            </a:pPr>
            <a:r>
              <a:rPr lang="en-US" sz="2600" b="1" kern="0" dirty="0"/>
              <a:t>Respond to mental wellness ask from Family Resource Centers</a:t>
            </a:r>
          </a:p>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i="0" u="none" strike="noStrike" kern="0" cap="none" spc="0" normalizeH="0" baseline="0" noProof="0" dirty="0">
              <a:ln>
                <a:noFill/>
              </a:ln>
              <a:solidFill>
                <a:schemeClr val="accent1"/>
              </a:solidFill>
              <a:effectLst/>
              <a:uLnTx/>
              <a:uFillTx/>
            </a:endParaRPr>
          </a:p>
          <a:p>
            <a:pPr marL="742950" marR="0" lvl="1"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0" cap="none" spc="0" normalizeH="0" baseline="0" noProof="0" dirty="0">
              <a:ln>
                <a:noFill/>
              </a:ln>
              <a:solidFill>
                <a:prstClr val="white"/>
              </a:solidFill>
              <a:effectLst/>
              <a:uLnTx/>
              <a:uFillTx/>
            </a:endParaRPr>
          </a:p>
        </p:txBody>
      </p:sp>
      <p:sp>
        <p:nvSpPr>
          <p:cNvPr id="2" name="TextBox 1"/>
          <p:cNvSpPr txBox="1"/>
          <p:nvPr/>
        </p:nvSpPr>
        <p:spPr>
          <a:xfrm>
            <a:off x="0" y="0"/>
            <a:ext cx="9078126" cy="800219"/>
          </a:xfrm>
          <a:prstGeom prst="rect">
            <a:avLst/>
          </a:prstGeom>
          <a:noFill/>
        </p:spPr>
        <p:txBody>
          <a:bodyPr wrap="none" rtlCol="0">
            <a:spAutoFit/>
          </a:bodyPr>
          <a:lstStyle/>
          <a:p>
            <a:r>
              <a:rPr lang="en-US" sz="2800" b="1" kern="0" dirty="0">
                <a:solidFill>
                  <a:schemeClr val="accent1"/>
                </a:solidFill>
              </a:rPr>
              <a:t>LHNC Mental Wellness and Community Resiliency project</a:t>
            </a:r>
          </a:p>
          <a:p>
            <a:endParaRPr lang="en-US" dirty="0"/>
          </a:p>
        </p:txBody>
      </p:sp>
    </p:spTree>
    <p:extLst>
      <p:ext uri="{BB962C8B-B14F-4D97-AF65-F5344CB8AC3E}">
        <p14:creationId xmlns:p14="http://schemas.microsoft.com/office/powerpoint/2010/main" val="368729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6109" y="2902702"/>
            <a:ext cx="7762766" cy="830997"/>
          </a:xfrm>
          <a:prstGeom prst="rect">
            <a:avLst/>
          </a:prstGeom>
          <a:noFill/>
        </p:spPr>
        <p:txBody>
          <a:bodyPr wrap="none" rtlCol="0">
            <a:spAutoFit/>
          </a:bodyPr>
          <a:lstStyle/>
          <a:p>
            <a:pPr algn="ctr"/>
            <a:r>
              <a:rPr lang="en-US" sz="4800" i="1" dirty="0">
                <a:solidFill>
                  <a:schemeClr val="accent1"/>
                </a:solidFill>
              </a:rPr>
              <a:t>Family Resource Center Project</a:t>
            </a:r>
          </a:p>
        </p:txBody>
      </p:sp>
    </p:spTree>
    <p:extLst>
      <p:ext uri="{BB962C8B-B14F-4D97-AF65-F5344CB8AC3E}">
        <p14:creationId xmlns:p14="http://schemas.microsoft.com/office/powerpoint/2010/main" val="309713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428015-6AFA-39D5-19E0-050C038A837F}"/>
              </a:ext>
            </a:extLst>
          </p:cNvPr>
          <p:cNvSpPr txBox="1"/>
          <p:nvPr/>
        </p:nvSpPr>
        <p:spPr>
          <a:xfrm>
            <a:off x="918651" y="928784"/>
            <a:ext cx="10896651" cy="5632311"/>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chemeClr val="bg2">
                    <a:lumMod val="50000"/>
                  </a:schemeClr>
                </a:solidFill>
              </a:rPr>
              <a:t>Parents would love more Mental Wellness information. They are interested in learning about ways to support their own mental health, as well as their children’s mental health. One mom described a sense of overwhelm-feeling like she is just so busy and carries the biggest load in her house. They also expressed that mental wellness is not often discussed in their culture. We discussed developing a menu of options to bring back to FRCs for review.</a:t>
            </a:r>
          </a:p>
          <a:p>
            <a:pPr marL="457200" indent="-457200">
              <a:buFont typeface="Arial" panose="020B0604020202020204" pitchFamily="34" charset="0"/>
              <a:buChar char="•"/>
            </a:pPr>
            <a:endParaRPr lang="en-US" sz="2400" dirty="0">
              <a:solidFill>
                <a:schemeClr val="bg2">
                  <a:lumMod val="50000"/>
                </a:schemeClr>
              </a:solidFill>
            </a:endParaRPr>
          </a:p>
          <a:p>
            <a:pPr marL="457200" indent="-457200">
              <a:buFont typeface="Arial" panose="020B0604020202020204" pitchFamily="34" charset="0"/>
              <a:buChar char="•"/>
            </a:pPr>
            <a:r>
              <a:rPr lang="en-US" sz="2400" dirty="0">
                <a:solidFill>
                  <a:schemeClr val="bg2">
                    <a:lumMod val="50000"/>
                  </a:schemeClr>
                </a:solidFill>
              </a:rPr>
              <a:t>We thought about offering Mental Wellness Kits, focused specifically on Spanish-speaking moms. We could work to have them ready in time for May (Mental Health Month &amp; Mother’s Day)</a:t>
            </a:r>
          </a:p>
          <a:p>
            <a:pPr marL="457200" indent="-457200">
              <a:buFont typeface="Arial" panose="020B0604020202020204" pitchFamily="34" charset="0"/>
              <a:buChar char="•"/>
            </a:pPr>
            <a:endParaRPr lang="en-US" sz="2400" dirty="0">
              <a:solidFill>
                <a:schemeClr val="bg2">
                  <a:lumMod val="50000"/>
                </a:schemeClr>
              </a:solidFill>
            </a:endParaRPr>
          </a:p>
          <a:p>
            <a:pPr marL="457200" indent="-457200">
              <a:buFont typeface="Arial" panose="020B0604020202020204" pitchFamily="34" charset="0"/>
              <a:buChar char="•"/>
            </a:pPr>
            <a:r>
              <a:rPr lang="en-US" sz="2400" dirty="0">
                <a:solidFill>
                  <a:schemeClr val="bg2">
                    <a:lumMod val="50000"/>
                  </a:schemeClr>
                </a:solidFill>
              </a:rPr>
              <a:t>We want to make sure we are enhancing the great work being done by Mentis and Aldea, and other kit makers.</a:t>
            </a:r>
          </a:p>
          <a:p>
            <a:endParaRPr lang="en-US" sz="2400" dirty="0">
              <a:solidFill>
                <a:schemeClr val="bg2">
                  <a:lumMod val="50000"/>
                </a:schemeClr>
              </a:solidFill>
            </a:endParaRPr>
          </a:p>
          <a:p>
            <a:endParaRPr lang="en-US" sz="2400" dirty="0">
              <a:solidFill>
                <a:schemeClr val="bg2">
                  <a:lumMod val="50000"/>
                </a:schemeClr>
              </a:solidFill>
            </a:endParaRPr>
          </a:p>
        </p:txBody>
      </p:sp>
    </p:spTree>
    <p:extLst>
      <p:ext uri="{BB962C8B-B14F-4D97-AF65-F5344CB8AC3E}">
        <p14:creationId xmlns:p14="http://schemas.microsoft.com/office/powerpoint/2010/main" val="3868193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362B8E0-5F46-4B39-0D42-8B11BE87F070}"/>
              </a:ext>
            </a:extLst>
          </p:cNvPr>
          <p:cNvSpPr>
            <a:spLocks noGrp="1"/>
          </p:cNvSpPr>
          <p:nvPr>
            <p:ph type="subTitle" idx="1"/>
          </p:nvPr>
        </p:nvSpPr>
        <p:spPr>
          <a:xfrm>
            <a:off x="1133158" y="1607575"/>
            <a:ext cx="10208352" cy="4400732"/>
          </a:xfrm>
        </p:spPr>
        <p:txBody>
          <a:bodyPr>
            <a:norm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rPr>
              <a:t>Aldea has works with FRCs but has not provided mental wellness info directly to parents is this capacity. They are excited to learn about where we go with the project and are looking for any previous feedback about needs they’ve received from the FRCs. Mentis has been bringing mental wellness programming to Parent University for two years. This project won’t overlap with their work, and they may have materials we can use.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rPr>
              <a:t>Kit makers were contacted </a:t>
            </a:r>
            <a:r>
              <a:rPr lang="en-US" sz="2400" i="0" dirty="0">
                <a:solidFill>
                  <a:srgbClr val="44546A">
                    <a:lumMod val="50000"/>
                  </a:srgbClr>
                </a:solidFill>
                <a:latin typeface="Corbel" panose="020B0503020204020204"/>
              </a:rPr>
              <a:t>to see if any of them had materials or guidance. Mentis/First 5 had a “Mindful Me” story time and made kits with some materials </a:t>
            </a:r>
            <a:r>
              <a:rPr lang="en-US" sz="2400" i="0" dirty="0" err="1">
                <a:solidFill>
                  <a:srgbClr val="44546A">
                    <a:lumMod val="50000"/>
                  </a:srgbClr>
                </a:solidFill>
                <a:latin typeface="Corbel" panose="020B0503020204020204"/>
              </a:rPr>
              <a:t>th</a:t>
            </a:r>
            <a:r>
              <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rPr>
              <a:t>at we may be able to include. NCOE shared a great link to a UC Davis report about mental wellness and the Latinx community: </a:t>
            </a:r>
            <a:r>
              <a:rPr kumimoji="0" lang="en-US" sz="1800" b="0" i="0" u="sng" strike="noStrike" kern="1200" cap="none" spc="0" normalizeH="0" baseline="0" noProof="0" dirty="0">
                <a:ln>
                  <a:noFill/>
                </a:ln>
                <a:solidFill>
                  <a:srgbClr val="000000"/>
                </a:solidFill>
                <a:effectLst/>
                <a:uLnTx/>
                <a:uFillTx/>
                <a:latin typeface="Century Gothic" panose="020B0502020202020204" pitchFamily="34" charset="0"/>
                <a:ea typeface="Times New Roman" panose="02020603050405020304" pitchFamily="18" charset="0"/>
                <a:cs typeface="Calibri" panose="020F0502020204030204" pitchFamily="34" charset="0"/>
                <a:hlinkClick r:id="rId2"/>
              </a:rPr>
              <a:t>https://health.ucdavis.edu/newsroom/pdf/latino_disparities.pdf</a:t>
            </a:r>
            <a:endPar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endParaRPr>
          </a:p>
          <a:p>
            <a:endParaRPr lang="en-US" dirty="0"/>
          </a:p>
        </p:txBody>
      </p:sp>
    </p:spTree>
    <p:extLst>
      <p:ext uri="{BB962C8B-B14F-4D97-AF65-F5344CB8AC3E}">
        <p14:creationId xmlns:p14="http://schemas.microsoft.com/office/powerpoint/2010/main" val="147831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428015-6AFA-39D5-19E0-050C038A837F}"/>
              </a:ext>
            </a:extLst>
          </p:cNvPr>
          <p:cNvSpPr txBox="1"/>
          <p:nvPr/>
        </p:nvSpPr>
        <p:spPr>
          <a:xfrm>
            <a:off x="1226622" y="2694288"/>
            <a:ext cx="10468849" cy="384720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44546A">
                    <a:lumMod val="50000"/>
                  </a:srgbClr>
                </a:solidFill>
                <a:latin typeface="Corbel" panose="020B0503020204020204"/>
              </a:rPr>
              <a:t>Specific tools to manage daily mental wellness for Moms/Parents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rPr>
              <a:t>Specific tools to manage daily mental wellness for children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rPr>
              <a:t>Guidance on how to talk to children/family about mental wellness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44546A">
                    <a:lumMod val="50000"/>
                  </a:srgbClr>
                </a:solidFill>
                <a:latin typeface="Corbel" panose="020B0503020204020204"/>
              </a:rPr>
              <a:t>Mindfulness or Meditation information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rPr>
              <a:t>Local </a:t>
            </a:r>
            <a:r>
              <a:rPr lang="en-US" sz="2800" dirty="0">
                <a:solidFill>
                  <a:srgbClr val="44546A">
                    <a:lumMod val="50000"/>
                  </a:srgbClr>
                </a:solidFill>
                <a:latin typeface="Corbel" panose="020B0503020204020204"/>
              </a:rPr>
              <a:t>Mental Wellness resource information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44546A">
                    <a:lumMod val="50000"/>
                  </a:srgbClr>
                </a:solidFill>
                <a:latin typeface="Corbel" panose="020B0503020204020204"/>
              </a:rPr>
              <a:t>Self care items (cozy socks, squeeze ball, candle, lavender sleep mask, plant, candy?)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44546A">
                  <a:lumMod val="50000"/>
                </a:srgbClr>
              </a:solidFill>
              <a:effectLst/>
              <a:uLnTx/>
              <a:uFillTx/>
              <a:latin typeface="Corbel" panose="020B0503020204020204"/>
              <a:ea typeface="+mn-ea"/>
              <a:cs typeface="+mn-cs"/>
            </a:endParaRPr>
          </a:p>
        </p:txBody>
      </p:sp>
      <p:sp>
        <p:nvSpPr>
          <p:cNvPr id="2" name="TextBox 1">
            <a:extLst>
              <a:ext uri="{FF2B5EF4-FFF2-40B4-BE49-F238E27FC236}">
                <a16:creationId xmlns:a16="http://schemas.microsoft.com/office/drawing/2014/main" id="{732D4FEA-013A-8C08-9036-0C7EFE2B48DE}"/>
              </a:ext>
            </a:extLst>
          </p:cNvPr>
          <p:cNvSpPr txBox="1"/>
          <p:nvPr/>
        </p:nvSpPr>
        <p:spPr>
          <a:xfrm>
            <a:off x="1226622" y="1711307"/>
            <a:ext cx="7179979" cy="584775"/>
          </a:xfrm>
          <a:prstGeom prst="rect">
            <a:avLst/>
          </a:prstGeom>
          <a:noFill/>
        </p:spPr>
        <p:txBody>
          <a:bodyPr wrap="none" rtlCol="0">
            <a:spAutoFit/>
          </a:bodyPr>
          <a:lstStyle/>
          <a:p>
            <a:r>
              <a:rPr lang="en-US" sz="3200" dirty="0">
                <a:solidFill>
                  <a:schemeClr val="bg1">
                    <a:lumMod val="85000"/>
                    <a:lumOff val="15000"/>
                  </a:schemeClr>
                </a:solidFill>
              </a:rPr>
              <a:t>Ideas for Mental Wellness offerings (kits?)</a:t>
            </a:r>
          </a:p>
        </p:txBody>
      </p:sp>
    </p:spTree>
    <p:extLst>
      <p:ext uri="{BB962C8B-B14F-4D97-AF65-F5344CB8AC3E}">
        <p14:creationId xmlns:p14="http://schemas.microsoft.com/office/powerpoint/2010/main" val="25480422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4AC0A9F-00F8-9D3D-B50A-F86F1E861055}"/>
              </a:ext>
            </a:extLst>
          </p:cNvPr>
          <p:cNvSpPr/>
          <p:nvPr/>
        </p:nvSpPr>
        <p:spPr>
          <a:xfrm>
            <a:off x="11611155" y="5262113"/>
            <a:ext cx="1000664" cy="983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6" name="Rectangle 5">
            <a:extLst>
              <a:ext uri="{FF2B5EF4-FFF2-40B4-BE49-F238E27FC236}">
                <a16:creationId xmlns:a16="http://schemas.microsoft.com/office/drawing/2014/main" id="{A8FB4AB7-688F-B556-FE7B-27D2A7804FC1}"/>
              </a:ext>
            </a:extLst>
          </p:cNvPr>
          <p:cNvSpPr/>
          <p:nvPr/>
        </p:nvSpPr>
        <p:spPr>
          <a:xfrm>
            <a:off x="-406400" y="6066971"/>
            <a:ext cx="5588000" cy="1785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7A8DF6D7-9E5F-1E21-22B4-7AAC66B3415C}"/>
              </a:ext>
            </a:extLst>
          </p:cNvPr>
          <p:cNvSpPr>
            <a:spLocks noGrp="1"/>
          </p:cNvSpPr>
          <p:nvPr>
            <p:ph type="title"/>
          </p:nvPr>
        </p:nvSpPr>
        <p:spPr>
          <a:xfrm>
            <a:off x="374831" y="1212382"/>
            <a:ext cx="4463103" cy="460906"/>
          </a:xfrm>
        </p:spPr>
        <p:txBody>
          <a:bodyPr>
            <a:normAutofit/>
          </a:bodyPr>
          <a:lstStyle/>
          <a:p>
            <a:pPr algn="l"/>
            <a:r>
              <a:rPr lang="en-US" sz="2400" dirty="0">
                <a:solidFill>
                  <a:schemeClr val="accent1"/>
                </a:solidFill>
                <a:latin typeface="+mn-lt"/>
              </a:rPr>
              <a:t>Where do you get information?</a:t>
            </a:r>
          </a:p>
        </p:txBody>
      </p:sp>
      <p:sp>
        <p:nvSpPr>
          <p:cNvPr id="3" name="Content Placeholder 2">
            <a:extLst>
              <a:ext uri="{FF2B5EF4-FFF2-40B4-BE49-F238E27FC236}">
                <a16:creationId xmlns:a16="http://schemas.microsoft.com/office/drawing/2014/main" id="{EA0F061E-AF3B-6AEC-BE6E-A690C69E1020}"/>
              </a:ext>
            </a:extLst>
          </p:cNvPr>
          <p:cNvSpPr>
            <a:spLocks noGrp="1"/>
          </p:cNvSpPr>
          <p:nvPr>
            <p:ph idx="1"/>
          </p:nvPr>
        </p:nvSpPr>
        <p:spPr>
          <a:xfrm>
            <a:off x="679631" y="1987414"/>
            <a:ext cx="11512369" cy="2242895"/>
          </a:xfrm>
        </p:spPr>
        <p:txBody>
          <a:bodyPr>
            <a:normAutofit/>
          </a:bodyPr>
          <a:lstStyle/>
          <a:p>
            <a:r>
              <a:rPr lang="en-US" dirty="0"/>
              <a:t>Online: Social Media (Facebook, YouTube, WhatsApp), Internet</a:t>
            </a:r>
          </a:p>
          <a:p>
            <a:r>
              <a:rPr lang="en-US" dirty="0"/>
              <a:t>Organizations: Parent University, </a:t>
            </a:r>
            <a:r>
              <a:rPr lang="es-419" dirty="0"/>
              <a:t>NVUSD (Social </a:t>
            </a:r>
            <a:r>
              <a:rPr lang="en-US" dirty="0"/>
              <a:t>Workers</a:t>
            </a:r>
            <a:r>
              <a:rPr lang="es-419" dirty="0"/>
              <a:t>)</a:t>
            </a:r>
            <a:r>
              <a:rPr lang="en-US" dirty="0"/>
              <a:t>, </a:t>
            </a:r>
            <a:r>
              <a:rPr lang="es-419" dirty="0"/>
              <a:t>Puertas</a:t>
            </a:r>
            <a:r>
              <a:rPr lang="en-US" dirty="0"/>
              <a:t> </a:t>
            </a:r>
            <a:r>
              <a:rPr lang="es-419" dirty="0"/>
              <a:t>Abiertas</a:t>
            </a:r>
            <a:r>
              <a:rPr lang="en-US" dirty="0"/>
              <a:t>, CRC, </a:t>
            </a:r>
            <a:r>
              <a:rPr lang="es-419" dirty="0"/>
              <a:t>Clínica</a:t>
            </a:r>
            <a:r>
              <a:rPr lang="en-US" dirty="0"/>
              <a:t> Ole (Ole Health)</a:t>
            </a:r>
          </a:p>
          <a:p>
            <a:r>
              <a:rPr lang="es-419" dirty="0"/>
              <a:t>Places</a:t>
            </a:r>
            <a:r>
              <a:rPr lang="en-US" dirty="0"/>
              <a:t>: Mercado, laundromat, apartments, Medi-Cal office (HHSA), Salvation Army</a:t>
            </a:r>
          </a:p>
          <a:p>
            <a:endParaRPr lang="es-419" sz="1800" i="1" dirty="0">
              <a:latin typeface="Calibri" panose="020F0502020204030204" pitchFamily="34" charset="0"/>
              <a:ea typeface="Yu Mincho" panose="02020400000000000000" pitchFamily="18" charset="-128"/>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sp>
        <p:nvSpPr>
          <p:cNvPr id="8" name="TextBox 7">
            <a:extLst>
              <a:ext uri="{FF2B5EF4-FFF2-40B4-BE49-F238E27FC236}">
                <a16:creationId xmlns:a16="http://schemas.microsoft.com/office/drawing/2014/main" id="{11504E31-7875-58F5-D03C-5747E12D0DF6}"/>
              </a:ext>
            </a:extLst>
          </p:cNvPr>
          <p:cNvSpPr txBox="1"/>
          <p:nvPr/>
        </p:nvSpPr>
        <p:spPr>
          <a:xfrm>
            <a:off x="298289" y="296721"/>
            <a:ext cx="321908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5B9BD5"/>
                </a:solidFill>
                <a:effectLst/>
                <a:uLnTx/>
                <a:uFillTx/>
                <a:latin typeface="Corbel" panose="020B0503020204020204"/>
                <a:ea typeface="+mn-ea"/>
                <a:cs typeface="+mn-cs"/>
              </a:rPr>
              <a:t>CANVASSING PLAN</a:t>
            </a:r>
          </a:p>
        </p:txBody>
      </p:sp>
      <p:sp>
        <p:nvSpPr>
          <p:cNvPr id="10" name="Speech Bubble: Rectangle with Corners Rounded 9">
            <a:extLst>
              <a:ext uri="{FF2B5EF4-FFF2-40B4-BE49-F238E27FC236}">
                <a16:creationId xmlns:a16="http://schemas.microsoft.com/office/drawing/2014/main" id="{E2DEDCD0-B091-4178-A342-8451EDBA5727}"/>
              </a:ext>
            </a:extLst>
          </p:cNvPr>
          <p:cNvSpPr/>
          <p:nvPr/>
        </p:nvSpPr>
        <p:spPr>
          <a:xfrm>
            <a:off x="8429686" y="266192"/>
            <a:ext cx="2899955" cy="1476296"/>
          </a:xfrm>
          <a:prstGeom prst="wedgeRoundRectCallout">
            <a:avLst>
              <a:gd name="adj1" fmla="val -70997"/>
              <a:gd name="adj2" fmla="val 45645"/>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1500" b="0" i="1" u="none" strike="noStrike" kern="1200" cap="none" spc="0" normalizeH="0" baseline="0" noProof="0" dirty="0">
                <a:ln>
                  <a:noFill/>
                </a:ln>
                <a:solidFill>
                  <a:prstClr val="black"/>
                </a:solidFill>
                <a:effectLst/>
                <a:uLnTx/>
                <a:uFillTx/>
                <a:latin typeface="Calibri" panose="020F0502020204030204" pitchFamily="34" charset="0"/>
                <a:ea typeface="Yu Mincho" panose="02020400000000000000" pitchFamily="18" charset="-128"/>
                <a:cs typeface="Times New Roman" panose="02020603050405020304" pitchFamily="18" charset="0"/>
              </a:rPr>
              <a:t>Many times the information I receive here in the apartments [Napa Park Homes] I give to people I know or family members outside the apartments.</a:t>
            </a:r>
          </a:p>
        </p:txBody>
      </p:sp>
      <p:sp>
        <p:nvSpPr>
          <p:cNvPr id="14" name="TextBox 13">
            <a:extLst>
              <a:ext uri="{FF2B5EF4-FFF2-40B4-BE49-F238E27FC236}">
                <a16:creationId xmlns:a16="http://schemas.microsoft.com/office/drawing/2014/main" id="{C2CDECCB-EA98-16D6-9425-61700E2B682E}"/>
              </a:ext>
            </a:extLst>
          </p:cNvPr>
          <p:cNvSpPr txBox="1"/>
          <p:nvPr/>
        </p:nvSpPr>
        <p:spPr>
          <a:xfrm>
            <a:off x="2654710" y="3753271"/>
            <a:ext cx="9537290" cy="4001095"/>
          </a:xfrm>
          <a:prstGeom prst="rect">
            <a:avLst/>
          </a:prstGeom>
          <a:noFill/>
        </p:spPr>
        <p:txBody>
          <a:bodyPr wrap="square" rtlCol="0">
            <a:spAutoFit/>
          </a:bodyPr>
          <a:lstStyle/>
          <a:p>
            <a:pPr marL="342900" marR="0" lvl="0" indent="-342900" algn="l" defTabSz="3429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orbel" panose="020B0503020204020204"/>
                <a:ea typeface="Calibri" panose="020F0502020204030204" pitchFamily="34" charset="0"/>
                <a:cs typeface="Times New Roman" panose="02020603050405020304" pitchFamily="18" charset="0"/>
              </a:rPr>
              <a:t>We have a  list of locations based on the Language Inclusion team’s feedback and will begin canvassing in April, so flyers are up all around for May. We will collaborate with the Public Health education specialist team and Napa Suicide Prevention Council, as they are also canvassing. </a:t>
            </a:r>
          </a:p>
          <a:p>
            <a:pPr marL="342900" marR="0" lvl="0" indent="-342900" algn="l" defTabSz="3429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orbel" panose="020B0503020204020204"/>
                <a:ea typeface="Calibri" panose="020F0502020204030204" pitchFamily="34" charset="0"/>
                <a:cs typeface="Times New Roman" panose="02020603050405020304" pitchFamily="18" charset="0"/>
                <a:hlinkClick r:id="rId2"/>
              </a:rPr>
              <a:t>https://drive.google.com/drive/folders/1Iv-wSzcD35gtud6W2yi2D_-Y8AK7MSI2?usp=sharing</a:t>
            </a:r>
            <a:r>
              <a:rPr lang="en-US" sz="2000" dirty="0">
                <a:solidFill>
                  <a:prstClr val="black"/>
                </a:solidFill>
                <a:latin typeface="Corbel" panose="020B0503020204020204"/>
                <a:ea typeface="Calibri" panose="020F0502020204030204" pitchFamily="34" charset="0"/>
                <a:cs typeface="Times New Roman" panose="02020603050405020304" pitchFamily="18" charset="0"/>
              </a:rPr>
              <a:t> </a:t>
            </a:r>
            <a:endParaRPr kumimoji="0" lang="en-US" sz="2000" b="0" i="0" u="none" strike="noStrike" kern="1200" cap="none" spc="0" normalizeH="0" baseline="0" noProof="0" dirty="0">
              <a:ln>
                <a:noFill/>
              </a:ln>
              <a:solidFill>
                <a:prstClr val="black"/>
              </a:solidFill>
              <a:effectLst/>
              <a:uLnTx/>
              <a:uFillTx/>
              <a:latin typeface="Corbel" panose="020B0503020204020204"/>
              <a:ea typeface="Calibri" panose="020F0502020204030204" pitchFamily="34" charset="0"/>
              <a:cs typeface="Times New Roman" panose="02020603050405020304" pitchFamily="18" charset="0"/>
            </a:endParaRPr>
          </a:p>
          <a:p>
            <a:pPr marL="257175" marR="0" lvl="0" indent="-257175"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2000" b="0" i="0" u="none" strike="noStrike" kern="1200" cap="none" spc="0" normalizeH="0" baseline="0" noProof="0" dirty="0">
              <a:ln>
                <a:noFill/>
              </a:ln>
              <a:solidFill>
                <a:prstClr val="black"/>
              </a:solidFill>
              <a:effectLst/>
              <a:uLnTx/>
              <a:uFillTx/>
              <a:latin typeface="Calibri" panose="020F0502020204030204" pitchFamily="34" charset="0"/>
              <a:ea typeface="Yu Mincho" panose="02020400000000000000" pitchFamily="18" charset="-128"/>
              <a:cs typeface="Times New Roman" panose="02020603050405020304" pitchFamily="18" charset="0"/>
            </a:endParaRPr>
          </a:p>
          <a:p>
            <a:pPr marL="257175" marR="0" lvl="0" indent="-257175"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Yu Mincho" panose="02020400000000000000" pitchFamily="18" charset="-128"/>
              <a:cs typeface="Times New Roman" panose="02020603050405020304" pitchFamily="18" charset="0"/>
            </a:endParaRPr>
          </a:p>
          <a:p>
            <a:pPr marL="257175" marR="0" lvl="0" indent="-257175"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Yu Mincho" panose="02020400000000000000" pitchFamily="18" charset="-128"/>
              <a:cs typeface="Times New Roman" panose="02020603050405020304" pitchFamily="18" charset="0"/>
            </a:endParaRPr>
          </a:p>
          <a:p>
            <a:pPr marL="257175" marR="0" lvl="0" indent="-257175"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Speech Bubble: Rectangle with Corners Rounded 14">
            <a:extLst>
              <a:ext uri="{FF2B5EF4-FFF2-40B4-BE49-F238E27FC236}">
                <a16:creationId xmlns:a16="http://schemas.microsoft.com/office/drawing/2014/main" id="{73952D61-68FB-40DE-6597-512659F8C052}"/>
              </a:ext>
            </a:extLst>
          </p:cNvPr>
          <p:cNvSpPr/>
          <p:nvPr/>
        </p:nvSpPr>
        <p:spPr>
          <a:xfrm>
            <a:off x="233022" y="3854660"/>
            <a:ext cx="2154578" cy="1293980"/>
          </a:xfrm>
          <a:prstGeom prst="wedgeRoundRectCallout">
            <a:avLst>
              <a:gd name="adj1" fmla="val 37034"/>
              <a:gd name="adj2" fmla="val -8486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Calibri" panose="020F0502020204030204" pitchFamily="34" charset="0"/>
                <a:ea typeface="Yu Mincho" panose="02020400000000000000" pitchFamily="18" charset="-128"/>
                <a:cs typeface="Times New Roman" panose="02020603050405020304" pitchFamily="18" charset="0"/>
              </a:rPr>
              <a:t>Use Spanish in a way that I can read and understand.</a:t>
            </a:r>
          </a:p>
        </p:txBody>
      </p:sp>
    </p:spTree>
    <p:extLst>
      <p:ext uri="{BB962C8B-B14F-4D97-AF65-F5344CB8AC3E}">
        <p14:creationId xmlns:p14="http://schemas.microsoft.com/office/powerpoint/2010/main" val="554422764"/>
      </p:ext>
    </p:extLst>
  </p:cSld>
  <p:clrMapOvr>
    <a:masterClrMapping/>
  </p:clrMapOvr>
</p:sld>
</file>

<file path=ppt/theme/theme1.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1062</Words>
  <Application>Microsoft Office PowerPoint</Application>
  <PresentationFormat>Widescreen</PresentationFormat>
  <Paragraphs>101</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Century Schoolbook</vt:lpstr>
      <vt:lpstr>Corbel</vt:lpstr>
      <vt:lpstr>Palatino Linotype</vt:lpstr>
      <vt:lpstr>Wingdings</vt:lpstr>
      <vt:lpstr>Headlines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do you get information?</vt:lpstr>
      <vt:lpstr>PowerPoint Presentation</vt:lpstr>
      <vt:lpstr>PowerPoint Presentation</vt:lpstr>
      <vt:lpstr>PowerPoint Presentation</vt:lpstr>
    </vt:vector>
  </TitlesOfParts>
  <Company>County of Napa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Nieuwenhuijs, Erin</dc:creator>
  <cp:lastModifiedBy>Nieuwenhuijs, Erin</cp:lastModifiedBy>
  <cp:revision>62</cp:revision>
  <dcterms:created xsi:type="dcterms:W3CDTF">2022-02-07T17:16:37Z</dcterms:created>
  <dcterms:modified xsi:type="dcterms:W3CDTF">2023-04-18T16:58:29Z</dcterms:modified>
</cp:coreProperties>
</file>