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8" r:id="rId2"/>
    <p:sldId id="270" r:id="rId3"/>
    <p:sldId id="265" r:id="rId4"/>
    <p:sldId id="630" r:id="rId5"/>
    <p:sldId id="266" r:id="rId6"/>
    <p:sldId id="631" r:id="rId7"/>
    <p:sldId id="632"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0" autoAdjust="0"/>
    <p:restoredTop sz="94660"/>
  </p:normalViewPr>
  <p:slideViewPr>
    <p:cSldViewPr snapToGrid="0">
      <p:cViewPr varScale="1">
        <p:scale>
          <a:sx n="65" d="100"/>
          <a:sy n="65" d="100"/>
        </p:scale>
        <p:origin x="34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A7C2A1-4329-460C-B332-2E7E500E69FE}" type="datetimeFigureOut">
              <a:rPr lang="en-US" smtClean="0"/>
              <a:t>6/27/2023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D52C21-DD57-4E9A-A5ED-4C1C324295F1}" type="slidenum">
              <a:rPr lang="en-US" smtClean="0"/>
              <a:t>‹#›</a:t>
            </a:fld>
            <a:endParaRPr lang="en-US"/>
          </a:p>
        </p:txBody>
      </p:sp>
    </p:spTree>
    <p:extLst>
      <p:ext uri="{BB962C8B-B14F-4D97-AF65-F5344CB8AC3E}">
        <p14:creationId xmlns:p14="http://schemas.microsoft.com/office/powerpoint/2010/main" val="3681530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37405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65304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9232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36817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64168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47843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a:t>
            </a:r>
            <a:r>
              <a:rPr lang="en-US" baseline="0" dirty="0"/>
              <a:t>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11307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5"/>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4"/>
            <a:ext cx="7034363"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3" y="5537925"/>
            <a:ext cx="7034363" cy="706355"/>
          </a:xfrm>
        </p:spPr>
        <p:txBody>
          <a:bodyPr>
            <a:normAutofit/>
          </a:bodyPr>
          <a:lstStyle>
            <a:lvl1pPr marL="0" indent="0" algn="l">
              <a:lnSpc>
                <a:spcPct val="114000"/>
              </a:lnSpc>
              <a:spcBef>
                <a:spcPts val="0"/>
              </a:spcBef>
              <a:buNone/>
              <a:defRPr sz="2000" b="0" i="1" baseline="0">
                <a:solidFill>
                  <a:schemeClr val="tx2"/>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4" y="6314440"/>
            <a:ext cx="1596623" cy="365125"/>
          </a:xfrm>
        </p:spPr>
        <p:txBody>
          <a:bodyPr/>
          <a:lstStyle>
            <a:lvl1pPr algn="l">
              <a:defRPr sz="1200">
                <a:solidFill>
                  <a:schemeClr val="tx2"/>
                </a:solidFill>
              </a:defRPr>
            </a:lvl1pPr>
          </a:lstStyle>
          <a:p>
            <a:fld id="{1D8BD707-D9CF-40AE-B4C6-C98DA3205C09}" type="datetimeFigureOut">
              <a:rPr lang="en-US" smtClean="0"/>
              <a:t>6/27/2023</a:t>
            </a:fld>
            <a:endParaRPr lang="en-US"/>
          </a:p>
        </p:txBody>
      </p:sp>
      <p:sp>
        <p:nvSpPr>
          <p:cNvPr id="5" name="Footer Placeholder 4"/>
          <p:cNvSpPr>
            <a:spLocks noGrp="1"/>
          </p:cNvSpPr>
          <p:nvPr>
            <p:ph type="ftr" sz="quarter" idx="11"/>
          </p:nvPr>
        </p:nvSpPr>
        <p:spPr>
          <a:xfrm>
            <a:off x="3000592" y="6314440"/>
            <a:ext cx="5122683" cy="365125"/>
          </a:xfrm>
        </p:spPr>
        <p:txBody>
          <a:bodyPr/>
          <a:lstStyle>
            <a:lvl1pPr algn="l">
              <a:defRPr b="0">
                <a:solidFill>
                  <a:schemeClr val="tx2"/>
                </a:solidFill>
              </a:defRPr>
            </a:lvl1pPr>
          </a:lstStyle>
          <a:p>
            <a:endParaRPr lang="en-US"/>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accent1"/>
                </a:solidFill>
              </a:defRPr>
            </a:lvl1pPr>
          </a:lstStyle>
          <a:p>
            <a:fld id="{B6F15528-21DE-4FAA-801E-634DDDAF4B2B}" type="slidenum">
              <a:rPr lang="en-US" smtClean="0"/>
              <a:t>‹#›</a:t>
            </a:fld>
            <a:endParaRPr lang="en-US"/>
          </a:p>
        </p:txBody>
      </p:sp>
      <p:cxnSp>
        <p:nvCxnSpPr>
          <p:cNvPr id="9" name="Straight Connector 8" title="Verticle Rule Line"/>
          <p:cNvCxnSpPr/>
          <p:nvPr/>
        </p:nvCxnSpPr>
        <p:spPr>
          <a:xfrm>
            <a:off x="773855" y="1257301"/>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918211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1" y="640080"/>
            <a:ext cx="6248399" cy="55841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548819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1"/>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Vertical Title 1"/>
          <p:cNvSpPr>
            <a:spLocks noGrp="1"/>
          </p:cNvSpPr>
          <p:nvPr>
            <p:ph type="title" orient="vert"/>
          </p:nvPr>
        </p:nvSpPr>
        <p:spPr>
          <a:xfrm>
            <a:off x="7990766" y="642931"/>
            <a:ext cx="2446671" cy="4678107"/>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1" y="642933"/>
            <a:ext cx="7070679" cy="46781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2"/>
            <a:ext cx="3814856" cy="365125"/>
          </a:xfrm>
        </p:spPr>
        <p:txBody>
          <a:bodyPr/>
          <a:lstStyle/>
          <a:p>
            <a:fld id="{1D8BD707-D9CF-40AE-B4C6-C98DA3205C09}" type="datetimeFigureOut">
              <a:rPr lang="en-US" smtClean="0"/>
              <a:t>6/27/2023</a:t>
            </a:fld>
            <a:endParaRPr lang="en-US"/>
          </a:p>
        </p:txBody>
      </p:sp>
      <p:sp>
        <p:nvSpPr>
          <p:cNvPr id="5" name="Footer Placeholder 4"/>
          <p:cNvSpPr>
            <a:spLocks noGrp="1"/>
          </p:cNvSpPr>
          <p:nvPr>
            <p:ph type="ftr" sz="quarter" idx="11"/>
          </p:nvPr>
        </p:nvSpPr>
        <p:spPr>
          <a:xfrm>
            <a:off x="6536187" y="6315950"/>
            <a:ext cx="3814856" cy="365125"/>
          </a:xfrm>
        </p:spPr>
        <p:txBody>
          <a:bodyPr/>
          <a:lstStyle/>
          <a:p>
            <a:endParaRPr lang="en-US"/>
          </a:p>
        </p:txBody>
      </p:sp>
      <p:sp>
        <p:nvSpPr>
          <p:cNvPr id="6" name="Slide Number Placeholder 5"/>
          <p:cNvSpPr>
            <a:spLocks noGrp="1"/>
          </p:cNvSpPr>
          <p:nvPr>
            <p:ph type="sldNum" sz="quarter" idx="12"/>
          </p:nvPr>
        </p:nvSpPr>
        <p:spPr>
          <a:xfrm>
            <a:off x="11784011" y="5607592"/>
            <a:ext cx="407988" cy="365125"/>
          </a:xfrm>
        </p:spPr>
        <p:txBody>
          <a:bodyPr/>
          <a:lstStyle/>
          <a:p>
            <a:fld id="{B6F15528-21DE-4FAA-801E-634DDDAF4B2B}" type="slidenum">
              <a:rPr lang="en-US" smtClean="0"/>
              <a:t>‹#›</a:t>
            </a:fld>
            <a:endParaRPr lang="en-US"/>
          </a:p>
        </p:txBody>
      </p:sp>
      <p:cxnSp>
        <p:nvCxnSpPr>
          <p:cNvPr id="13" name="Straight Connector 12" title="Horizontal Rule Line"/>
          <p:cNvCxnSpPr/>
          <p:nvPr/>
        </p:nvCxnSpPr>
        <p:spPr>
          <a:xfrm>
            <a:off x="1" y="6199731"/>
            <a:ext cx="10260011"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6520268"/>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032000" y="1277427"/>
            <a:ext cx="8128000" cy="448157"/>
          </a:xfrm>
        </p:spPr>
        <p:txBody>
          <a:bodyPr lIns="0" tIns="0" rIns="0" bIns="0"/>
          <a:lstStyle>
            <a:lvl1pPr>
              <a:defRPr sz="2912" b="1" i="1">
                <a:solidFill>
                  <a:schemeClr val="tx1"/>
                </a:solidFill>
                <a:latin typeface="Palatino Linotype"/>
                <a:cs typeface="Palatino Linotype"/>
              </a:defRPr>
            </a:lvl1pPr>
          </a:lstStyle>
          <a:p>
            <a:endParaRPr/>
          </a:p>
        </p:txBody>
      </p:sp>
      <p:sp>
        <p:nvSpPr>
          <p:cNvPr id="3" name="Holder 3"/>
          <p:cNvSpPr>
            <a:spLocks noGrp="1"/>
          </p:cNvSpPr>
          <p:nvPr>
            <p:ph sz="half" idx="2"/>
          </p:nvPr>
        </p:nvSpPr>
        <p:spPr>
          <a:xfrm>
            <a:off x="609600" y="1577341"/>
            <a:ext cx="5303520" cy="34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79" y="1577341"/>
            <a:ext cx="5303520" cy="34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78655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8313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12192000" cy="1179288"/>
          </a:xfrm>
          <a:prstGeom prst="rect">
            <a:avLst/>
          </a:prstGeom>
        </p:spPr>
        <p:txBody>
          <a:bodyPr anchor="ctr"/>
          <a:lstStyle>
            <a:lvl1pPr algn="l">
              <a:defRPr>
                <a:solidFill>
                  <a:schemeClr val="tx1">
                    <a:lumMod val="75000"/>
                    <a:lumOff val="25000"/>
                  </a:schemeClr>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527381" y="1604797"/>
            <a:ext cx="11329259" cy="614197"/>
          </a:xfrm>
          <a:prstGeom prst="rect">
            <a:avLst/>
          </a:prstGeom>
        </p:spPr>
        <p:txBody>
          <a:bodyPr anchor="ctr"/>
          <a:lstStyle>
            <a:lvl1pPr marL="0" indent="0">
              <a:buNone/>
              <a:defRPr sz="2667">
                <a:solidFill>
                  <a:schemeClr val="bg1"/>
                </a:solidFill>
              </a:defRPr>
            </a:lvl1pPr>
          </a:lstStyle>
          <a:p>
            <a:pPr lvl="0"/>
            <a:r>
              <a:rPr lang="en-US" altLang="ko-KR" dirty="0"/>
              <a:t>Click to edit Master text styles</a:t>
            </a:r>
          </a:p>
        </p:txBody>
      </p:sp>
      <p:sp>
        <p:nvSpPr>
          <p:cNvPr id="5" name="Content Placeholder 2"/>
          <p:cNvSpPr>
            <a:spLocks noGrp="1"/>
          </p:cNvSpPr>
          <p:nvPr>
            <p:ph idx="10"/>
          </p:nvPr>
        </p:nvSpPr>
        <p:spPr>
          <a:xfrm>
            <a:off x="541173" y="2507026"/>
            <a:ext cx="11329259" cy="3994316"/>
          </a:xfrm>
          <a:prstGeom prst="rect">
            <a:avLst/>
          </a:prstGeom>
        </p:spPr>
        <p:txBody>
          <a:bodyPr lIns="396000" anchor="t"/>
          <a:lstStyle>
            <a:lvl1pPr marL="0" indent="0">
              <a:buNone/>
              <a:defRPr sz="1867">
                <a:solidFill>
                  <a:schemeClr val="bg1"/>
                </a:solidFill>
              </a:defRPr>
            </a:lvl1pPr>
          </a:lstStyle>
          <a:p>
            <a:pPr lvl="0"/>
            <a:r>
              <a:rPr lang="en-US" altLang="ko-KR" dirty="0"/>
              <a:t>Click to edit Master text styles</a:t>
            </a:r>
          </a:p>
        </p:txBody>
      </p:sp>
    </p:spTree>
    <p:extLst>
      <p:ext uri="{BB962C8B-B14F-4D97-AF65-F5344CB8AC3E}">
        <p14:creationId xmlns:p14="http://schemas.microsoft.com/office/powerpoint/2010/main" val="160745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59563" y="0"/>
            <a:ext cx="10032437" cy="1179288"/>
          </a:xfrm>
          <a:prstGeom prst="rect">
            <a:avLst/>
          </a:prstGeom>
        </p:spPr>
        <p:txBody>
          <a:bodyPr anchor="ctr"/>
          <a:lstStyle>
            <a:lvl1pPr algn="l">
              <a:defRPr>
                <a:solidFill>
                  <a:schemeClr val="bg1"/>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2639616" y="1316766"/>
            <a:ext cx="9217024" cy="614197"/>
          </a:xfrm>
          <a:prstGeom prst="rect">
            <a:avLst/>
          </a:prstGeom>
        </p:spPr>
        <p:txBody>
          <a:bodyPr anchor="ctr"/>
          <a:lstStyle>
            <a:lvl1pPr marL="0" indent="0">
              <a:buNone/>
              <a:defRPr sz="2667">
                <a:solidFill>
                  <a:schemeClr val="bg1"/>
                </a:solidFill>
              </a:defRPr>
            </a:lvl1pPr>
          </a:lstStyle>
          <a:p>
            <a:pPr lvl="0"/>
            <a:r>
              <a:rPr lang="en-US" altLang="ko-KR" dirty="0"/>
              <a:t>Click to edit Master text styles</a:t>
            </a:r>
          </a:p>
        </p:txBody>
      </p:sp>
      <p:sp>
        <p:nvSpPr>
          <p:cNvPr id="5" name="Content Placeholder 2"/>
          <p:cNvSpPr>
            <a:spLocks noGrp="1"/>
          </p:cNvSpPr>
          <p:nvPr>
            <p:ph idx="10"/>
          </p:nvPr>
        </p:nvSpPr>
        <p:spPr>
          <a:xfrm>
            <a:off x="2653408" y="2218994"/>
            <a:ext cx="9217024" cy="3994316"/>
          </a:xfrm>
          <a:prstGeom prst="rect">
            <a:avLst/>
          </a:prstGeom>
        </p:spPr>
        <p:txBody>
          <a:bodyPr lIns="396000" anchor="t"/>
          <a:lstStyle>
            <a:lvl1pPr marL="0" indent="0">
              <a:buNone/>
              <a:defRPr sz="1867">
                <a:solidFill>
                  <a:schemeClr val="bg1"/>
                </a:solidFill>
              </a:defRPr>
            </a:lvl1pPr>
          </a:lstStyle>
          <a:p>
            <a:pPr lvl="0"/>
            <a:r>
              <a:rPr lang="en-US" altLang="ko-KR" dirty="0"/>
              <a:t>Click to edit Master text styles</a:t>
            </a:r>
          </a:p>
        </p:txBody>
      </p:sp>
    </p:spTree>
    <p:extLst>
      <p:ext uri="{BB962C8B-B14F-4D97-AF65-F5344CB8AC3E}">
        <p14:creationId xmlns:p14="http://schemas.microsoft.com/office/powerpoint/2010/main" val="2867763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456103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9"/>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title"/>
          </p:nvPr>
        </p:nvSpPr>
        <p:spPr>
          <a:xfrm>
            <a:off x="1947674" y="2571724"/>
            <a:ext cx="8296655" cy="3286153"/>
          </a:xfrm>
        </p:spPr>
        <p:txBody>
          <a:bodyPr anchor="t">
            <a:normAutofit/>
          </a:bodyPr>
          <a:lstStyle>
            <a:lvl1pPr>
              <a:lnSpc>
                <a:spcPct val="85000"/>
              </a:lnSpc>
              <a:defRPr sz="77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9"/>
            <a:ext cx="8401429" cy="819151"/>
          </a:xfrm>
        </p:spPr>
        <p:txBody>
          <a:bodyPr anchor="ctr">
            <a:normAutofit/>
          </a:bodyPr>
          <a:lstStyle>
            <a:lvl1pPr marL="0" indent="0" algn="r">
              <a:lnSpc>
                <a:spcPct val="113000"/>
              </a:lnSpc>
              <a:spcBef>
                <a:spcPts val="0"/>
              </a:spcBef>
              <a:buNone/>
              <a:defRPr sz="2000" b="0" i="1" baseline="0">
                <a:solidFill>
                  <a:schemeClr val="accent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742955" y="6314440"/>
            <a:ext cx="1596623" cy="365125"/>
          </a:xfrm>
        </p:spPr>
        <p:txBody>
          <a:bodyPr/>
          <a:lstStyle>
            <a:lvl1pPr>
              <a:defRPr sz="1200">
                <a:solidFill>
                  <a:schemeClr val="accent1"/>
                </a:solidFill>
              </a:defRPr>
            </a:lvl1pPr>
          </a:lstStyle>
          <a:p>
            <a:fld id="{C3DA15B3-215A-45CF-B568-4C88ABA533CA}" type="datetimeFigureOut">
              <a:rPr lang="en-US" smtClean="0"/>
              <a:t>6/27/2023</a:t>
            </a:fld>
            <a:endParaRPr lang="en-US"/>
          </a:p>
        </p:txBody>
      </p:sp>
      <p:sp>
        <p:nvSpPr>
          <p:cNvPr id="5" name="Footer Placeholder 4"/>
          <p:cNvSpPr>
            <a:spLocks noGrp="1"/>
          </p:cNvSpPr>
          <p:nvPr>
            <p:ph type="ftr" sz="quarter" idx="11"/>
          </p:nvPr>
        </p:nvSpPr>
        <p:spPr>
          <a:xfrm>
            <a:off x="1947673" y="6314440"/>
            <a:ext cx="6480227" cy="365125"/>
          </a:xfrm>
        </p:spPr>
        <p:txBody>
          <a:bodyPr/>
          <a:lstStyle>
            <a:lvl1pPr>
              <a:defRPr b="0">
                <a:solidFill>
                  <a:schemeClr val="accent1"/>
                </a:solidFill>
              </a:defRPr>
            </a:lvl1pPr>
          </a:lstStyle>
          <a:p>
            <a:endParaRPr lang="en-US"/>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75B4C650-3265-4BD1-9BD0-0AAC9439BF20}" type="slidenum">
              <a:rPr lang="en-US" smtClean="0"/>
              <a:t>‹#›</a:t>
            </a:fld>
            <a:endParaRPr lang="en-US"/>
          </a:p>
        </p:txBody>
      </p:sp>
      <p:cxnSp>
        <p:nvCxnSpPr>
          <p:cNvPr id="10" name="Straight Connector 9" title="Horizontal Rule Line"/>
          <p:cNvCxnSpPr/>
          <p:nvPr/>
        </p:nvCxnSpPr>
        <p:spPr>
          <a:xfrm flipH="1">
            <a:off x="2" y="6178167"/>
            <a:ext cx="10244327"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0289059"/>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066390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7"/>
            <a:ext cx="6248400" cy="914400"/>
          </a:xfrm>
        </p:spPr>
        <p:txBody>
          <a:bodyPr anchor="b">
            <a:normAutofit/>
          </a:bodyPr>
          <a:lstStyle>
            <a:lvl1pPr marL="0" indent="0">
              <a:buNone/>
              <a:defRPr sz="2400" b="0" i="1" baseline="0">
                <a:solidFill>
                  <a:schemeClr val="tx1">
                    <a:lumMod val="85000"/>
                    <a:lumOff val="15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6/27/2023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685123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6/27/2023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918603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6/27/2023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410926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3"/>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3"/>
            <a:ext cx="3838776" cy="3239537"/>
          </a:xfrm>
        </p:spPr>
        <p:txBody>
          <a:bodyPr/>
          <a:lstStyle>
            <a:lvl1pPr marL="0" indent="0" algn="r">
              <a:lnSpc>
                <a:spcPct val="125000"/>
              </a:lnSpc>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927185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2"/>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2"/>
            <a:ext cx="6172200" cy="6857999"/>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735452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1"/>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Placeholder 1"/>
          <p:cNvSpPr>
            <a:spLocks noGrp="1"/>
          </p:cNvSpPr>
          <p:nvPr>
            <p:ph type="title"/>
          </p:nvPr>
        </p:nvSpPr>
        <p:spPr>
          <a:xfrm>
            <a:off x="762000" y="559679"/>
            <a:ext cx="3833907"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1" y="569067"/>
            <a:ext cx="6248399" cy="565515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accent1"/>
                </a:solidFill>
                <a:latin typeface="+mj-lt"/>
              </a:defRPr>
            </a:lvl1pPr>
          </a:lstStyle>
          <a:p>
            <a:fld id="{63937D59-5EDB-4C39-B697-625748F703B6}" type="datetimeFigureOut">
              <a:rPr lang="en-US" smtClean="0"/>
              <a:t>6/27/2023</a:t>
            </a:fld>
            <a:endParaRPr lang="en-US"/>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accent1"/>
                </a:solidFill>
                <a:latin typeface="+mj-lt"/>
              </a:defRPr>
            </a:lvl1pPr>
          </a:lstStyle>
          <a:p>
            <a:endParaRPr lang="en-US"/>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0F31DC1F-5561-484E-AB46-68C682854F61}" type="slidenum">
              <a:rPr lang="en-US" smtClean="0"/>
              <a:t>‹#›</a:t>
            </a:fld>
            <a:endParaRPr lang="en-US"/>
          </a:p>
        </p:txBody>
      </p:sp>
      <p:cxnSp>
        <p:nvCxnSpPr>
          <p:cNvPr id="10" name="Straight Connector 9" title="Horizontal Rule Line"/>
          <p:cNvCxnSpPr/>
          <p:nvPr/>
        </p:nvCxnSpPr>
        <p:spPr>
          <a:xfrm>
            <a:off x="0" y="6199731"/>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5930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r" defTabSz="914377" rtl="0" eaLnBrk="1" latinLnBrk="0" hangingPunct="1">
        <a:lnSpc>
          <a:spcPct val="90000"/>
        </a:lnSpc>
        <a:spcBef>
          <a:spcPct val="0"/>
        </a:spcBef>
        <a:buNone/>
        <a:defRPr sz="5000" b="0" i="1" kern="1200" baseline="0">
          <a:solidFill>
            <a:schemeClr val="accent1"/>
          </a:solidFill>
          <a:latin typeface="+mj-lt"/>
          <a:ea typeface="+mj-ea"/>
          <a:cs typeface="+mj-cs"/>
        </a:defRPr>
      </a:lvl1pPr>
    </p:titleStyle>
    <p:bodyStyle>
      <a:lvl1pPr marL="283457" indent="-283457" algn="l" defTabSz="914377"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783" indent="-283457" algn="l" defTabSz="914377"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2971" indent="-283457" algn="l" defTabSz="914377"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160" indent="-283457" algn="l" defTabSz="914377"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349" indent="-283457" algn="l" defTabSz="914377"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537" indent="-283457" algn="l" defTabSz="914377"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726" indent="-283457" algn="l" defTabSz="914377"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8914" indent="-283457" algn="l" defTabSz="914377"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103" indent="-283457" algn="l" defTabSz="914377"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LHNCBilingualTransp draf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1691" y="1700808"/>
            <a:ext cx="5715595" cy="22082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5" name="Subtitle 4"/>
          <p:cNvSpPr>
            <a:spLocks noGrp="1"/>
          </p:cNvSpPr>
          <p:nvPr>
            <p:ph type="subTitle" idx="1"/>
          </p:nvPr>
        </p:nvSpPr>
        <p:spPr>
          <a:xfrm>
            <a:off x="2351584" y="4293096"/>
            <a:ext cx="7034363" cy="706355"/>
          </a:xfrm>
        </p:spPr>
        <p:txBody>
          <a:bodyPr>
            <a:noAutofit/>
          </a:bodyPr>
          <a:lstStyle/>
          <a:p>
            <a:pPr algn="ctr"/>
            <a:r>
              <a:rPr lang="en-US" sz="3733" dirty="0"/>
              <a:t>Welcome!</a:t>
            </a:r>
          </a:p>
          <a:p>
            <a:pPr algn="ctr"/>
            <a:r>
              <a:rPr lang="en-US" sz="3733" dirty="0"/>
              <a:t>¡</a:t>
            </a:r>
            <a:r>
              <a:rPr lang="en-US" sz="3733" dirty="0" err="1"/>
              <a:t>Bienvenidos</a:t>
            </a:r>
            <a:r>
              <a:rPr lang="en-US" sz="3733" dirty="0"/>
              <a:t>!</a:t>
            </a:r>
          </a:p>
        </p:txBody>
      </p:sp>
    </p:spTree>
    <p:extLst>
      <p:ext uri="{BB962C8B-B14F-4D97-AF65-F5344CB8AC3E}">
        <p14:creationId xmlns:p14="http://schemas.microsoft.com/office/powerpoint/2010/main" val="33215438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7969" y="3781904"/>
            <a:ext cx="11036061" cy="2308324"/>
          </a:xfrm>
          <a:prstGeom prst="rect">
            <a:avLst/>
          </a:prstGeom>
        </p:spPr>
        <p:txBody>
          <a:bodyPr wrap="square">
            <a:spAutoFit/>
          </a:bodyPr>
          <a:lstStyle/>
          <a:p>
            <a:pPr marL="457200" lvl="0" indent="-457200">
              <a:buFont typeface="Arial" panose="020B0604020202020204" pitchFamily="34" charset="0"/>
              <a:buChar char="•"/>
            </a:pPr>
            <a:r>
              <a:rPr lang="en-US" sz="4000" dirty="0">
                <a:solidFill>
                  <a:schemeClr val="accent1"/>
                </a:solidFill>
              </a:rPr>
              <a:t>Introductions	</a:t>
            </a:r>
          </a:p>
          <a:p>
            <a:pPr marL="457200" lvl="0" indent="-457200">
              <a:buFont typeface="Arial" panose="020B0604020202020204" pitchFamily="34" charset="0"/>
              <a:buChar char="•"/>
            </a:pPr>
            <a:r>
              <a:rPr lang="en-US" sz="4000" dirty="0">
                <a:solidFill>
                  <a:schemeClr val="accent1"/>
                </a:solidFill>
              </a:rPr>
              <a:t>Project Review</a:t>
            </a:r>
          </a:p>
          <a:p>
            <a:pPr marL="457200" lvl="0" indent="-457200">
              <a:buFont typeface="Arial" panose="020B0604020202020204" pitchFamily="34" charset="0"/>
              <a:buChar char="•"/>
            </a:pPr>
            <a:r>
              <a:rPr lang="en-US" sz="4000" dirty="0">
                <a:solidFill>
                  <a:schemeClr val="accent1"/>
                </a:solidFill>
              </a:rPr>
              <a:t>Next Steps </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0" cap="none" spc="0" normalizeH="0" baseline="0" noProof="0" dirty="0">
              <a:ln>
                <a:noFill/>
              </a:ln>
              <a:solidFill>
                <a:prstClr val="white"/>
              </a:solidFill>
              <a:effectLst/>
              <a:uLnTx/>
              <a:uFillTx/>
              <a:latin typeface="Corbel" panose="020B0503020204020204"/>
              <a:ea typeface="+mn-ea"/>
              <a:cs typeface="+mn-cs"/>
            </a:endParaRPr>
          </a:p>
        </p:txBody>
      </p:sp>
      <p:sp>
        <p:nvSpPr>
          <p:cNvPr id="2" name="TextBox 1"/>
          <p:cNvSpPr txBox="1"/>
          <p:nvPr/>
        </p:nvSpPr>
        <p:spPr>
          <a:xfrm>
            <a:off x="577969" y="2950907"/>
            <a:ext cx="2165979" cy="830997"/>
          </a:xfrm>
          <a:prstGeom prst="rect">
            <a:avLst/>
          </a:prstGeom>
          <a:noFill/>
        </p:spPr>
        <p:txBody>
          <a:bodyPr wrap="none" rtlCol="0">
            <a:spAutoFit/>
          </a:bodyPr>
          <a:lstStyle/>
          <a:p>
            <a:pPr algn="ctr"/>
            <a:r>
              <a:rPr lang="en-US" sz="4800" i="1" dirty="0">
                <a:solidFill>
                  <a:schemeClr val="accent1"/>
                </a:solidFill>
              </a:rPr>
              <a:t>Agenda</a:t>
            </a:r>
          </a:p>
        </p:txBody>
      </p:sp>
    </p:spTree>
    <p:extLst>
      <p:ext uri="{BB962C8B-B14F-4D97-AF65-F5344CB8AC3E}">
        <p14:creationId xmlns:p14="http://schemas.microsoft.com/office/powerpoint/2010/main" val="670795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1611155" y="5262113"/>
            <a:ext cx="1000664" cy="98341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1967431"/>
            <a:ext cx="5294671" cy="4278094"/>
          </a:xfrm>
          <a:prstGeom prst="rect">
            <a:avLst/>
          </a:prstGeom>
          <a:noFill/>
        </p:spPr>
        <p:txBody>
          <a:bodyPr wrap="square" rtlCol="0">
            <a:spAutoFit/>
          </a:bodyPr>
          <a:lstStyle/>
          <a:p>
            <a:pPr lvl="1"/>
            <a:endParaRPr lang="en-US" sz="3200" dirty="0"/>
          </a:p>
          <a:p>
            <a:pPr lvl="1"/>
            <a:endParaRPr lang="en-US" sz="3200" dirty="0"/>
          </a:p>
          <a:p>
            <a:pPr marL="914400" lvl="1" indent="-457200">
              <a:buFont typeface="Arial" panose="020B0604020202020204" pitchFamily="34" charset="0"/>
              <a:buChar char="•"/>
            </a:pPr>
            <a:r>
              <a:rPr lang="en-US" sz="3200" dirty="0">
                <a:solidFill>
                  <a:schemeClr val="accent1"/>
                </a:solidFill>
              </a:rPr>
              <a:t>Name and organization</a:t>
            </a:r>
          </a:p>
          <a:p>
            <a:pPr lvl="1"/>
            <a:endParaRPr lang="en-US" sz="3200" dirty="0">
              <a:solidFill>
                <a:schemeClr val="accent1"/>
              </a:solidFill>
            </a:endParaRPr>
          </a:p>
          <a:p>
            <a:pPr marL="914400" lvl="1" indent="-457200">
              <a:buFont typeface="Arial" panose="020B0604020202020204" pitchFamily="34" charset="0"/>
              <a:buChar char="•"/>
            </a:pPr>
            <a:r>
              <a:rPr lang="en-US" sz="3200" dirty="0">
                <a:solidFill>
                  <a:schemeClr val="accent1"/>
                </a:solidFill>
              </a:rPr>
              <a:t>On a scale of dog, how are you feeling today?</a:t>
            </a:r>
          </a:p>
          <a:p>
            <a:pPr defTabSz="1219170" latinLnBrk="1"/>
            <a:endParaRPr lang="en-US" sz="4267" dirty="0">
              <a:solidFill>
                <a:prstClr val="black"/>
              </a:solidFill>
              <a:latin typeface="Corbel" panose="020B0503020204020204"/>
            </a:endParaRPr>
          </a:p>
          <a:p>
            <a:pPr defTabSz="1219170" latinLnBrk="1"/>
            <a:endParaRPr lang="en-US" sz="3733" dirty="0">
              <a:solidFill>
                <a:srgbClr val="5B9BD5"/>
              </a:solidFill>
              <a:latin typeface="Corbel" panose="020B0503020204020204"/>
            </a:endParaRPr>
          </a:p>
        </p:txBody>
      </p:sp>
      <p:sp>
        <p:nvSpPr>
          <p:cNvPr id="6" name="TextBox 5"/>
          <p:cNvSpPr txBox="1"/>
          <p:nvPr/>
        </p:nvSpPr>
        <p:spPr>
          <a:xfrm>
            <a:off x="189311" y="1169031"/>
            <a:ext cx="3018775" cy="707886"/>
          </a:xfrm>
          <a:prstGeom prst="rect">
            <a:avLst/>
          </a:prstGeom>
          <a:noFill/>
        </p:spPr>
        <p:txBody>
          <a:bodyPr wrap="none" rtlCol="0">
            <a:spAutoFit/>
          </a:bodyPr>
          <a:lstStyle/>
          <a:p>
            <a:r>
              <a:rPr lang="en-US" sz="4000" dirty="0">
                <a:solidFill>
                  <a:schemeClr val="accent1"/>
                </a:solidFill>
              </a:rPr>
              <a:t>Introductions</a:t>
            </a:r>
          </a:p>
        </p:txBody>
      </p:sp>
      <p:sp>
        <p:nvSpPr>
          <p:cNvPr id="7" name="Rectangle 6"/>
          <p:cNvSpPr/>
          <p:nvPr/>
        </p:nvSpPr>
        <p:spPr>
          <a:xfrm>
            <a:off x="-406400" y="6066971"/>
            <a:ext cx="5588000" cy="17855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7F7E107E-FC0F-EC67-658E-FC91A6E0B4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1071" y="366559"/>
            <a:ext cx="5982929" cy="5982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200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1421374" y="5244860"/>
            <a:ext cx="1138686" cy="117319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5831457"/>
            <a:ext cx="5555411" cy="5865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90275" y="1770627"/>
            <a:ext cx="10211450" cy="5078313"/>
          </a:xfrm>
          <a:prstGeom prst="rect">
            <a:avLst/>
          </a:prstGeom>
        </p:spPr>
        <p:txBody>
          <a:bodyPr wrap="square">
            <a:spAutoFit/>
          </a:bodyPr>
          <a:lstStyle/>
          <a:p>
            <a:pPr marR="0" lvl="0" defTabSz="914400" eaLnBrk="1" fontAlgn="auto" latinLnBrk="0" hangingPunct="1">
              <a:lnSpc>
                <a:spcPct val="100000"/>
              </a:lnSpc>
              <a:spcBef>
                <a:spcPts val="0"/>
              </a:spcBef>
              <a:spcAft>
                <a:spcPts val="0"/>
              </a:spcAft>
              <a:buClrTx/>
              <a:buSzTx/>
              <a:tabLst/>
              <a:defRPr/>
            </a:pPr>
            <a:endParaRPr lang="en-US" sz="2400" kern="0" dirty="0"/>
          </a:p>
          <a:p>
            <a:pPr marR="0" lvl="0" defTabSz="914400" eaLnBrk="1" fontAlgn="auto" latinLnBrk="0" hangingPunct="1">
              <a:lnSpc>
                <a:spcPct val="100000"/>
              </a:lnSpc>
              <a:spcBef>
                <a:spcPts val="0"/>
              </a:spcBef>
              <a:spcAft>
                <a:spcPts val="0"/>
              </a:spcAft>
              <a:buClrTx/>
              <a:buSzTx/>
              <a:tabLst/>
              <a:defRPr/>
            </a:pPr>
            <a:endParaRPr lang="en-US" sz="2800" kern="0" dirty="0"/>
          </a:p>
          <a:p>
            <a:pPr marL="342900" lvl="0" indent="-342900">
              <a:buFont typeface="Wingdings" panose="05000000000000000000" pitchFamily="2" charset="2"/>
              <a:buChar char="§"/>
              <a:defRPr/>
            </a:pPr>
            <a:r>
              <a:rPr lang="en-US" sz="2800" b="1" kern="0" dirty="0"/>
              <a:t>Amplify the re-launch of Mentis’ bilingual resource database</a:t>
            </a:r>
          </a:p>
          <a:p>
            <a:pPr marL="742950" lvl="1" indent="-285750">
              <a:buFont typeface="Arial" panose="020B0604020202020204" pitchFamily="34" charset="0"/>
              <a:buChar char="•"/>
              <a:defRPr/>
            </a:pPr>
            <a:r>
              <a:rPr lang="en-US" sz="2800" kern="0" dirty="0"/>
              <a:t>Created Spanish and bilingual flyers for distribution.</a:t>
            </a:r>
          </a:p>
          <a:p>
            <a:pPr marL="742950" lvl="1" indent="-285750">
              <a:buFont typeface="Arial" panose="020B0604020202020204" pitchFamily="34" charset="0"/>
              <a:buChar char="•"/>
              <a:defRPr/>
            </a:pPr>
            <a:r>
              <a:rPr lang="en-US" sz="2800" kern="0" dirty="0"/>
              <a:t>Used data from Language inclusion group to refine flyer distribution process.</a:t>
            </a:r>
          </a:p>
          <a:p>
            <a:pPr marL="742950" lvl="1" indent="-285750">
              <a:buFont typeface="Arial" panose="020B0604020202020204" pitchFamily="34" charset="0"/>
              <a:buChar char="•"/>
              <a:defRPr/>
            </a:pPr>
            <a:r>
              <a:rPr lang="en-US" sz="2800" kern="0" dirty="0"/>
              <a:t>Partnered with Mentis staff to distribute flyers across the county.</a:t>
            </a:r>
          </a:p>
          <a:p>
            <a:pPr marL="742950" lvl="1" indent="-285750">
              <a:buFont typeface="Arial" panose="020B0604020202020204" pitchFamily="34" charset="0"/>
              <a:buChar char="•"/>
              <a:defRPr/>
            </a:pPr>
            <a:r>
              <a:rPr lang="en-US" sz="2800" kern="0" dirty="0"/>
              <a:t>Created a mini slide presentation about database and presented at Meetings/Family Resource Centers.</a:t>
            </a:r>
          </a:p>
          <a:p>
            <a:pPr marL="342900" marR="0" lvl="0" indent="-34290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i="0" u="none" strike="noStrike" kern="0" cap="none" spc="0" normalizeH="0" baseline="0" noProof="0" dirty="0">
              <a:ln>
                <a:noFill/>
              </a:ln>
              <a:solidFill>
                <a:schemeClr val="accent1"/>
              </a:solidFill>
              <a:effectLst/>
              <a:uLnTx/>
              <a:uFillTx/>
            </a:endParaRPr>
          </a:p>
          <a:p>
            <a:pPr marL="742950" marR="0" lvl="1"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0" cap="none" spc="0" normalizeH="0" baseline="0" noProof="0" dirty="0">
              <a:ln>
                <a:noFill/>
              </a:ln>
              <a:solidFill>
                <a:prstClr val="white"/>
              </a:solidFill>
              <a:effectLst/>
              <a:uLnTx/>
              <a:uFillTx/>
            </a:endParaRPr>
          </a:p>
        </p:txBody>
      </p:sp>
      <p:sp>
        <p:nvSpPr>
          <p:cNvPr id="2" name="TextBox 1"/>
          <p:cNvSpPr txBox="1"/>
          <p:nvPr/>
        </p:nvSpPr>
        <p:spPr>
          <a:xfrm>
            <a:off x="0" y="877164"/>
            <a:ext cx="10211450" cy="1200329"/>
          </a:xfrm>
          <a:prstGeom prst="rect">
            <a:avLst/>
          </a:prstGeom>
          <a:noFill/>
        </p:spPr>
        <p:txBody>
          <a:bodyPr wrap="none" rtlCol="0">
            <a:spAutoFit/>
          </a:bodyPr>
          <a:lstStyle/>
          <a:p>
            <a:r>
              <a:rPr lang="en-US" sz="3600" b="1" kern="0" dirty="0">
                <a:solidFill>
                  <a:schemeClr val="accent1"/>
                </a:solidFill>
              </a:rPr>
              <a:t>LHNC Mental Wellness and Community Resiliency </a:t>
            </a:r>
          </a:p>
          <a:p>
            <a:r>
              <a:rPr lang="en-US" sz="3600" b="1" kern="0" dirty="0">
                <a:solidFill>
                  <a:schemeClr val="accent1"/>
                </a:solidFill>
              </a:rPr>
              <a:t>Project Review</a:t>
            </a:r>
          </a:p>
        </p:txBody>
      </p:sp>
    </p:spTree>
    <p:extLst>
      <p:ext uri="{BB962C8B-B14F-4D97-AF65-F5344CB8AC3E}">
        <p14:creationId xmlns:p14="http://schemas.microsoft.com/office/powerpoint/2010/main" val="2744419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1421374" y="5244860"/>
            <a:ext cx="1138686" cy="117319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5831457"/>
            <a:ext cx="5555411" cy="5865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84980" y="2277548"/>
            <a:ext cx="9666593" cy="4278094"/>
          </a:xfrm>
          <a:prstGeom prst="rect">
            <a:avLst/>
          </a:prstGeom>
        </p:spPr>
        <p:txBody>
          <a:bodyPr wrap="square">
            <a:spAutoFit/>
          </a:bodyPr>
          <a:lstStyle/>
          <a:p>
            <a:pPr marR="0" lvl="0" defTabSz="914400" eaLnBrk="1" fontAlgn="auto" latinLnBrk="0" hangingPunct="1">
              <a:lnSpc>
                <a:spcPct val="100000"/>
              </a:lnSpc>
              <a:spcBef>
                <a:spcPts val="0"/>
              </a:spcBef>
              <a:spcAft>
                <a:spcPts val="0"/>
              </a:spcAft>
              <a:buClrTx/>
              <a:buSzTx/>
              <a:tabLst/>
              <a:defRPr/>
            </a:pPr>
            <a:endParaRPr kumimoji="0" lang="en-US" sz="2400" i="0" u="none" strike="noStrike" kern="0" cap="none" spc="0" normalizeH="0" baseline="0" noProof="0" dirty="0">
              <a:ln>
                <a:noFill/>
              </a:ln>
              <a:solidFill>
                <a:schemeClr val="accent1"/>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800" b="1" kern="0" dirty="0"/>
              <a:t>Mental Wellness Campaign</a:t>
            </a:r>
          </a:p>
          <a:p>
            <a:pPr marL="800100" lvl="1" indent="-342900">
              <a:buFont typeface="Arial" panose="020B0604020202020204" pitchFamily="34" charset="0"/>
              <a:buChar char="•"/>
              <a:defRPr/>
            </a:pPr>
            <a:r>
              <a:rPr lang="en-US" sz="2800" kern="0" dirty="0"/>
              <a:t>Created Mental Wellness Campaign for May with a theme of Resiliency as a protective factor. Bilingual social media posts were pushed out each Monday, focusing on general resiliency, parental resiliency, youth resiliency, and community resiliency.</a:t>
            </a:r>
          </a:p>
          <a:p>
            <a:pPr marL="800100" lvl="1" indent="-342900">
              <a:buFont typeface="Arial" panose="020B0604020202020204" pitchFamily="34" charset="0"/>
              <a:buChar char="•"/>
              <a:defRPr/>
            </a:pPr>
            <a:r>
              <a:rPr lang="en-US" sz="2800" kern="0" dirty="0"/>
              <a:t>Public Health vaccine team let us use their May radio spots using the same messaging.</a:t>
            </a:r>
            <a:endParaRPr kumimoji="0" lang="en-US" sz="2800" i="0" u="none" strike="noStrike" kern="0" cap="none" spc="0" normalizeH="0" baseline="0" noProof="0" dirty="0">
              <a:ln>
                <a:noFill/>
              </a:ln>
              <a:effectLst/>
              <a:uLnTx/>
              <a:uFillTx/>
            </a:endParaRPr>
          </a:p>
          <a:p>
            <a:pPr marL="742950" marR="0" lvl="1"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0" cap="none" spc="0" normalizeH="0" baseline="0" noProof="0" dirty="0">
              <a:ln>
                <a:noFill/>
              </a:ln>
              <a:solidFill>
                <a:prstClr val="white"/>
              </a:solidFill>
              <a:effectLst/>
              <a:uLnTx/>
              <a:uFillTx/>
            </a:endParaRPr>
          </a:p>
        </p:txBody>
      </p:sp>
      <p:sp>
        <p:nvSpPr>
          <p:cNvPr id="2" name="TextBox 1"/>
          <p:cNvSpPr txBox="1"/>
          <p:nvPr/>
        </p:nvSpPr>
        <p:spPr>
          <a:xfrm>
            <a:off x="0" y="1047722"/>
            <a:ext cx="10211450" cy="1200329"/>
          </a:xfrm>
          <a:prstGeom prst="rect">
            <a:avLst/>
          </a:prstGeom>
          <a:noFill/>
        </p:spPr>
        <p:txBody>
          <a:bodyPr wrap="none" rtlCol="0">
            <a:spAutoFit/>
          </a:bodyPr>
          <a:lstStyle/>
          <a:p>
            <a:r>
              <a:rPr lang="en-US" sz="3600" b="1" kern="0" dirty="0">
                <a:solidFill>
                  <a:schemeClr val="accent1"/>
                </a:solidFill>
              </a:rPr>
              <a:t>LHNC Mental Wellness and Community Resiliency </a:t>
            </a:r>
          </a:p>
          <a:p>
            <a:r>
              <a:rPr lang="en-US" sz="3600" b="1" kern="0" dirty="0">
                <a:solidFill>
                  <a:schemeClr val="accent1"/>
                </a:solidFill>
              </a:rPr>
              <a:t>Project Review</a:t>
            </a:r>
          </a:p>
        </p:txBody>
      </p:sp>
    </p:spTree>
    <p:extLst>
      <p:ext uri="{BB962C8B-B14F-4D97-AF65-F5344CB8AC3E}">
        <p14:creationId xmlns:p14="http://schemas.microsoft.com/office/powerpoint/2010/main" val="3687293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1421374" y="5244860"/>
            <a:ext cx="1138686" cy="117319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5831457"/>
            <a:ext cx="5555411" cy="5865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651034" y="523220"/>
            <a:ext cx="4860972" cy="6001643"/>
          </a:xfrm>
          <a:prstGeom prst="rect">
            <a:avLst/>
          </a:prstGeom>
        </p:spPr>
        <p:txBody>
          <a:bodyPr wrap="square">
            <a:spAutoFit/>
          </a:bodyPr>
          <a:lstStyle/>
          <a:p>
            <a:pPr marR="0" lvl="0" defTabSz="914400" eaLnBrk="1" fontAlgn="auto" latinLnBrk="0" hangingPunct="1">
              <a:lnSpc>
                <a:spcPct val="100000"/>
              </a:lnSpc>
              <a:spcBef>
                <a:spcPts val="0"/>
              </a:spcBef>
              <a:spcAft>
                <a:spcPts val="0"/>
              </a:spcAft>
              <a:buClrTx/>
              <a:buSzTx/>
              <a:tabLst/>
              <a:defRPr/>
            </a:pPr>
            <a:endParaRPr kumimoji="0" lang="en-US" sz="2400" i="0" u="none" strike="noStrike" kern="0" cap="none" spc="0" normalizeH="0" baseline="0" noProof="0" dirty="0">
              <a:ln>
                <a:noFill/>
              </a:ln>
              <a:solidFill>
                <a:schemeClr val="accent1"/>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400" b="1" kern="0" dirty="0"/>
              <a:t>Mental Wellness Kits</a:t>
            </a:r>
          </a:p>
          <a:p>
            <a:pPr marL="800100" lvl="1" indent="-342900">
              <a:buFont typeface="Arial" panose="020B0604020202020204" pitchFamily="34" charset="0"/>
              <a:buChar char="•"/>
              <a:defRPr/>
            </a:pPr>
            <a:r>
              <a:rPr lang="en-US" sz="2400" kern="0" dirty="0"/>
              <a:t>Created Spanish language Mental Wellness Kits for moms at Family Resource Centers.</a:t>
            </a:r>
          </a:p>
          <a:p>
            <a:pPr marL="800100" lvl="1" indent="-342900">
              <a:buFont typeface="Arial" panose="020B0604020202020204" pitchFamily="34" charset="0"/>
              <a:buChar char="•"/>
              <a:defRPr/>
            </a:pPr>
            <a:r>
              <a:rPr lang="en-US" sz="2400" kern="0" dirty="0"/>
              <a:t>Kits contained: booklet with check in questions for parents to ask their children, card for moms with ideas to support their own mental health, journal, affirmation cards, hair clip, lotion, marigold seeds, Mentis flyer, and suicide prevention information from HHSA Behavioral Health</a:t>
            </a:r>
          </a:p>
        </p:txBody>
      </p:sp>
      <p:sp>
        <p:nvSpPr>
          <p:cNvPr id="2" name="TextBox 1"/>
          <p:cNvSpPr txBox="1"/>
          <p:nvPr/>
        </p:nvSpPr>
        <p:spPr>
          <a:xfrm>
            <a:off x="34505" y="0"/>
            <a:ext cx="10301218" cy="523220"/>
          </a:xfrm>
          <a:prstGeom prst="rect">
            <a:avLst/>
          </a:prstGeom>
          <a:noFill/>
        </p:spPr>
        <p:txBody>
          <a:bodyPr wrap="none" rtlCol="0">
            <a:spAutoFit/>
          </a:bodyPr>
          <a:lstStyle/>
          <a:p>
            <a:r>
              <a:rPr lang="en-US" sz="2800" b="1" kern="0" dirty="0">
                <a:solidFill>
                  <a:schemeClr val="accent1"/>
                </a:solidFill>
              </a:rPr>
              <a:t>LHNC Mental Wellness and Community Resiliency Project Review</a:t>
            </a:r>
          </a:p>
        </p:txBody>
      </p:sp>
      <p:pic>
        <p:nvPicPr>
          <p:cNvPr id="7" name="Picture 6" descr="Text, letter&#10;&#10;Description automatically generated">
            <a:extLst>
              <a:ext uri="{FF2B5EF4-FFF2-40B4-BE49-F238E27FC236}">
                <a16:creationId xmlns:a16="http://schemas.microsoft.com/office/drawing/2014/main" id="{B52F71AA-802E-86A2-FBA3-BDE7D3FDFD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686" y="802414"/>
            <a:ext cx="4820879" cy="4232449"/>
          </a:xfrm>
          <a:prstGeom prst="rect">
            <a:avLst/>
          </a:prstGeom>
        </p:spPr>
      </p:pic>
      <p:sp>
        <p:nvSpPr>
          <p:cNvPr id="10" name="Rectangle: Rounded Corners 9">
            <a:extLst>
              <a:ext uri="{FF2B5EF4-FFF2-40B4-BE49-F238E27FC236}">
                <a16:creationId xmlns:a16="http://schemas.microsoft.com/office/drawing/2014/main" id="{5795A35C-62C2-CFFE-29FE-A11C75D93BAC}"/>
              </a:ext>
            </a:extLst>
          </p:cNvPr>
          <p:cNvSpPr/>
          <p:nvPr/>
        </p:nvSpPr>
        <p:spPr>
          <a:xfrm>
            <a:off x="451484" y="5244860"/>
            <a:ext cx="5902396" cy="13831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kern="0" dirty="0"/>
              <a:t>“The moms absolutely loved the wellness kits! They were super excited and happy when they received them. The especially loved the book with questions, the hair clips, and the journal.”  -Maite, Parent University Site Coordinator</a:t>
            </a:r>
            <a:endParaRPr kumimoji="0" lang="en-US" sz="1800" b="0" i="0" u="none" strike="noStrike" kern="0" cap="none" spc="0" normalizeH="0" baseline="0" noProof="0" dirty="0">
              <a:ln>
                <a:noFill/>
              </a:ln>
              <a:solidFill>
                <a:prstClr val="white"/>
              </a:solidFill>
              <a:effectLst/>
              <a:uLnTx/>
              <a:uFillTx/>
            </a:endParaRPr>
          </a:p>
        </p:txBody>
      </p:sp>
    </p:spTree>
    <p:extLst>
      <p:ext uri="{BB962C8B-B14F-4D97-AF65-F5344CB8AC3E}">
        <p14:creationId xmlns:p14="http://schemas.microsoft.com/office/powerpoint/2010/main" val="194765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45FABE8-2B83-F66D-3ED8-6F967857474B}"/>
              </a:ext>
            </a:extLst>
          </p:cNvPr>
          <p:cNvSpPr>
            <a:spLocks noGrp="1"/>
          </p:cNvSpPr>
          <p:nvPr>
            <p:ph type="subTitle" idx="1"/>
          </p:nvPr>
        </p:nvSpPr>
        <p:spPr>
          <a:xfrm>
            <a:off x="985675" y="4299060"/>
            <a:ext cx="7034363" cy="706355"/>
          </a:xfrm>
        </p:spPr>
        <p:txBody>
          <a:bodyPr>
            <a:noAutofit/>
          </a:bodyPr>
          <a:lstStyle/>
          <a:p>
            <a:pPr marL="457200" indent="-457200">
              <a:buFont typeface="Arial" panose="020B0604020202020204" pitchFamily="34" charset="0"/>
              <a:buChar char="•"/>
            </a:pPr>
            <a:r>
              <a:rPr lang="en-US" sz="3200" dirty="0"/>
              <a:t>Measuring Impact</a:t>
            </a:r>
          </a:p>
          <a:p>
            <a:pPr marL="457200" indent="-457200">
              <a:buFont typeface="Arial" panose="020B0604020202020204" pitchFamily="34" charset="0"/>
              <a:buChar char="•"/>
            </a:pPr>
            <a:r>
              <a:rPr lang="en-US" sz="3200" dirty="0"/>
              <a:t>CHAP engagement tool</a:t>
            </a:r>
          </a:p>
          <a:p>
            <a:pPr marL="457200" indent="-457200">
              <a:buFont typeface="Arial" panose="020B0604020202020204" pitchFamily="34" charset="0"/>
              <a:buChar char="•"/>
            </a:pPr>
            <a:r>
              <a:rPr lang="en-US" sz="3200" dirty="0"/>
              <a:t>Link to all team materials</a:t>
            </a:r>
          </a:p>
          <a:p>
            <a:pPr marL="457200" indent="-457200">
              <a:buFont typeface="Arial" panose="020B0604020202020204" pitchFamily="34" charset="0"/>
              <a:buChar char="•"/>
            </a:pPr>
            <a:r>
              <a:rPr lang="en-US" sz="3200" dirty="0"/>
              <a:t>Next Steps</a:t>
            </a:r>
          </a:p>
        </p:txBody>
      </p:sp>
    </p:spTree>
    <p:extLst>
      <p:ext uri="{BB962C8B-B14F-4D97-AF65-F5344CB8AC3E}">
        <p14:creationId xmlns:p14="http://schemas.microsoft.com/office/powerpoint/2010/main" val="417472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7148" y="1086732"/>
            <a:ext cx="10282686" cy="1138773"/>
          </a:xfrm>
          <a:prstGeom prst="rect">
            <a:avLst/>
          </a:prstGeom>
        </p:spPr>
        <p:txBody>
          <a:bodyPr wrap="square">
            <a:spAutoFit/>
          </a:bodyPr>
          <a:lstStyle/>
          <a:p>
            <a:pPr lvl="1"/>
            <a:endParaRPr lang="en-US" sz="3600" dirty="0">
              <a:solidFill>
                <a:schemeClr val="tx2"/>
              </a:solidFill>
            </a:endParaRP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white"/>
              </a:solidFill>
              <a:effectLst/>
              <a:uLnTx/>
              <a:uFillTx/>
              <a:latin typeface="Corbel" panose="020B0503020204020204"/>
              <a:ea typeface="+mn-ea"/>
              <a:cs typeface="+mn-cs"/>
            </a:endParaRPr>
          </a:p>
        </p:txBody>
      </p:sp>
      <p:sp>
        <p:nvSpPr>
          <p:cNvPr id="4" name="Rectangle 3"/>
          <p:cNvSpPr/>
          <p:nvPr/>
        </p:nvSpPr>
        <p:spPr>
          <a:xfrm>
            <a:off x="3266225" y="2571905"/>
            <a:ext cx="5544531" cy="754053"/>
          </a:xfrm>
          <a:prstGeom prst="rect">
            <a:avLst/>
          </a:prstGeom>
        </p:spPr>
        <p:txBody>
          <a:bodyPr wrap="none">
            <a:spAutoFit/>
          </a:bodyPr>
          <a:lstStyle/>
          <a:p>
            <a:pPr lvl="0" algn="ctr" defTabSz="685800">
              <a:lnSpc>
                <a:spcPct val="114000"/>
              </a:lnSpc>
            </a:pPr>
            <a:r>
              <a:rPr lang="en-US" sz="4000" b="1" i="1" dirty="0">
                <a:solidFill>
                  <a:srgbClr val="E7E6E6"/>
                </a:solidFill>
              </a:rPr>
              <a:t>¡GRACIAS </a:t>
            </a:r>
            <a:r>
              <a:rPr lang="en-US" sz="4000" b="1" i="1" dirty="0" err="1">
                <a:solidFill>
                  <a:srgbClr val="E7E6E6"/>
                </a:solidFill>
              </a:rPr>
              <a:t>por</a:t>
            </a:r>
            <a:r>
              <a:rPr lang="en-US" sz="4000" b="1" i="1" dirty="0">
                <a:solidFill>
                  <a:srgbClr val="E7E6E6"/>
                </a:solidFill>
              </a:rPr>
              <a:t> </a:t>
            </a:r>
            <a:r>
              <a:rPr lang="en-US" sz="4000" b="1" i="1" dirty="0" err="1">
                <a:solidFill>
                  <a:srgbClr val="E7E6E6"/>
                </a:solidFill>
              </a:rPr>
              <a:t>participar</a:t>
            </a:r>
            <a:r>
              <a:rPr lang="en-US" sz="4000" b="1" i="1" dirty="0">
                <a:solidFill>
                  <a:srgbClr val="E7E6E6"/>
                </a:solidFill>
              </a:rPr>
              <a:t>!</a:t>
            </a:r>
          </a:p>
        </p:txBody>
      </p:sp>
      <p:pic>
        <p:nvPicPr>
          <p:cNvPr id="5" name="Picture 4"/>
          <p:cNvPicPr>
            <a:picLocks noChangeAspect="1"/>
          </p:cNvPicPr>
          <p:nvPr/>
        </p:nvPicPr>
        <p:blipFill>
          <a:blip r:embed="rId3"/>
          <a:stretch>
            <a:fillRect/>
          </a:stretch>
        </p:blipFill>
        <p:spPr>
          <a:xfrm>
            <a:off x="8678703" y="5388732"/>
            <a:ext cx="3341298" cy="1289499"/>
          </a:xfrm>
          <a:prstGeom prst="rect">
            <a:avLst/>
          </a:prstGeom>
        </p:spPr>
      </p:pic>
      <p:sp>
        <p:nvSpPr>
          <p:cNvPr id="7" name="TextBox 6"/>
          <p:cNvSpPr txBox="1"/>
          <p:nvPr/>
        </p:nvSpPr>
        <p:spPr>
          <a:xfrm>
            <a:off x="897148" y="6326388"/>
            <a:ext cx="3530134" cy="461665"/>
          </a:xfrm>
          <a:prstGeom prst="rect">
            <a:avLst/>
          </a:prstGeom>
          <a:noFill/>
        </p:spPr>
        <p:txBody>
          <a:bodyPr wrap="none" rtlCol="0">
            <a:spAutoFit/>
          </a:bodyPr>
          <a:lstStyle/>
          <a:p>
            <a:r>
              <a:rPr lang="en-US" sz="2400">
                <a:solidFill>
                  <a:schemeClr val="tx2"/>
                </a:solidFill>
              </a:rPr>
              <a:t>LHNC@</a:t>
            </a:r>
            <a:r>
              <a:rPr lang="en-US" sz="2400" dirty="0">
                <a:solidFill>
                  <a:schemeClr val="tx2"/>
                </a:solidFill>
              </a:rPr>
              <a:t>countyofnapa.org</a:t>
            </a:r>
          </a:p>
        </p:txBody>
      </p:sp>
      <p:sp>
        <p:nvSpPr>
          <p:cNvPr id="6" name="TextBox 5"/>
          <p:cNvSpPr txBox="1"/>
          <p:nvPr/>
        </p:nvSpPr>
        <p:spPr>
          <a:xfrm>
            <a:off x="2881222" y="3417595"/>
            <a:ext cx="6629957" cy="707886"/>
          </a:xfrm>
          <a:prstGeom prst="rect">
            <a:avLst/>
          </a:prstGeom>
          <a:noFill/>
        </p:spPr>
        <p:txBody>
          <a:bodyPr wrap="none" rtlCol="0">
            <a:spAutoFit/>
          </a:bodyPr>
          <a:lstStyle/>
          <a:p>
            <a:r>
              <a:rPr lang="en-US" sz="4000" b="1" i="1" dirty="0">
                <a:solidFill>
                  <a:schemeClr val="tx2"/>
                </a:solidFill>
              </a:rPr>
              <a:t>THANK YOU for participating!</a:t>
            </a:r>
          </a:p>
        </p:txBody>
      </p:sp>
    </p:spTree>
    <p:extLst>
      <p:ext uri="{BB962C8B-B14F-4D97-AF65-F5344CB8AC3E}">
        <p14:creationId xmlns:p14="http://schemas.microsoft.com/office/powerpoint/2010/main" val="386018916"/>
      </p:ext>
    </p:extLst>
  </p:cSld>
  <p:clrMapOvr>
    <a:masterClrMapping/>
  </p:clrMapOvr>
</p:sld>
</file>

<file path=ppt/theme/theme1.xml><?xml version="1.0" encoding="utf-8"?>
<a:theme xmlns:a="http://schemas.openxmlformats.org/drawingml/2006/main" name="Headlin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0A845BBA-79DB-48B1-B20E-7DB1D92248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1727</TotalTime>
  <Words>538</Words>
  <Application>Microsoft Office PowerPoint</Application>
  <PresentationFormat>Widescreen</PresentationFormat>
  <Paragraphs>63</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Century Schoolbook</vt:lpstr>
      <vt:lpstr>Corbel</vt:lpstr>
      <vt:lpstr>Palatino Linotype</vt:lpstr>
      <vt:lpstr>Wingdings</vt:lpstr>
      <vt:lpstr>Headlines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County of Napa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Nieuwenhuijs, Erin</dc:creator>
  <cp:lastModifiedBy>Nieuwenhuijs, Erin</cp:lastModifiedBy>
  <cp:revision>70</cp:revision>
  <dcterms:created xsi:type="dcterms:W3CDTF">2022-02-07T17:16:37Z</dcterms:created>
  <dcterms:modified xsi:type="dcterms:W3CDTF">2023-06-27T21:58:13Z</dcterms:modified>
</cp:coreProperties>
</file>