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81" r:id="rId3"/>
    <p:sldId id="280" r:id="rId4"/>
    <p:sldId id="290" r:id="rId5"/>
    <p:sldId id="274" r:id="rId6"/>
    <p:sldId id="287" r:id="rId7"/>
    <p:sldId id="288" r:id="rId8"/>
    <p:sldId id="283" r:id="rId9"/>
    <p:sldId id="289" r:id="rId10"/>
    <p:sldId id="257" r:id="rId11"/>
    <p:sldId id="282"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euwenhuijs, Erin" initials="NE" lastIdx="8" clrIdx="0">
    <p:extLst>
      <p:ext uri="{19B8F6BF-5375-455C-9EA6-DF929625EA0E}">
        <p15:presenceInfo xmlns:p15="http://schemas.microsoft.com/office/powerpoint/2012/main" userId="S-1-5-21-23474375-2114010904-669932061-43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89239" autoAdjust="0"/>
  </p:normalViewPr>
  <p:slideViewPr>
    <p:cSldViewPr snapToGrid="0">
      <p:cViewPr varScale="1">
        <p:scale>
          <a:sx n="98" d="100"/>
          <a:sy n="98" d="100"/>
        </p:scale>
        <p:origin x="9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7C2A1-4329-460C-B332-2E7E500E69FE}"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52C21-DD57-4E9A-A5ED-4C1C324295F1}" type="slidenum">
              <a:rPr lang="en-US" smtClean="0"/>
              <a:t>‹#›</a:t>
            </a:fld>
            <a:endParaRPr lang="en-US"/>
          </a:p>
        </p:txBody>
      </p:sp>
    </p:spTree>
    <p:extLst>
      <p:ext uri="{BB962C8B-B14F-4D97-AF65-F5344CB8AC3E}">
        <p14:creationId xmlns:p14="http://schemas.microsoft.com/office/powerpoint/2010/main" val="368153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untyofnapa.org/3310/Community-Health-Fair#Spanis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40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eaLnBrk="0" fontAlgn="base" hangingPunct="0">
              <a:spcBef>
                <a:spcPct val="0"/>
              </a:spcBef>
              <a:spcAft>
                <a:spcPct val="0"/>
              </a:spcAft>
              <a:buFont typeface="Arial" panose="020B0604020202020204" pitchFamily="34" charset="0"/>
              <a:buChar char="•"/>
            </a:pPr>
            <a:r>
              <a:rPr lang="en-US" altLang="en-US" sz="1200" dirty="0"/>
              <a:t>For Spanish Interpretation:</a:t>
            </a:r>
          </a:p>
          <a:p>
            <a:pPr lvl="0" eaLnBrk="0" fontAlgn="base" hangingPunct="0">
              <a:spcBef>
                <a:spcPct val="0"/>
              </a:spcBef>
              <a:spcAft>
                <a:spcPct val="0"/>
              </a:spcAft>
            </a:pPr>
            <a:r>
              <a:rPr lang="en-US" altLang="en-US" sz="1200" dirty="0"/>
              <a:t>	In your meeting/webinar controls, click </a:t>
            </a:r>
            <a:r>
              <a:rPr lang="en-US" altLang="en-US" sz="1200" b="1" dirty="0"/>
              <a:t>Interpretation</a:t>
            </a:r>
            <a:r>
              <a:rPr lang="en-US" altLang="en-US" sz="1200" dirty="0"/>
              <a:t>    </a:t>
            </a:r>
          </a:p>
          <a:p>
            <a:pPr lvl="0" eaLnBrk="0" fontAlgn="base" hangingPunct="0">
              <a:spcBef>
                <a:spcPct val="0"/>
              </a:spcBef>
              <a:spcAft>
                <a:spcPct val="0"/>
              </a:spcAft>
            </a:pPr>
            <a:r>
              <a:rPr lang="en-US" altLang="en-US" sz="1200" dirty="0"/>
              <a:t>	 Click the language that you would like to hear.</a:t>
            </a:r>
            <a:br>
              <a:rPr lang="en-US" altLang="en-US" sz="1200" dirty="0"/>
            </a:br>
            <a:r>
              <a:rPr lang="en-US" sz="1200" dirty="0"/>
              <a:t>We will track questions in the chat and reach out with any answers that we can’t answer immediately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7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eaLnBrk="0" fontAlgn="base" hangingPunct="0">
              <a:spcBef>
                <a:spcPct val="0"/>
              </a:spcBef>
              <a:spcAft>
                <a:spcPct val="0"/>
              </a:spcAft>
              <a:buFont typeface="Arial" panose="020B0604020202020204" pitchFamily="34" charset="0"/>
              <a:buChar char="•"/>
            </a:pPr>
            <a:r>
              <a:rPr lang="en-US" altLang="en-US" sz="1200" dirty="0"/>
              <a:t>For Spanish Interpretation:</a:t>
            </a:r>
          </a:p>
          <a:p>
            <a:pPr lvl="0" eaLnBrk="0" fontAlgn="base" hangingPunct="0">
              <a:spcBef>
                <a:spcPct val="0"/>
              </a:spcBef>
              <a:spcAft>
                <a:spcPct val="0"/>
              </a:spcAft>
            </a:pPr>
            <a:r>
              <a:rPr lang="en-US" altLang="en-US" sz="1200" dirty="0"/>
              <a:t>	In your meeting/webinar controls, click </a:t>
            </a:r>
            <a:r>
              <a:rPr lang="en-US" altLang="en-US" sz="1200" b="1" dirty="0"/>
              <a:t>Interpretation</a:t>
            </a:r>
            <a:r>
              <a:rPr lang="en-US" altLang="en-US" sz="1200" dirty="0"/>
              <a:t>    </a:t>
            </a:r>
          </a:p>
          <a:p>
            <a:pPr lvl="0" eaLnBrk="0" fontAlgn="base" hangingPunct="0">
              <a:spcBef>
                <a:spcPct val="0"/>
              </a:spcBef>
              <a:spcAft>
                <a:spcPct val="0"/>
              </a:spcAft>
            </a:pPr>
            <a:r>
              <a:rPr lang="en-US" altLang="en-US" sz="1200" dirty="0"/>
              <a:t>	 Click the language that you would like to hear.</a:t>
            </a:r>
            <a:br>
              <a:rPr lang="en-US" altLang="en-US" sz="1200" dirty="0"/>
            </a:br>
            <a:r>
              <a:rPr lang="en-US" sz="1200" dirty="0"/>
              <a:t>We will track questions in the chat and reach out with any answers that we can’t answer immediately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03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Community Health Fair | Napa County, CA (countyofnapa.org)</a:t>
            </a:r>
            <a:endParaRPr lang="en-US" dirty="0"/>
          </a:p>
        </p:txBody>
      </p:sp>
      <p:sp>
        <p:nvSpPr>
          <p:cNvPr id="4" name="Slide Number Placeholder 3"/>
          <p:cNvSpPr>
            <a:spLocks noGrp="1"/>
          </p:cNvSpPr>
          <p:nvPr>
            <p:ph type="sldNum" sz="quarter" idx="5"/>
          </p:nvPr>
        </p:nvSpPr>
        <p:spPr/>
        <p:txBody>
          <a:bodyPr/>
          <a:lstStyle/>
          <a:p>
            <a:fld id="{8CD52C21-DD57-4E9A-A5ED-4C1C324295F1}" type="slidenum">
              <a:rPr lang="en-US" smtClean="0"/>
              <a:t>4</a:t>
            </a:fld>
            <a:endParaRPr lang="en-US"/>
          </a:p>
        </p:txBody>
      </p:sp>
    </p:spTree>
    <p:extLst>
      <p:ext uri="{BB962C8B-B14F-4D97-AF65-F5344CB8AC3E}">
        <p14:creationId xmlns:p14="http://schemas.microsoft.com/office/powerpoint/2010/main" val="393106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3200" dirty="0"/>
              <a:t>$4000 available to use</a:t>
            </a:r>
          </a:p>
          <a:p>
            <a:pPr marL="914400" lvl="1" indent="-457200">
              <a:buFont typeface="Arial" panose="020B0604020202020204" pitchFamily="34" charset="0"/>
              <a:buChar char="•"/>
            </a:pPr>
            <a:r>
              <a:rPr lang="en-US" sz="3200" dirty="0"/>
              <a:t>Allocation of funds</a:t>
            </a:r>
          </a:p>
          <a:p>
            <a:pPr marL="914400" lvl="1" indent="-457200">
              <a:buFont typeface="Arial" panose="020B0604020202020204" pitchFamily="34" charset="0"/>
              <a:buChar char="•"/>
            </a:pPr>
            <a:r>
              <a:rPr lang="en-US" sz="3200" dirty="0"/>
              <a:t>Stipends for youth </a:t>
            </a:r>
          </a:p>
          <a:p>
            <a:pPr marL="914400" lvl="1"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Timeline of Youth Event forum </a:t>
            </a:r>
          </a:p>
          <a:p>
            <a:pPr marL="914400" lvl="1" indent="-457200">
              <a:buFont typeface="Arial" panose="020B0604020202020204" pitchFamily="34" charset="0"/>
              <a:buChar char="•"/>
            </a:pPr>
            <a:r>
              <a:rPr lang="en-US" sz="3200" dirty="0"/>
              <a:t>Scope/scale of project</a:t>
            </a:r>
          </a:p>
          <a:p>
            <a:pPr marL="914400" lvl="1" indent="-457200">
              <a:buFont typeface="Arial" panose="020B0604020202020204" pitchFamily="34" charset="0"/>
              <a:buChar char="•"/>
            </a:pPr>
            <a:r>
              <a:rPr lang="en-US" sz="3200" dirty="0"/>
              <a:t>Assess and assign resources </a:t>
            </a:r>
          </a:p>
          <a:p>
            <a:pPr marL="914400" lvl="1" indent="-457200">
              <a:buFont typeface="Arial" panose="020B0604020202020204" pitchFamily="34" charset="0"/>
              <a:buChar char="•"/>
            </a:pPr>
            <a:r>
              <a:rPr lang="en-US" sz="3200" dirty="0"/>
              <a:t>Tasks required for project</a:t>
            </a:r>
          </a:p>
          <a:p>
            <a:pPr marL="914400" lvl="1" indent="-457200">
              <a:buFont typeface="Arial" panose="020B0604020202020204" pitchFamily="34" charset="0"/>
              <a:buChar char="•"/>
            </a:pPr>
            <a:r>
              <a:rPr lang="en-US" sz="3200" dirty="0"/>
              <a:t>Date tasks need to be completed by</a:t>
            </a:r>
          </a:p>
          <a:p>
            <a:pPr marL="914400" lvl="1" indent="-457200">
              <a:buFont typeface="Arial" panose="020B0604020202020204" pitchFamily="34" charset="0"/>
              <a:buChar char="•"/>
            </a:pPr>
            <a:r>
              <a:rPr lang="en-US" sz="3200" dirty="0"/>
              <a:t>Projected date of event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269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eaLnBrk="0" fontAlgn="base" hangingPunct="0">
              <a:spcBef>
                <a:spcPct val="0"/>
              </a:spcBef>
              <a:spcAft>
                <a:spcPct val="0"/>
              </a:spcAft>
              <a:buFont typeface="Arial" panose="020B0604020202020204" pitchFamily="34" charset="0"/>
              <a:buChar char="•"/>
            </a:pPr>
            <a:r>
              <a:rPr lang="en-US" altLang="en-US" sz="1200" dirty="0"/>
              <a:t>For Spanish Interpretation:</a:t>
            </a:r>
          </a:p>
          <a:p>
            <a:pPr lvl="0" eaLnBrk="0" fontAlgn="base" hangingPunct="0">
              <a:spcBef>
                <a:spcPct val="0"/>
              </a:spcBef>
              <a:spcAft>
                <a:spcPct val="0"/>
              </a:spcAft>
            </a:pPr>
            <a:r>
              <a:rPr lang="en-US" altLang="en-US" sz="1200" dirty="0"/>
              <a:t>	In your meeting/webinar controls, click </a:t>
            </a:r>
            <a:r>
              <a:rPr lang="en-US" altLang="en-US" sz="1200" b="1" dirty="0"/>
              <a:t>Interpretation</a:t>
            </a:r>
            <a:r>
              <a:rPr lang="en-US" altLang="en-US" sz="1200" dirty="0"/>
              <a:t>    </a:t>
            </a:r>
          </a:p>
          <a:p>
            <a:pPr lvl="0" eaLnBrk="0" fontAlgn="base" hangingPunct="0">
              <a:spcBef>
                <a:spcPct val="0"/>
              </a:spcBef>
              <a:spcAft>
                <a:spcPct val="0"/>
              </a:spcAft>
            </a:pPr>
            <a:r>
              <a:rPr lang="en-US" altLang="en-US" sz="1200" dirty="0"/>
              <a:t>	 Click the language that you would like to hear.</a:t>
            </a:r>
            <a:br>
              <a:rPr lang="en-US" altLang="en-US" sz="1200" dirty="0"/>
            </a:br>
            <a:r>
              <a:rPr lang="en-US" sz="1200" dirty="0"/>
              <a:t>We will track questions in the chat and reach out with any answers that we can’t answer immediately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25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130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5"/>
            <a:ext cx="407988" cy="819151"/>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4"/>
            <a:ext cx="7034363"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3" y="5537925"/>
            <a:ext cx="7034363" cy="706355"/>
          </a:xfrm>
        </p:spPr>
        <p:txBody>
          <a:bodyPr>
            <a:normAutofit/>
          </a:bodyPr>
          <a:lstStyle>
            <a:lvl1pPr marL="0" indent="0" algn="l">
              <a:lnSpc>
                <a:spcPct val="114000"/>
              </a:lnSpc>
              <a:spcBef>
                <a:spcPts val="0"/>
              </a:spcBef>
              <a:buNone/>
              <a:defRPr sz="2000" b="0" i="1"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4" y="6314440"/>
            <a:ext cx="1596623" cy="365125"/>
          </a:xfrm>
        </p:spPr>
        <p:txBody>
          <a:bodyPr/>
          <a:lstStyle>
            <a:lvl1pPr algn="l">
              <a:defRPr sz="1200">
                <a:solidFill>
                  <a:schemeClr val="tx2"/>
                </a:solidFill>
              </a:defRPr>
            </a:lvl1pPr>
          </a:lstStyle>
          <a:p>
            <a:fld id="{1D8BD707-D9CF-40AE-B4C6-C98DA3205C09}" type="datetimeFigureOut">
              <a:rPr lang="en-US" smtClean="0"/>
              <a:t>3/21/2023</a:t>
            </a:fld>
            <a:endParaRPr lang="en-US"/>
          </a:p>
        </p:txBody>
      </p:sp>
      <p:sp>
        <p:nvSpPr>
          <p:cNvPr id="5" name="Footer Placeholder 4"/>
          <p:cNvSpPr>
            <a:spLocks noGrp="1"/>
          </p:cNvSpPr>
          <p:nvPr>
            <p:ph type="ftr" sz="quarter" idx="11"/>
          </p:nvPr>
        </p:nvSpPr>
        <p:spPr>
          <a:xfrm>
            <a:off x="3000592"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B6F15528-21DE-4FAA-801E-634DDDAF4B2B}" type="slidenum">
              <a:rPr lang="en-US" smtClean="0"/>
              <a:t>‹#›</a:t>
            </a:fld>
            <a:endParaRPr lang="en-US"/>
          </a:p>
        </p:txBody>
      </p:sp>
      <p:cxnSp>
        <p:nvCxnSpPr>
          <p:cNvPr id="9" name="Straight Connector 8" title="Verticle Rule Line"/>
          <p:cNvCxnSpPr/>
          <p:nvPr/>
        </p:nvCxnSpPr>
        <p:spPr>
          <a:xfrm>
            <a:off x="773855" y="1257301"/>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1821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1" y="640080"/>
            <a:ext cx="6248399" cy="55841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4881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1"/>
            <a:ext cx="407988" cy="819151"/>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6" y="642931"/>
            <a:ext cx="2446671" cy="467810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642933"/>
            <a:ext cx="7070679"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2"/>
            <a:ext cx="3814856" cy="365125"/>
          </a:xfrm>
        </p:spPr>
        <p:txBody>
          <a:bodyPr/>
          <a:lstStyle/>
          <a:p>
            <a:fld id="{1D8BD707-D9CF-40AE-B4C6-C98DA3205C09}" type="datetimeFigureOut">
              <a:rPr lang="en-US" smtClean="0"/>
              <a:t>3/21/2023</a:t>
            </a:fld>
            <a:endParaRPr lang="en-US"/>
          </a:p>
        </p:txBody>
      </p:sp>
      <p:sp>
        <p:nvSpPr>
          <p:cNvPr id="5" name="Footer Placeholder 4"/>
          <p:cNvSpPr>
            <a:spLocks noGrp="1"/>
          </p:cNvSpPr>
          <p:nvPr>
            <p:ph type="ftr" sz="quarter" idx="11"/>
          </p:nvPr>
        </p:nvSpPr>
        <p:spPr>
          <a:xfrm>
            <a:off x="6536187" y="6315950"/>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B6F15528-21DE-4FAA-801E-634DDDAF4B2B}" type="slidenum">
              <a:rPr lang="en-US" smtClean="0"/>
              <a:t>‹#›</a:t>
            </a:fld>
            <a:endParaRPr lang="en-US"/>
          </a:p>
        </p:txBody>
      </p:sp>
      <p:cxnSp>
        <p:nvCxnSpPr>
          <p:cNvPr id="13" name="Straight Connector 12" title="Horizontal Rule Line"/>
          <p:cNvCxnSpPr/>
          <p:nvPr/>
        </p:nvCxnSpPr>
        <p:spPr>
          <a:xfrm>
            <a:off x="1" y="6199731"/>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520268"/>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32000" y="1277427"/>
            <a:ext cx="8128000" cy="448157"/>
          </a:xfrm>
        </p:spPr>
        <p:txBody>
          <a:bodyPr lIns="0" tIns="0" rIns="0" bIns="0"/>
          <a:lstStyle>
            <a:lvl1pPr>
              <a:defRPr sz="2912" b="1" i="1">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609600" y="1577341"/>
            <a:ext cx="5303520" cy="34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1"/>
            <a:ext cx="5303520" cy="34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65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31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1" y="1604797"/>
            <a:ext cx="11329259" cy="614197"/>
          </a:xfrm>
          <a:prstGeom prst="rect">
            <a:avLst/>
          </a:prstGeom>
        </p:spPr>
        <p:txBody>
          <a:bodyPr anchor="ctr"/>
          <a:lstStyle>
            <a:lvl1pPr marL="0" indent="0">
              <a:buNone/>
              <a:defRPr sz="2667">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541173" y="2507026"/>
            <a:ext cx="11329259" cy="3994316"/>
          </a:xfrm>
          <a:prstGeom prst="rect">
            <a:avLst/>
          </a:prstGeom>
        </p:spPr>
        <p:txBody>
          <a:bodyPr lIns="396000" anchor="t"/>
          <a:lstStyle>
            <a:lvl1pPr marL="0" indent="0">
              <a:buNone/>
              <a:defRPr sz="1867">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16074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286776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5610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9"/>
            <a:ext cx="407988" cy="819151"/>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4" y="2571724"/>
            <a:ext cx="8296655"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9"/>
            <a:ext cx="8401429" cy="819151"/>
          </a:xfrm>
        </p:spPr>
        <p:txBody>
          <a:bodyPr anchor="ctr">
            <a:normAutofit/>
          </a:bodyPr>
          <a:lstStyle>
            <a:lvl1pPr marL="0" indent="0" algn="r">
              <a:lnSpc>
                <a:spcPct val="113000"/>
              </a:lnSpc>
              <a:spcBef>
                <a:spcPts val="0"/>
              </a:spcBef>
              <a:buNone/>
              <a:defRPr sz="2000" b="0" i="1" baseline="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40"/>
            <a:ext cx="1596623" cy="365125"/>
          </a:xfrm>
        </p:spPr>
        <p:txBody>
          <a:bodyPr/>
          <a:lstStyle>
            <a:lvl1pPr>
              <a:defRPr sz="1200">
                <a:solidFill>
                  <a:schemeClr val="accent1"/>
                </a:solidFill>
              </a:defRPr>
            </a:lvl1pPr>
          </a:lstStyle>
          <a:p>
            <a:fld id="{C3DA15B3-215A-45CF-B568-4C88ABA533CA}" type="datetimeFigureOut">
              <a:rPr lang="en-US" smtClean="0"/>
              <a:t>3/21/2023</a:t>
            </a:fld>
            <a:endParaRPr lang="en-US"/>
          </a:p>
        </p:txBody>
      </p:sp>
      <p:sp>
        <p:nvSpPr>
          <p:cNvPr id="5" name="Footer Placeholder 4"/>
          <p:cNvSpPr>
            <a:spLocks noGrp="1"/>
          </p:cNvSpPr>
          <p:nvPr>
            <p:ph type="ftr" sz="quarter" idx="11"/>
          </p:nvPr>
        </p:nvSpPr>
        <p:spPr>
          <a:xfrm>
            <a:off x="1947673" y="6314440"/>
            <a:ext cx="6480227"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5B4C650-3265-4BD1-9BD0-0AAC9439BF20}" type="slidenum">
              <a:rPr lang="en-US" smtClean="0"/>
              <a:t>‹#›</a:t>
            </a:fld>
            <a:endParaRPr lang="en-US"/>
          </a:p>
        </p:txBody>
      </p:sp>
      <p:cxnSp>
        <p:nvCxnSpPr>
          <p:cNvPr id="10" name="Straight Connector 9" title="Horizontal Rule Line"/>
          <p:cNvCxnSpPr/>
          <p:nvPr/>
        </p:nvCxnSpPr>
        <p:spPr>
          <a:xfrm flipH="1">
            <a:off x="2" y="6178167"/>
            <a:ext cx="1024432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89059"/>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6639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7"/>
            <a:ext cx="6248400" cy="914400"/>
          </a:xfrm>
        </p:spPr>
        <p:txBody>
          <a:bodyPr anchor="b">
            <a:normAutofit/>
          </a:bodyPr>
          <a:lstStyle>
            <a:lvl1pPr marL="0" indent="0">
              <a:buNone/>
              <a:defRPr sz="2400" b="0" i="1" baseline="0">
                <a:solidFill>
                  <a:schemeClr val="tx1">
                    <a:lumMod val="85000"/>
                    <a:lumOff val="1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8512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1860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1092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3"/>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3"/>
            <a:ext cx="3838776" cy="3239537"/>
          </a:xfrm>
        </p:spPr>
        <p:txBody>
          <a:bodyPr/>
          <a:lstStyle>
            <a:lvl1pPr marL="0" indent="0" algn="r">
              <a:lnSpc>
                <a:spcPct val="125000"/>
              </a:lnSpc>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2718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2"/>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2"/>
            <a:ext cx="6172200" cy="6857999"/>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3545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1"/>
            <a:ext cx="407988" cy="819151"/>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9"/>
            <a:ext cx="3833907"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1" y="569067"/>
            <a:ext cx="6248399"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63937D59-5EDB-4C39-B697-625748F703B6}" type="datetimeFigureOut">
              <a:rPr lang="en-US" smtClean="0"/>
              <a:t>3/21/2023</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0F31DC1F-5561-484E-AB46-68C682854F61}" type="slidenum">
              <a:rPr lang="en-US" smtClean="0"/>
              <a:t>‹#›</a:t>
            </a:fld>
            <a:endParaRPr lang="en-US"/>
          </a:p>
        </p:txBody>
      </p:sp>
      <p:cxnSp>
        <p:nvCxnSpPr>
          <p:cNvPr id="10" name="Straight Connector 9" title="Horizontal Rule Line"/>
          <p:cNvCxnSpPr/>
          <p:nvPr/>
        </p:nvCxnSpPr>
        <p:spPr>
          <a:xfrm>
            <a:off x="0" y="6199731"/>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93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r" defTabSz="914377"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57" indent="-283457" algn="l" defTabSz="914377"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783" indent="-283457" algn="l" defTabSz="914377"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2971" indent="-283457" algn="l" defTabSz="914377"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160" indent="-283457" algn="l" defTabSz="914377"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349" indent="-283457" algn="l" defTabSz="914377"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537" indent="-283457" algn="l" defTabSz="914377"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726" indent="-283457" algn="l" defTabSz="914377"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8914" indent="-283457" algn="l" defTabSz="914377"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103" indent="-283457" algn="l" defTabSz="914377"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mailto:ilse.gomezcevallos@countyofnapa.org" TargetMode="External"/><Relationship Id="rId4" Type="http://schemas.openxmlformats.org/officeDocument/2006/relationships/hyperlink" Target="mailto:nadia.barboza@countyofnap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HNCBilingualTransp d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1" y="1700808"/>
            <a:ext cx="5715595" cy="2208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ubtitle 4"/>
          <p:cNvSpPr>
            <a:spLocks noGrp="1"/>
          </p:cNvSpPr>
          <p:nvPr>
            <p:ph type="subTitle" idx="1"/>
          </p:nvPr>
        </p:nvSpPr>
        <p:spPr>
          <a:xfrm>
            <a:off x="2351584" y="4293096"/>
            <a:ext cx="7034363" cy="706355"/>
          </a:xfrm>
        </p:spPr>
        <p:txBody>
          <a:bodyPr>
            <a:noAutofit/>
          </a:bodyPr>
          <a:lstStyle/>
          <a:p>
            <a:pPr algn="ctr"/>
            <a:r>
              <a:rPr lang="en-US" sz="3733" dirty="0"/>
              <a:t>Welcome!</a:t>
            </a:r>
          </a:p>
          <a:p>
            <a:pPr algn="ctr"/>
            <a:r>
              <a:rPr lang="en-US" sz="3733" dirty="0"/>
              <a:t>¡</a:t>
            </a:r>
            <a:r>
              <a:rPr lang="en-US" sz="3733" dirty="0" err="1"/>
              <a:t>Bienvenidos</a:t>
            </a:r>
            <a:r>
              <a:rPr lang="en-US" sz="3733" dirty="0"/>
              <a:t>!</a:t>
            </a:r>
          </a:p>
        </p:txBody>
      </p:sp>
    </p:spTree>
    <p:extLst>
      <p:ext uri="{BB962C8B-B14F-4D97-AF65-F5344CB8AC3E}">
        <p14:creationId xmlns:p14="http://schemas.microsoft.com/office/powerpoint/2010/main" val="3321543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3781" y="2628928"/>
            <a:ext cx="8609162" cy="3931076"/>
          </a:xfrm>
        </p:spPr>
        <p:txBody>
          <a:bodyPr>
            <a:spAutoFit/>
          </a:bodyPr>
          <a:lstStyle/>
          <a:p>
            <a:pPr algn="l"/>
            <a:r>
              <a:rPr lang="en-US" sz="2400" i="0" dirty="0"/>
              <a:t>We previously discussed supporting a social media account for youth to design and upload information about activities and events that are low/no cost, accessible, and occurring across the alcohol-drug free. Additionally, youth would be compensated for posting and designing graphics, planning and design of social media account, and managing account on a weekly basis. </a:t>
            </a:r>
          </a:p>
          <a:p>
            <a:pPr algn="l"/>
            <a:endParaRPr lang="en-US" sz="2400" i="0" dirty="0"/>
          </a:p>
          <a:p>
            <a:pPr algn="l"/>
            <a:r>
              <a:rPr lang="en-US" sz="2400" b="1" i="0" dirty="0"/>
              <a:t>Do we continue to pursue this project or pivot to attract interest from youth groups? </a:t>
            </a:r>
          </a:p>
          <a:p>
            <a:endParaRPr lang="en-US" sz="300" dirty="0"/>
          </a:p>
        </p:txBody>
      </p:sp>
      <p:sp>
        <p:nvSpPr>
          <p:cNvPr id="4" name="TextBox 3"/>
          <p:cNvSpPr txBox="1"/>
          <p:nvPr/>
        </p:nvSpPr>
        <p:spPr>
          <a:xfrm>
            <a:off x="3762531" y="1168825"/>
            <a:ext cx="427728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Youth Activity Calendar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66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611155" y="5262113"/>
            <a:ext cx="1000664" cy="9834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4303" y="753282"/>
            <a:ext cx="2263697" cy="646331"/>
          </a:xfrm>
          <a:prstGeom prst="rect">
            <a:avLst/>
          </a:prstGeom>
          <a:noFill/>
        </p:spPr>
        <p:txBody>
          <a:bodyPr wrap="none" rtlCol="0">
            <a:spAutoFit/>
          </a:bodyPr>
          <a:lstStyle/>
          <a:p>
            <a:r>
              <a:rPr lang="en-US" sz="3600" dirty="0">
                <a:solidFill>
                  <a:schemeClr val="accent1"/>
                </a:solidFill>
              </a:rPr>
              <a:t>Next Steps</a:t>
            </a:r>
          </a:p>
        </p:txBody>
      </p:sp>
      <p:sp>
        <p:nvSpPr>
          <p:cNvPr id="6" name="Rectangle 5"/>
          <p:cNvSpPr/>
          <p:nvPr/>
        </p:nvSpPr>
        <p:spPr>
          <a:xfrm>
            <a:off x="933061" y="2015412"/>
            <a:ext cx="9519234" cy="5016758"/>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accent1"/>
                </a:solidFill>
              </a:rPr>
              <a:t>Identify and leverage opportunities for youth outreach </a:t>
            </a:r>
          </a:p>
          <a:p>
            <a:pPr marL="457200" indent="-457200">
              <a:buFont typeface="Arial" panose="020B0604020202020204" pitchFamily="34" charset="0"/>
              <a:buChar char="•"/>
            </a:pPr>
            <a:r>
              <a:rPr lang="en-US" sz="3200" dirty="0">
                <a:solidFill>
                  <a:schemeClr val="accent1"/>
                </a:solidFill>
              </a:rPr>
              <a:t>Continue convening and co-leading project with youth leads</a:t>
            </a:r>
          </a:p>
          <a:p>
            <a:pPr marL="457200" indent="-457200">
              <a:buFont typeface="Arial" panose="020B0604020202020204" pitchFamily="34" charset="0"/>
              <a:buChar char="•"/>
            </a:pPr>
            <a:r>
              <a:rPr lang="en-US" sz="3200" dirty="0">
                <a:solidFill>
                  <a:schemeClr val="accent1"/>
                </a:solidFill>
              </a:rPr>
              <a:t>Connect with potential partners for Youth Activity Instagram Calendar.</a:t>
            </a:r>
          </a:p>
          <a:p>
            <a:pPr marL="457200" indent="-457200">
              <a:buFont typeface="Arial" panose="020B0604020202020204" pitchFamily="34" charset="0"/>
              <a:buChar char="•"/>
            </a:pPr>
            <a:endParaRPr lang="en-US" sz="3200" dirty="0">
              <a:solidFill>
                <a:schemeClr val="accent1"/>
              </a:solidFill>
            </a:endParaRPr>
          </a:p>
          <a:p>
            <a:pPr marL="457200" indent="-457200">
              <a:buFont typeface="Arial" panose="020B0604020202020204" pitchFamily="34" charset="0"/>
              <a:buChar char="•"/>
            </a:pPr>
            <a:r>
              <a:rPr lang="en-US" sz="3200" dirty="0">
                <a:solidFill>
                  <a:schemeClr val="accent1"/>
                </a:solidFill>
              </a:rPr>
              <a:t>Next Meeting: in 1 month, </a:t>
            </a:r>
            <a:r>
              <a:rPr lang="en-US" sz="3200" b="1" dirty="0">
                <a:solidFill>
                  <a:schemeClr val="accent1"/>
                </a:solidFill>
              </a:rPr>
              <a:t>4/18 at 2 PM</a:t>
            </a:r>
          </a:p>
          <a:p>
            <a:endParaRPr lang="en-US" sz="3200" dirty="0">
              <a:solidFill>
                <a:schemeClr val="accent1"/>
              </a:solidFill>
            </a:endParaRPr>
          </a:p>
          <a:p>
            <a:pPr marL="457200" indent="-457200">
              <a:buFont typeface="Arial" panose="020B0604020202020204" pitchFamily="34" charset="0"/>
              <a:buChar char="•"/>
            </a:pPr>
            <a:endParaRPr lang="en-US" sz="3200" dirty="0">
              <a:solidFill>
                <a:schemeClr val="accent1"/>
              </a:solidFill>
            </a:endParaRPr>
          </a:p>
        </p:txBody>
      </p:sp>
    </p:spTree>
    <p:extLst>
      <p:ext uri="{BB962C8B-B14F-4D97-AF65-F5344CB8AC3E}">
        <p14:creationId xmlns:p14="http://schemas.microsoft.com/office/powerpoint/2010/main" val="213469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7148" y="1086732"/>
            <a:ext cx="10282686" cy="1138773"/>
          </a:xfrm>
          <a:prstGeom prst="rect">
            <a:avLst/>
          </a:prstGeom>
        </p:spPr>
        <p:txBody>
          <a:bodyPr wrap="square">
            <a:spAutoFit/>
          </a:bodyPr>
          <a:lstStyle/>
          <a:p>
            <a:pPr lvl="1"/>
            <a:endParaRPr lang="en-US" sz="3600" dirty="0">
              <a:solidFill>
                <a:schemeClr val="tx2"/>
              </a:solidFill>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 name="Rectangle 3"/>
          <p:cNvSpPr/>
          <p:nvPr/>
        </p:nvSpPr>
        <p:spPr>
          <a:xfrm>
            <a:off x="3266225" y="2571905"/>
            <a:ext cx="5544531" cy="754053"/>
          </a:xfrm>
          <a:prstGeom prst="rect">
            <a:avLst/>
          </a:prstGeom>
        </p:spPr>
        <p:txBody>
          <a:bodyPr wrap="none">
            <a:spAutoFit/>
          </a:bodyPr>
          <a:lstStyle/>
          <a:p>
            <a:pPr lvl="0" algn="ctr" defTabSz="685800">
              <a:lnSpc>
                <a:spcPct val="114000"/>
              </a:lnSpc>
            </a:pPr>
            <a:r>
              <a:rPr lang="en-US" sz="4000" b="1" i="1" dirty="0">
                <a:solidFill>
                  <a:srgbClr val="E7E6E6"/>
                </a:solidFill>
              </a:rPr>
              <a:t>¡GRACIAS </a:t>
            </a:r>
            <a:r>
              <a:rPr lang="en-US" sz="4000" b="1" i="1" dirty="0" err="1">
                <a:solidFill>
                  <a:srgbClr val="E7E6E6"/>
                </a:solidFill>
              </a:rPr>
              <a:t>por</a:t>
            </a:r>
            <a:r>
              <a:rPr lang="en-US" sz="4000" b="1" i="1" dirty="0">
                <a:solidFill>
                  <a:srgbClr val="E7E6E6"/>
                </a:solidFill>
              </a:rPr>
              <a:t> </a:t>
            </a:r>
            <a:r>
              <a:rPr lang="en-US" sz="4000" b="1" i="1" dirty="0" err="1">
                <a:solidFill>
                  <a:srgbClr val="E7E6E6"/>
                </a:solidFill>
              </a:rPr>
              <a:t>participar</a:t>
            </a:r>
            <a:r>
              <a:rPr lang="en-US" sz="4000" b="1" i="1" dirty="0">
                <a:solidFill>
                  <a:srgbClr val="E7E6E6"/>
                </a:solidFill>
              </a:rPr>
              <a:t>!</a:t>
            </a:r>
          </a:p>
        </p:txBody>
      </p:sp>
      <p:pic>
        <p:nvPicPr>
          <p:cNvPr id="5" name="Picture 4"/>
          <p:cNvPicPr>
            <a:picLocks noChangeAspect="1"/>
          </p:cNvPicPr>
          <p:nvPr/>
        </p:nvPicPr>
        <p:blipFill>
          <a:blip r:embed="rId3"/>
          <a:stretch>
            <a:fillRect/>
          </a:stretch>
        </p:blipFill>
        <p:spPr>
          <a:xfrm>
            <a:off x="8678703" y="5388732"/>
            <a:ext cx="3341298" cy="1289499"/>
          </a:xfrm>
          <a:prstGeom prst="rect">
            <a:avLst/>
          </a:prstGeom>
        </p:spPr>
      </p:pic>
      <p:sp>
        <p:nvSpPr>
          <p:cNvPr id="7" name="TextBox 6"/>
          <p:cNvSpPr txBox="1"/>
          <p:nvPr/>
        </p:nvSpPr>
        <p:spPr>
          <a:xfrm>
            <a:off x="897148" y="6326388"/>
            <a:ext cx="3530134" cy="461665"/>
          </a:xfrm>
          <a:prstGeom prst="rect">
            <a:avLst/>
          </a:prstGeom>
          <a:noFill/>
        </p:spPr>
        <p:txBody>
          <a:bodyPr wrap="none" rtlCol="0">
            <a:spAutoFit/>
          </a:bodyPr>
          <a:lstStyle/>
          <a:p>
            <a:r>
              <a:rPr lang="en-US" sz="2400">
                <a:solidFill>
                  <a:schemeClr val="tx2"/>
                </a:solidFill>
              </a:rPr>
              <a:t>LHNC@countyofnapa.org</a:t>
            </a:r>
            <a:endParaRPr lang="en-US" sz="2400" dirty="0">
              <a:solidFill>
                <a:schemeClr val="tx2"/>
              </a:solidFill>
            </a:endParaRPr>
          </a:p>
        </p:txBody>
      </p:sp>
      <p:sp>
        <p:nvSpPr>
          <p:cNvPr id="6" name="TextBox 5"/>
          <p:cNvSpPr txBox="1"/>
          <p:nvPr/>
        </p:nvSpPr>
        <p:spPr>
          <a:xfrm>
            <a:off x="2881222" y="3417595"/>
            <a:ext cx="6629957" cy="707886"/>
          </a:xfrm>
          <a:prstGeom prst="rect">
            <a:avLst/>
          </a:prstGeom>
          <a:noFill/>
        </p:spPr>
        <p:txBody>
          <a:bodyPr wrap="none" rtlCol="0">
            <a:spAutoFit/>
          </a:bodyPr>
          <a:lstStyle/>
          <a:p>
            <a:r>
              <a:rPr lang="en-US" sz="4000" b="1" i="1" dirty="0">
                <a:solidFill>
                  <a:schemeClr val="tx2"/>
                </a:solidFill>
              </a:rPr>
              <a:t>THANK YOU for participating!</a:t>
            </a:r>
          </a:p>
        </p:txBody>
      </p:sp>
    </p:spTree>
    <p:extLst>
      <p:ext uri="{BB962C8B-B14F-4D97-AF65-F5344CB8AC3E}">
        <p14:creationId xmlns:p14="http://schemas.microsoft.com/office/powerpoint/2010/main" val="38601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4105" y="2484386"/>
            <a:ext cx="11036061" cy="3785652"/>
          </a:xfrm>
          <a:prstGeom prst="rect">
            <a:avLst/>
          </a:prstGeom>
        </p:spPr>
        <p:txBody>
          <a:bodyPr wrap="square">
            <a:spAutoFit/>
          </a:bodyPr>
          <a:lstStyle/>
          <a:p>
            <a:pPr marL="457200" lvl="0" indent="-457200">
              <a:buFont typeface="Arial" panose="020B0604020202020204" pitchFamily="34" charset="0"/>
              <a:buChar char="•"/>
            </a:pPr>
            <a:r>
              <a:rPr lang="en-US" sz="4000" dirty="0">
                <a:solidFill>
                  <a:schemeClr val="accent1"/>
                </a:solidFill>
              </a:rPr>
              <a:t>Introductions	</a:t>
            </a:r>
          </a:p>
          <a:p>
            <a:pPr marL="457200" lvl="0" indent="-457200">
              <a:buFont typeface="Arial" panose="020B0604020202020204" pitchFamily="34" charset="0"/>
              <a:buChar char="•"/>
            </a:pPr>
            <a:r>
              <a:rPr lang="en-US" sz="4000" dirty="0">
                <a:solidFill>
                  <a:schemeClr val="accent1"/>
                </a:solidFill>
              </a:rPr>
              <a:t>Project Overview: Youth Event Design Forum</a:t>
            </a:r>
          </a:p>
          <a:p>
            <a:pPr marL="457200" lvl="0" indent="-457200">
              <a:buFont typeface="Arial" panose="020B0604020202020204" pitchFamily="34" charset="0"/>
              <a:buChar char="•"/>
            </a:pPr>
            <a:r>
              <a:rPr lang="en-US" sz="4000" dirty="0">
                <a:solidFill>
                  <a:schemeClr val="accent1"/>
                </a:solidFill>
              </a:rPr>
              <a:t>Youth Activity Calendar</a:t>
            </a:r>
          </a:p>
          <a:p>
            <a:pPr marL="457200" lvl="0" indent="-457200">
              <a:buFont typeface="Arial" panose="020B0604020202020204" pitchFamily="34" charset="0"/>
              <a:buChar char="•"/>
            </a:pPr>
            <a:r>
              <a:rPr lang="en-US" sz="4000" dirty="0">
                <a:solidFill>
                  <a:schemeClr val="accent1"/>
                </a:solidFill>
              </a:rPr>
              <a:t>Next Steps</a:t>
            </a:r>
          </a:p>
          <a:p>
            <a:pPr lvl="0"/>
            <a:endParaRPr lang="en-US" sz="4000" dirty="0">
              <a:solidFill>
                <a:schemeClr val="accent1"/>
              </a:solidFill>
            </a:endParaRPr>
          </a:p>
          <a:p>
            <a:pPr marL="457200" lvl="0" indent="-457200">
              <a:buFont typeface="Arial" panose="020B0604020202020204" pitchFamily="34" charset="0"/>
              <a:buChar char="•"/>
            </a:pPr>
            <a:endParaRPr lang="en-US" sz="4000" dirty="0">
              <a:solidFill>
                <a:schemeClr val="accent1"/>
              </a:solidFill>
            </a:endParaRPr>
          </a:p>
        </p:txBody>
      </p:sp>
      <p:sp>
        <p:nvSpPr>
          <p:cNvPr id="2" name="TextBox 1"/>
          <p:cNvSpPr txBox="1"/>
          <p:nvPr/>
        </p:nvSpPr>
        <p:spPr>
          <a:xfrm>
            <a:off x="694281" y="1385906"/>
            <a:ext cx="2165979" cy="830997"/>
          </a:xfrm>
          <a:prstGeom prst="rect">
            <a:avLst/>
          </a:prstGeom>
          <a:noFill/>
        </p:spPr>
        <p:txBody>
          <a:bodyPr wrap="none" rtlCol="0">
            <a:spAutoFit/>
          </a:bodyPr>
          <a:lstStyle/>
          <a:p>
            <a:pPr algn="ctr"/>
            <a:r>
              <a:rPr lang="en-US" sz="4800" dirty="0">
                <a:solidFill>
                  <a:schemeClr val="accent1"/>
                </a:solidFill>
              </a:rPr>
              <a:t>Agenda</a:t>
            </a:r>
          </a:p>
        </p:txBody>
      </p:sp>
    </p:spTree>
    <p:extLst>
      <p:ext uri="{BB962C8B-B14F-4D97-AF65-F5344CB8AC3E}">
        <p14:creationId xmlns:p14="http://schemas.microsoft.com/office/powerpoint/2010/main" val="271828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611155" y="5262113"/>
            <a:ext cx="1000664" cy="9834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2035" y="914400"/>
            <a:ext cx="5593543" cy="4770537"/>
          </a:xfrm>
          <a:prstGeom prst="rect">
            <a:avLst/>
          </a:prstGeom>
          <a:noFill/>
        </p:spPr>
        <p:txBody>
          <a:bodyPr wrap="square" rtlCol="0">
            <a:spAutoFit/>
          </a:bodyPr>
          <a:lstStyle/>
          <a:p>
            <a:pPr lvl="1"/>
            <a:r>
              <a:rPr lang="en-US" sz="3200" dirty="0"/>
              <a:t>Introductions </a:t>
            </a:r>
          </a:p>
          <a:p>
            <a:pPr lvl="1"/>
            <a:endParaRPr lang="en-US" sz="3200" dirty="0"/>
          </a:p>
          <a:p>
            <a:pPr marL="914400" lvl="1" indent="-457200">
              <a:buFont typeface="Arial" panose="020B0604020202020204" pitchFamily="34" charset="0"/>
              <a:buChar char="•"/>
            </a:pPr>
            <a:r>
              <a:rPr lang="en-US" sz="3200" dirty="0"/>
              <a:t>Name and organization you are representing</a:t>
            </a:r>
          </a:p>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a:t>On the dog scale, how are you </a:t>
            </a:r>
            <a:r>
              <a:rPr lang="en-US" sz="3200"/>
              <a:t>feeling? </a:t>
            </a:r>
            <a:endParaRPr lang="en-US" sz="3200" dirty="0"/>
          </a:p>
          <a:p>
            <a:pPr defTabSz="1219170" latinLnBrk="1"/>
            <a:endParaRPr lang="en-US" sz="4267" dirty="0">
              <a:solidFill>
                <a:prstClr val="black"/>
              </a:solidFill>
              <a:latin typeface="Corbel" panose="020B0503020204020204"/>
            </a:endParaRPr>
          </a:p>
          <a:p>
            <a:pPr defTabSz="1219170" latinLnBrk="1"/>
            <a:endParaRPr lang="en-US" sz="3733" dirty="0">
              <a:solidFill>
                <a:srgbClr val="5B9BD5"/>
              </a:solidFill>
              <a:latin typeface="Corbel" panose="020B0503020204020204"/>
            </a:endParaRPr>
          </a:p>
        </p:txBody>
      </p:sp>
      <p:pic>
        <p:nvPicPr>
          <p:cNvPr id="2" name="Picture 1"/>
          <p:cNvPicPr>
            <a:picLocks noChangeAspect="1"/>
          </p:cNvPicPr>
          <p:nvPr/>
        </p:nvPicPr>
        <p:blipFill>
          <a:blip r:embed="rId3"/>
          <a:stretch>
            <a:fillRect/>
          </a:stretch>
        </p:blipFill>
        <p:spPr>
          <a:xfrm>
            <a:off x="6029513" y="308240"/>
            <a:ext cx="5083964" cy="5801333"/>
          </a:xfrm>
          <a:prstGeom prst="rect">
            <a:avLst/>
          </a:prstGeom>
        </p:spPr>
      </p:pic>
      <p:pic>
        <p:nvPicPr>
          <p:cNvPr id="1028" name="Picture 4" descr="On a scale from 1-9 which Mookie are you today?">
            <a:extLst>
              <a:ext uri="{FF2B5EF4-FFF2-40B4-BE49-F238E27FC236}">
                <a16:creationId xmlns:a16="http://schemas.microsoft.com/office/drawing/2014/main" id="{942D50FD-9B3C-1E18-2DFC-EEC9B0659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514" y="984977"/>
            <a:ext cx="5083964" cy="51245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are you feeling today? (dog edition) | Fandom">
            <a:extLst>
              <a:ext uri="{FF2B5EF4-FFF2-40B4-BE49-F238E27FC236}">
                <a16:creationId xmlns:a16="http://schemas.microsoft.com/office/drawing/2014/main" id="{23FDF7C7-C232-4A05-9999-DCE7C993B9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52" t="10098" r="7544" b="8349"/>
          <a:stretch/>
        </p:blipFill>
        <p:spPr bwMode="auto">
          <a:xfrm>
            <a:off x="6029512" y="956828"/>
            <a:ext cx="5083964" cy="515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9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pa County Public Health Fair: Building Happy &amp; Healthy Communities! ">
            <a:extLst>
              <a:ext uri="{FF2B5EF4-FFF2-40B4-BE49-F238E27FC236}">
                <a16:creationId xmlns:a16="http://schemas.microsoft.com/office/drawing/2014/main" id="{4DDB75E9-2AC7-683E-7DE3-B392D9E983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308" y="931729"/>
            <a:ext cx="9321383" cy="4660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F6530D-A9E7-F9B1-B3EF-350AE5FE4BAB}"/>
              </a:ext>
            </a:extLst>
          </p:cNvPr>
          <p:cNvSpPr txBox="1"/>
          <p:nvPr/>
        </p:nvSpPr>
        <p:spPr>
          <a:xfrm>
            <a:off x="1199213" y="254833"/>
            <a:ext cx="10115862" cy="584775"/>
          </a:xfrm>
          <a:prstGeom prst="rect">
            <a:avLst/>
          </a:prstGeom>
          <a:noFill/>
        </p:spPr>
        <p:txBody>
          <a:bodyPr wrap="square" rtlCol="0">
            <a:spAutoFit/>
          </a:bodyPr>
          <a:lstStyle/>
          <a:p>
            <a:pPr algn="ctr"/>
            <a:r>
              <a:rPr lang="en-US" sz="3200" b="1" dirty="0">
                <a:solidFill>
                  <a:schemeClr val="accent1"/>
                </a:solidFill>
              </a:rPr>
              <a:t>Community Health Fair – April 16</a:t>
            </a:r>
            <a:r>
              <a:rPr lang="en-US" sz="3200" b="1" baseline="30000" dirty="0">
                <a:solidFill>
                  <a:schemeClr val="accent1"/>
                </a:solidFill>
              </a:rPr>
              <a:t>th</a:t>
            </a:r>
            <a:r>
              <a:rPr lang="en-US" sz="3200" b="1" dirty="0">
                <a:solidFill>
                  <a:schemeClr val="accent1"/>
                </a:solidFill>
              </a:rPr>
              <a:t> 1-3 PM</a:t>
            </a:r>
          </a:p>
        </p:txBody>
      </p:sp>
      <p:sp>
        <p:nvSpPr>
          <p:cNvPr id="6" name="TextBox 5">
            <a:extLst>
              <a:ext uri="{FF2B5EF4-FFF2-40B4-BE49-F238E27FC236}">
                <a16:creationId xmlns:a16="http://schemas.microsoft.com/office/drawing/2014/main" id="{BBFF5834-C19E-989C-19E2-4B2358345C3D}"/>
              </a:ext>
            </a:extLst>
          </p:cNvPr>
          <p:cNvSpPr txBox="1"/>
          <p:nvPr/>
        </p:nvSpPr>
        <p:spPr>
          <a:xfrm>
            <a:off x="1435308" y="5684542"/>
            <a:ext cx="9147748" cy="369332"/>
          </a:xfrm>
          <a:prstGeom prst="rect">
            <a:avLst/>
          </a:prstGeom>
          <a:noFill/>
        </p:spPr>
        <p:txBody>
          <a:bodyPr wrap="square" rtlCol="0">
            <a:spAutoFit/>
          </a:bodyPr>
          <a:lstStyle/>
          <a:p>
            <a:pPr algn="ctr"/>
            <a:r>
              <a:rPr lang="en-US" b="0" i="0" dirty="0">
                <a:solidFill>
                  <a:srgbClr val="464646"/>
                </a:solidFill>
                <a:effectLst/>
                <a:latin typeface="Arial" panose="020B0604020202020204" pitchFamily="34" charset="0"/>
              </a:rPr>
              <a:t>Email </a:t>
            </a:r>
            <a:r>
              <a:rPr lang="en-US" b="0" i="0" u="sng" dirty="0">
                <a:solidFill>
                  <a:srgbClr val="5F7075"/>
                </a:solidFill>
                <a:effectLst/>
                <a:latin typeface="Arial" panose="020B0604020202020204" pitchFamily="34" charset="0"/>
                <a:hlinkClick r:id="rId4"/>
              </a:rPr>
              <a:t>nadia.barboza@countyofnapa.org</a:t>
            </a:r>
            <a:r>
              <a:rPr lang="en-US" b="0" i="0" dirty="0">
                <a:solidFill>
                  <a:srgbClr val="464646"/>
                </a:solidFill>
                <a:effectLst/>
                <a:latin typeface="Arial" panose="020B0604020202020204" pitchFamily="34" charset="0"/>
              </a:rPr>
              <a:t> and </a:t>
            </a:r>
            <a:r>
              <a:rPr lang="en-US" b="0" i="0" u="sng" dirty="0">
                <a:solidFill>
                  <a:srgbClr val="5F7075"/>
                </a:solidFill>
                <a:effectLst/>
                <a:latin typeface="Arial" panose="020B0604020202020204" pitchFamily="34" charset="0"/>
                <a:hlinkClick r:id="rId5"/>
              </a:rPr>
              <a:t>ilse.gomezcevallos@countyofnapa.org</a:t>
            </a:r>
            <a:r>
              <a:rPr lang="en-US" b="0" i="0" dirty="0">
                <a:solidFill>
                  <a:srgbClr val="464646"/>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406524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189" y="1987404"/>
            <a:ext cx="9742098" cy="4638247"/>
          </a:xfrm>
        </p:spPr>
        <p:txBody>
          <a:bodyPr>
            <a:normAutofit fontScale="25000" lnSpcReduction="20000"/>
          </a:bodyPr>
          <a:lstStyle/>
          <a:p>
            <a:pPr algn="l"/>
            <a:r>
              <a:rPr lang="en-US" sz="12800" i="0" dirty="0"/>
              <a:t>Convene a forum of youth to design a youth event that is responsive to their feedback. The event timeline and agenda will be co-created with youth to ensure it is accessible, attractive, and engaging for participants. </a:t>
            </a:r>
          </a:p>
          <a:p>
            <a:pPr algn="l"/>
            <a:endParaRPr lang="en-US" sz="12800" i="0" dirty="0"/>
          </a:p>
          <a:p>
            <a:pPr algn="l"/>
            <a:r>
              <a:rPr lang="en-US" sz="12800" i="0" dirty="0"/>
              <a:t>The goal of the event is to capture data based on the experience of youth in Napa County and compile this information into recommendations for the community. All youth attendees would be compensated for their time and expertise.</a:t>
            </a:r>
          </a:p>
          <a:p>
            <a:endParaRPr lang="en-US" dirty="0"/>
          </a:p>
        </p:txBody>
      </p:sp>
      <p:sp>
        <p:nvSpPr>
          <p:cNvPr id="4" name="TextBox 3"/>
          <p:cNvSpPr txBox="1"/>
          <p:nvPr/>
        </p:nvSpPr>
        <p:spPr>
          <a:xfrm>
            <a:off x="1371189" y="936509"/>
            <a:ext cx="974209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Project Overview: Youth Event Design Forum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05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189" y="1987404"/>
            <a:ext cx="9742098" cy="4638247"/>
          </a:xfrm>
        </p:spPr>
        <p:txBody>
          <a:bodyPr>
            <a:normAutofit/>
          </a:bodyPr>
          <a:lstStyle/>
          <a:p>
            <a:pPr marL="285750" indent="-285750">
              <a:buFont typeface="Arial" panose="020B0604020202020204" pitchFamily="34" charset="0"/>
              <a:buChar char="•"/>
            </a:pPr>
            <a:r>
              <a:rPr lang="en-US" sz="2800" i="0" dirty="0"/>
              <a:t>Last fall, we shared and discussed a framework to recruit and identify youth leads with a geographic focus on American Canyon. American Canyon was previously identified as a gap.</a:t>
            </a:r>
          </a:p>
          <a:p>
            <a:pPr marL="285750" indent="-285750">
              <a:buFont typeface="Arial" panose="020B0604020202020204" pitchFamily="34" charset="0"/>
              <a:buChar char="•"/>
            </a:pPr>
            <a:endParaRPr lang="en-US" sz="2800" i="0" dirty="0"/>
          </a:p>
          <a:p>
            <a:pPr marL="285750" indent="-285750">
              <a:buFont typeface="Arial" panose="020B0604020202020204" pitchFamily="34" charset="0"/>
              <a:buChar char="•"/>
            </a:pPr>
            <a:r>
              <a:rPr lang="en-US" sz="2800" i="0" dirty="0"/>
              <a:t>Over the last months, we developed a working group of high school youth to co-lead an event design project. We regularly convene the group after school ~ 2 a month to co-develop a project using Human-Centered design principles.</a:t>
            </a:r>
          </a:p>
        </p:txBody>
      </p:sp>
      <p:sp>
        <p:nvSpPr>
          <p:cNvPr id="4" name="TextBox 3"/>
          <p:cNvSpPr txBox="1"/>
          <p:nvPr/>
        </p:nvSpPr>
        <p:spPr>
          <a:xfrm>
            <a:off x="1371189" y="936509"/>
            <a:ext cx="974209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Youth Leaders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64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189" y="1987404"/>
            <a:ext cx="9742098" cy="2284793"/>
          </a:xfrm>
        </p:spPr>
        <p:txBody>
          <a:bodyPr>
            <a:normAutofit/>
          </a:bodyPr>
          <a:lstStyle/>
          <a:p>
            <a:pPr marL="285750" indent="-285750">
              <a:buFont typeface="Arial" panose="020B0604020202020204" pitchFamily="34" charset="0"/>
              <a:buChar char="•"/>
            </a:pPr>
            <a:r>
              <a:rPr lang="en-US" sz="2400" b="0" i="0" dirty="0">
                <a:solidFill>
                  <a:srgbClr val="FFFFFF"/>
                </a:solidFill>
                <a:effectLst/>
              </a:rPr>
              <a:t> Utilizing a ‘Heartbreak’ activity to guide youth in their individual passions and how they connect with their communities, the following themes arose.</a:t>
            </a:r>
          </a:p>
          <a:p>
            <a:pPr marL="285750" indent="-285750">
              <a:buFont typeface="Arial" panose="020B0604020202020204" pitchFamily="34" charset="0"/>
              <a:buChar char="•"/>
            </a:pPr>
            <a:endParaRPr lang="en-US" sz="2400" i="0" dirty="0"/>
          </a:p>
          <a:p>
            <a:r>
              <a:rPr lang="en-US" sz="2400" b="1" i="0" dirty="0"/>
              <a:t>Themes that are important to youth leaders:</a:t>
            </a:r>
          </a:p>
          <a:p>
            <a:pPr marL="285750" indent="-285750">
              <a:buFont typeface="Arial" panose="020B0604020202020204" pitchFamily="34" charset="0"/>
              <a:buChar char="•"/>
            </a:pPr>
            <a:endParaRPr lang="en-US" sz="2400" i="0" dirty="0"/>
          </a:p>
        </p:txBody>
      </p:sp>
      <p:sp>
        <p:nvSpPr>
          <p:cNvPr id="4" name="TextBox 3"/>
          <p:cNvSpPr txBox="1"/>
          <p:nvPr/>
        </p:nvSpPr>
        <p:spPr>
          <a:xfrm>
            <a:off x="1371189" y="936509"/>
            <a:ext cx="974209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orbel" panose="020B0503020204020204" pitchFamily="34" charset="0"/>
              </a:rPr>
              <a:t>Ethnography from Youth</a:t>
            </a:r>
            <a:endParaRPr kumimoji="0" lang="en-US" sz="32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7" name="TextBox 6">
            <a:extLst>
              <a:ext uri="{FF2B5EF4-FFF2-40B4-BE49-F238E27FC236}">
                <a16:creationId xmlns:a16="http://schemas.microsoft.com/office/drawing/2014/main" id="{2A393943-A11F-0202-24EF-921AB990581F}"/>
              </a:ext>
            </a:extLst>
          </p:cNvPr>
          <p:cNvSpPr txBox="1"/>
          <p:nvPr/>
        </p:nvSpPr>
        <p:spPr>
          <a:xfrm>
            <a:off x="1371189" y="4180345"/>
            <a:ext cx="9742098" cy="2070554"/>
          </a:xfrm>
          <a:prstGeom prst="rect">
            <a:avLst/>
          </a:prstGeom>
          <a:noFill/>
        </p:spPr>
        <p:txBody>
          <a:bodyPr wrap="square" numCol="2">
            <a:normAutofit lnSpcReduction="10000"/>
          </a:bodyPr>
          <a:lstStyle/>
          <a:p>
            <a:pPr marL="285750" indent="-285750">
              <a:buFont typeface="Arial" panose="020B0604020202020204" pitchFamily="34" charset="0"/>
              <a:buChar char="•"/>
            </a:pPr>
            <a:r>
              <a:rPr lang="en-US" sz="2200" i="1" dirty="0"/>
              <a:t>Friends and family</a:t>
            </a:r>
          </a:p>
          <a:p>
            <a:pPr marL="285750" indent="-285750">
              <a:buFont typeface="Arial" panose="020B0604020202020204" pitchFamily="34" charset="0"/>
              <a:buChar char="•"/>
            </a:pPr>
            <a:r>
              <a:rPr lang="en-US" sz="2200" i="1" dirty="0"/>
              <a:t>Access to recreational and community spaces</a:t>
            </a:r>
          </a:p>
          <a:p>
            <a:pPr marL="285750" indent="-285750">
              <a:buFont typeface="Arial" panose="020B0604020202020204" pitchFamily="34" charset="0"/>
              <a:buChar char="•"/>
            </a:pPr>
            <a:r>
              <a:rPr lang="en-US" sz="2200" i="1" dirty="0"/>
              <a:t>Sense of comfort and community</a:t>
            </a:r>
          </a:p>
          <a:p>
            <a:pPr marL="285750" indent="-285750">
              <a:buFont typeface="Arial" panose="020B0604020202020204" pitchFamily="34" charset="0"/>
              <a:buChar char="•"/>
            </a:pPr>
            <a:r>
              <a:rPr lang="en-US" sz="2200" i="1" dirty="0"/>
              <a:t>Helping others with college</a:t>
            </a:r>
          </a:p>
          <a:p>
            <a:pPr marL="285750" indent="-285750">
              <a:buFont typeface="Arial" panose="020B0604020202020204" pitchFamily="34" charset="0"/>
              <a:buChar char="•"/>
            </a:pPr>
            <a:r>
              <a:rPr lang="en-US" sz="2200" i="1" dirty="0"/>
              <a:t>Connection to community organizations</a:t>
            </a:r>
          </a:p>
          <a:p>
            <a:pPr marL="285750" indent="-285750">
              <a:buFont typeface="Arial" panose="020B0604020202020204" pitchFamily="34" charset="0"/>
              <a:buChar char="•"/>
            </a:pPr>
            <a:r>
              <a:rPr lang="en-US" sz="2200" i="1" dirty="0"/>
              <a:t>Access to resources  - ‘ You’re not alone</a:t>
            </a:r>
          </a:p>
          <a:p>
            <a:pPr marL="285750" indent="-285750">
              <a:buFont typeface="Arial" panose="020B0604020202020204" pitchFamily="34" charset="0"/>
              <a:buChar char="•"/>
            </a:pPr>
            <a:r>
              <a:rPr lang="en-US" sz="2200" i="1" dirty="0"/>
              <a:t>Community Service – food drive, library</a:t>
            </a:r>
          </a:p>
          <a:p>
            <a:pPr marL="285750" indent="-285750">
              <a:buFont typeface="Arial" panose="020B0604020202020204" pitchFamily="34" charset="0"/>
              <a:buChar char="•"/>
            </a:pPr>
            <a:r>
              <a:rPr lang="en-US" sz="2200" i="1" dirty="0"/>
              <a:t>Outdoor Spaces – Hiking</a:t>
            </a:r>
          </a:p>
          <a:p>
            <a:pPr marL="285750" indent="-285750">
              <a:buFont typeface="Arial" panose="020B0604020202020204" pitchFamily="34" charset="0"/>
              <a:buChar char="•"/>
            </a:pPr>
            <a:r>
              <a:rPr lang="en-US" sz="2200" i="1" dirty="0"/>
              <a:t>Holding spaces for youth to feel less isolated</a:t>
            </a:r>
          </a:p>
          <a:p>
            <a:pPr marL="285750" indent="-285750">
              <a:buFont typeface="Arial" panose="020B0604020202020204" pitchFamily="34" charset="0"/>
              <a:buChar char="•"/>
            </a:pPr>
            <a:endParaRPr lang="en-US" sz="2200" i="1" dirty="0"/>
          </a:p>
        </p:txBody>
      </p:sp>
    </p:spTree>
    <p:extLst>
      <p:ext uri="{BB962C8B-B14F-4D97-AF65-F5344CB8AC3E}">
        <p14:creationId xmlns:p14="http://schemas.microsoft.com/office/powerpoint/2010/main" val="208096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701229" y="743179"/>
            <a:ext cx="10451453" cy="1200329"/>
          </a:xfrm>
          <a:prstGeom prst="rect">
            <a:avLst/>
          </a:prstGeom>
          <a:noFill/>
        </p:spPr>
        <p:txBody>
          <a:bodyPr wrap="square" rtlCol="0">
            <a:spAutoFit/>
          </a:bodyPr>
          <a:lstStyle/>
          <a:p>
            <a:pPr lvl="2"/>
            <a:r>
              <a:rPr lang="en-US" sz="3600" b="1" i="1" u="none" strike="noStrike" dirty="0">
                <a:solidFill>
                  <a:schemeClr val="accent1"/>
                </a:solidFill>
                <a:effectLst/>
              </a:rPr>
              <a:t>“How might we ignite the same passion we have for others?”</a:t>
            </a:r>
            <a:endParaRPr lang="en-US" sz="5400" i="1" dirty="0">
              <a:solidFill>
                <a:schemeClr val="accent1"/>
              </a:solidFill>
            </a:endParaRPr>
          </a:p>
        </p:txBody>
      </p:sp>
      <p:pic>
        <p:nvPicPr>
          <p:cNvPr id="4098" name="Picture 2" descr="Human-Centered Design vs. Design-Thinking: How They're Different…">
            <a:extLst>
              <a:ext uri="{FF2B5EF4-FFF2-40B4-BE49-F238E27FC236}">
                <a16:creationId xmlns:a16="http://schemas.microsoft.com/office/drawing/2014/main" id="{E13DEB71-E659-2BF8-D29F-7E849415E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560" y="1943508"/>
            <a:ext cx="5584789" cy="423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5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189" y="2286603"/>
            <a:ext cx="9742098" cy="2284793"/>
          </a:xfrm>
        </p:spPr>
        <p:txBody>
          <a:bodyPr>
            <a:normAutofit/>
          </a:bodyPr>
          <a:lstStyle/>
          <a:p>
            <a:r>
              <a:rPr lang="en-US" sz="2400" i="0" dirty="0">
                <a:solidFill>
                  <a:srgbClr val="FFFFFF"/>
                </a:solidFill>
              </a:rPr>
              <a:t>Currently, the leaders are developing a plan to outreach and engage their peers and collect information. </a:t>
            </a:r>
            <a:r>
              <a:rPr lang="en-US" sz="2400" b="1" i="0" dirty="0">
                <a:solidFill>
                  <a:srgbClr val="FFFFFF"/>
                </a:solidFill>
              </a:rPr>
              <a:t>H</a:t>
            </a:r>
            <a:r>
              <a:rPr lang="en-US" sz="2400" b="1" i="0" dirty="0"/>
              <a:t>ow can we leverage our action group to assist the youth leaders in this human-centered design sprint?</a:t>
            </a:r>
          </a:p>
          <a:p>
            <a:pPr marL="285750" indent="-285750">
              <a:buFont typeface="Arial" panose="020B0604020202020204" pitchFamily="34" charset="0"/>
              <a:buChar char="•"/>
            </a:pPr>
            <a:endParaRPr lang="en-US" sz="2400" i="0" dirty="0"/>
          </a:p>
        </p:txBody>
      </p:sp>
      <p:sp>
        <p:nvSpPr>
          <p:cNvPr id="4" name="TextBox 3"/>
          <p:cNvSpPr txBox="1"/>
          <p:nvPr/>
        </p:nvSpPr>
        <p:spPr>
          <a:xfrm>
            <a:off x="1371189" y="936509"/>
            <a:ext cx="974209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Leveraging Action Team</a:t>
            </a:r>
          </a:p>
        </p:txBody>
      </p:sp>
      <p:sp>
        <p:nvSpPr>
          <p:cNvPr id="7" name="TextBox 6">
            <a:extLst>
              <a:ext uri="{FF2B5EF4-FFF2-40B4-BE49-F238E27FC236}">
                <a16:creationId xmlns:a16="http://schemas.microsoft.com/office/drawing/2014/main" id="{2A393943-A11F-0202-24EF-921AB990581F}"/>
              </a:ext>
            </a:extLst>
          </p:cNvPr>
          <p:cNvSpPr txBox="1"/>
          <p:nvPr/>
        </p:nvSpPr>
        <p:spPr>
          <a:xfrm>
            <a:off x="1371189" y="4180345"/>
            <a:ext cx="9742098" cy="2070554"/>
          </a:xfrm>
          <a:prstGeom prst="rect">
            <a:avLst/>
          </a:prstGeom>
          <a:noFill/>
        </p:spPr>
        <p:txBody>
          <a:bodyPr wrap="square" numCol="2">
            <a:normAutofit lnSpcReduction="10000"/>
          </a:bodyPr>
          <a:lstStyle/>
          <a:p>
            <a:pPr marL="285750" indent="-285750">
              <a:buFont typeface="Arial" panose="020B0604020202020204" pitchFamily="34" charset="0"/>
              <a:buChar char="•"/>
            </a:pPr>
            <a:r>
              <a:rPr lang="en-US" sz="2200" i="1" dirty="0"/>
              <a:t>Friends and family</a:t>
            </a:r>
          </a:p>
          <a:p>
            <a:pPr marL="285750" indent="-285750">
              <a:buFont typeface="Arial" panose="020B0604020202020204" pitchFamily="34" charset="0"/>
              <a:buChar char="•"/>
            </a:pPr>
            <a:r>
              <a:rPr lang="en-US" sz="2200" i="1" dirty="0"/>
              <a:t>Access to recreational and community spaces</a:t>
            </a:r>
          </a:p>
          <a:p>
            <a:pPr marL="285750" indent="-285750">
              <a:buFont typeface="Arial" panose="020B0604020202020204" pitchFamily="34" charset="0"/>
              <a:buChar char="•"/>
            </a:pPr>
            <a:r>
              <a:rPr lang="en-US" sz="2200" i="1" dirty="0"/>
              <a:t>Sense of comfort and community</a:t>
            </a:r>
          </a:p>
          <a:p>
            <a:pPr marL="285750" indent="-285750">
              <a:buFont typeface="Arial" panose="020B0604020202020204" pitchFamily="34" charset="0"/>
              <a:buChar char="•"/>
            </a:pPr>
            <a:r>
              <a:rPr lang="en-US" sz="2200" i="1" dirty="0"/>
              <a:t>Helping others with college</a:t>
            </a:r>
          </a:p>
          <a:p>
            <a:pPr marL="285750" indent="-285750">
              <a:buFont typeface="Arial" panose="020B0604020202020204" pitchFamily="34" charset="0"/>
              <a:buChar char="•"/>
            </a:pPr>
            <a:r>
              <a:rPr lang="en-US" sz="2200" i="1" dirty="0"/>
              <a:t>Connection to community organizations</a:t>
            </a:r>
          </a:p>
          <a:p>
            <a:pPr marL="285750" indent="-285750">
              <a:buFont typeface="Arial" panose="020B0604020202020204" pitchFamily="34" charset="0"/>
              <a:buChar char="•"/>
            </a:pPr>
            <a:r>
              <a:rPr lang="en-US" sz="2200" i="1" dirty="0"/>
              <a:t>Access to resources  - ‘ You’re not alone</a:t>
            </a:r>
          </a:p>
          <a:p>
            <a:pPr marL="285750" indent="-285750">
              <a:buFont typeface="Arial" panose="020B0604020202020204" pitchFamily="34" charset="0"/>
              <a:buChar char="•"/>
            </a:pPr>
            <a:r>
              <a:rPr lang="en-US" sz="2200" i="1" dirty="0"/>
              <a:t>Community Service – food drive, library</a:t>
            </a:r>
          </a:p>
          <a:p>
            <a:pPr marL="285750" indent="-285750">
              <a:buFont typeface="Arial" panose="020B0604020202020204" pitchFamily="34" charset="0"/>
              <a:buChar char="•"/>
            </a:pPr>
            <a:r>
              <a:rPr lang="en-US" sz="2200" i="1" dirty="0"/>
              <a:t>Outdoor Spaces – Hiking</a:t>
            </a:r>
          </a:p>
          <a:p>
            <a:pPr marL="285750" indent="-285750">
              <a:buFont typeface="Arial" panose="020B0604020202020204" pitchFamily="34" charset="0"/>
              <a:buChar char="•"/>
            </a:pPr>
            <a:r>
              <a:rPr lang="en-US" sz="2200" i="1" dirty="0"/>
              <a:t>Holding spaces for youth to feel less isolated</a:t>
            </a:r>
          </a:p>
          <a:p>
            <a:pPr marL="285750" indent="-285750">
              <a:buFont typeface="Arial" panose="020B0604020202020204" pitchFamily="34" charset="0"/>
              <a:buChar char="•"/>
            </a:pPr>
            <a:endParaRPr lang="en-US" sz="2200" i="1" dirty="0"/>
          </a:p>
        </p:txBody>
      </p:sp>
    </p:spTree>
    <p:extLst>
      <p:ext uri="{BB962C8B-B14F-4D97-AF65-F5344CB8AC3E}">
        <p14:creationId xmlns:p14="http://schemas.microsoft.com/office/powerpoint/2010/main" val="3222686573"/>
      </p:ext>
    </p:extLst>
  </p:cSld>
  <p:clrMapOvr>
    <a:masterClrMapping/>
  </p:clrMapOvr>
</p:sld>
</file>

<file path=ppt/theme/theme1.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3281</TotalTime>
  <Words>742</Words>
  <Application>Microsoft Office PowerPoint</Application>
  <PresentationFormat>Widescreen</PresentationFormat>
  <Paragraphs>88</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Schoolbook</vt:lpstr>
      <vt:lpstr>Corbel</vt:lpstr>
      <vt:lpstr>Palatino Linotype</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Napa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Nieuwenhuijs, Erin</dc:creator>
  <cp:lastModifiedBy>Servin Medina, Lesli</cp:lastModifiedBy>
  <cp:revision>43</cp:revision>
  <dcterms:created xsi:type="dcterms:W3CDTF">2022-02-07T17:16:37Z</dcterms:created>
  <dcterms:modified xsi:type="dcterms:W3CDTF">2023-03-21T22:14:07Z</dcterms:modified>
</cp:coreProperties>
</file>